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7"/>
  </p:notesMasterIdLst>
  <p:sldIdLst>
    <p:sldId id="271" r:id="rId2"/>
    <p:sldId id="258" r:id="rId3"/>
    <p:sldId id="272" r:id="rId4"/>
    <p:sldId id="274" r:id="rId5"/>
    <p:sldId id="273" r:id="rId6"/>
    <p:sldId id="259" r:id="rId7"/>
    <p:sldId id="275" r:id="rId8"/>
    <p:sldId id="276" r:id="rId9"/>
    <p:sldId id="277" r:id="rId10"/>
    <p:sldId id="278" r:id="rId11"/>
    <p:sldId id="279" r:id="rId12"/>
    <p:sldId id="269" r:id="rId13"/>
    <p:sldId id="260" r:id="rId14"/>
    <p:sldId id="261" r:id="rId15"/>
    <p:sldId id="266" r:id="rId16"/>
    <p:sldId id="270" r:id="rId17"/>
    <p:sldId id="281" r:id="rId18"/>
    <p:sldId id="282" r:id="rId19"/>
    <p:sldId id="289" r:id="rId20"/>
    <p:sldId id="290" r:id="rId21"/>
    <p:sldId id="292" r:id="rId22"/>
    <p:sldId id="293" r:id="rId23"/>
    <p:sldId id="294" r:id="rId24"/>
    <p:sldId id="296" r:id="rId25"/>
    <p:sldId id="297" r:id="rId26"/>
    <p:sldId id="298" r:id="rId27"/>
    <p:sldId id="299" r:id="rId28"/>
    <p:sldId id="286" r:id="rId29"/>
    <p:sldId id="283" r:id="rId30"/>
    <p:sldId id="284" r:id="rId31"/>
    <p:sldId id="295" r:id="rId32"/>
    <p:sldId id="288" r:id="rId33"/>
    <p:sldId id="285" r:id="rId34"/>
    <p:sldId id="287" r:id="rId35"/>
    <p:sldId id="280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5821" autoAdjust="0"/>
  </p:normalViewPr>
  <p:slideViewPr>
    <p:cSldViewPr>
      <p:cViewPr varScale="1">
        <p:scale>
          <a:sx n="70" d="100"/>
          <a:sy n="70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\Heber\UNIDADE%204\PLANILHA%20HEBER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0.31250000000000205</c:v>
                </c:pt>
                <c:pt idx="1">
                  <c:v>0.5</c:v>
                </c:pt>
                <c:pt idx="2">
                  <c:v>0.8125</c:v>
                </c:pt>
                <c:pt idx="3">
                  <c:v>0.87500000000000422</c:v>
                </c:pt>
              </c:numCache>
            </c:numRef>
          </c:val>
        </c:ser>
        <c:axId val="76632832"/>
        <c:axId val="76634368"/>
      </c:barChart>
      <c:catAx>
        <c:axId val="76632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34368"/>
        <c:crosses val="autoZero"/>
        <c:auto val="1"/>
        <c:lblAlgn val="ctr"/>
        <c:lblOffset val="100"/>
      </c:catAx>
      <c:valAx>
        <c:axId val="766343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632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l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462400"/>
        <c:axId val="79463936"/>
      </c:barChart>
      <c:catAx>
        <c:axId val="79462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63936"/>
        <c:crosses val="autoZero"/>
        <c:auto val="1"/>
        <c:lblAlgn val="ctr"/>
        <c:lblOffset val="100"/>
      </c:catAx>
      <c:valAx>
        <c:axId val="794639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6240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Indicadores!$D$136:$G$136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Indicadores!$D$137:$G$137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570432"/>
        <c:axId val="79571968"/>
      </c:barChart>
      <c:catAx>
        <c:axId val="79570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71968"/>
        <c:crosses val="autoZero"/>
        <c:auto val="1"/>
        <c:lblAlgn val="ctr"/>
        <c:lblOffset val="100"/>
      </c:catAx>
      <c:valAx>
        <c:axId val="795719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7043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Indicadores!$D$152:$G$152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Indicadores!$D$153:$G$153</c:f>
              <c:numCache>
                <c:formatCode>0.0%</c:formatCode>
                <c:ptCount val="4"/>
                <c:pt idx="0">
                  <c:v>0.60000000000000064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583872"/>
        <c:axId val="79622528"/>
      </c:barChart>
      <c:catAx>
        <c:axId val="79583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622528"/>
        <c:crosses val="autoZero"/>
        <c:auto val="1"/>
        <c:lblAlgn val="ctr"/>
        <c:lblOffset val="100"/>
      </c:catAx>
      <c:valAx>
        <c:axId val="796225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8387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Indicadores!$D$157:$G$157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Indicadores!$D$158:$G$158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633408"/>
        <c:axId val="79700736"/>
      </c:barChart>
      <c:catAx>
        <c:axId val="7963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700736"/>
        <c:crosses val="autoZero"/>
        <c:auto val="1"/>
        <c:lblAlgn val="ctr"/>
        <c:lblOffset val="100"/>
      </c:catAx>
      <c:valAx>
        <c:axId val="79700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63340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0.84615384615385136</c:v>
                </c:pt>
                <c:pt idx="3">
                  <c:v>0.9285714285714286</c:v>
                </c:pt>
              </c:numCache>
            </c:numRef>
          </c:val>
        </c:ser>
        <c:axId val="78919552"/>
        <c:axId val="78921088"/>
      </c:barChart>
      <c:catAx>
        <c:axId val="78919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21088"/>
        <c:crosses val="autoZero"/>
        <c:auto val="1"/>
        <c:lblAlgn val="ctr"/>
        <c:lblOffset val="100"/>
      </c:catAx>
      <c:valAx>
        <c:axId val="789210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1955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8940416"/>
        <c:axId val="79048704"/>
      </c:barChart>
      <c:catAx>
        <c:axId val="7894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48704"/>
        <c:crosses val="autoZero"/>
        <c:auto val="1"/>
        <c:lblAlgn val="ctr"/>
        <c:lblOffset val="100"/>
      </c:catAx>
      <c:valAx>
        <c:axId val="79048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40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79055872"/>
        <c:axId val="79180544"/>
      </c:barChart>
      <c:catAx>
        <c:axId val="79055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80544"/>
        <c:crosses val="autoZero"/>
        <c:auto val="1"/>
        <c:lblAlgn val="ctr"/>
        <c:lblOffset val="100"/>
      </c:catAx>
      <c:valAx>
        <c:axId val="79180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05587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245312"/>
        <c:axId val="79246848"/>
      </c:barChart>
      <c:catAx>
        <c:axId val="79245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246848"/>
        <c:crosses val="autoZero"/>
        <c:auto val="1"/>
        <c:lblAlgn val="ctr"/>
        <c:lblOffset val="100"/>
      </c:catAx>
      <c:valAx>
        <c:axId val="792468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24531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Indicadores!$D$97:$G$97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102720"/>
        <c:axId val="79104256"/>
      </c:barChart>
      <c:catAx>
        <c:axId val="79102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04256"/>
        <c:crosses val="autoZero"/>
        <c:auto val="1"/>
        <c:lblAlgn val="ctr"/>
        <c:lblOffset val="100"/>
      </c:catAx>
      <c:valAx>
        <c:axId val="79104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10272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Indicadores!$D$97:$G$97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308288"/>
        <c:axId val="79309824"/>
      </c:barChart>
      <c:catAx>
        <c:axId val="79308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09824"/>
        <c:crosses val="autoZero"/>
        <c:auto val="1"/>
        <c:lblAlgn val="ctr"/>
        <c:lblOffset val="100"/>
      </c:catAx>
      <c:valAx>
        <c:axId val="79309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08288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6.5145791881710116E-2"/>
          <c:y val="4.3692163198141058E-2"/>
          <c:w val="0.91721727888820437"/>
          <c:h val="0.901900195256124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Indicadores!$D$116:$G$116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Indicadores!$D$117:$G$117</c:f>
              <c:numCache>
                <c:formatCode>0.0%</c:formatCode>
                <c:ptCount val="4"/>
                <c:pt idx="0">
                  <c:v>0.5</c:v>
                </c:pt>
                <c:pt idx="1">
                  <c:v>0.62500000000000411</c:v>
                </c:pt>
                <c:pt idx="2">
                  <c:v>0.58333333333333337</c:v>
                </c:pt>
                <c:pt idx="3">
                  <c:v>0.71428571428571463</c:v>
                </c:pt>
              </c:numCache>
            </c:numRef>
          </c:val>
        </c:ser>
        <c:axId val="79321728"/>
        <c:axId val="79348096"/>
      </c:barChart>
      <c:catAx>
        <c:axId val="79321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48096"/>
        <c:crosses val="autoZero"/>
        <c:auto val="1"/>
        <c:lblAlgn val="ctr"/>
        <c:lblOffset val="100"/>
      </c:catAx>
      <c:valAx>
        <c:axId val="793480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21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0.92307692307692257</c:v>
                </c:pt>
                <c:pt idx="3">
                  <c:v>1</c:v>
                </c:pt>
              </c:numCache>
            </c:numRef>
          </c:val>
        </c:ser>
        <c:axId val="79358976"/>
        <c:axId val="79418112"/>
      </c:barChart>
      <c:catAx>
        <c:axId val="7935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418112"/>
        <c:crosses val="autoZero"/>
        <c:auto val="1"/>
        <c:lblAlgn val="ctr"/>
        <c:lblOffset val="100"/>
      </c:catAx>
      <c:valAx>
        <c:axId val="794181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358976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2661D-088B-49DB-90DA-ACB63739AFF8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0537-9D4D-4CEC-8E95-D2879EACAD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37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30537-9D4D-4CEC-8E95-D2879EACADE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252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F5E414-6189-4518-A406-548C155129A0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32856"/>
            <a:ext cx="8534400" cy="16230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b="1" dirty="0" smtClean="0">
                <a:solidFill>
                  <a:srgbClr val="002060"/>
                </a:solidFill>
              </a:rPr>
              <a:t>Melhoria do programa de Pré-natal e </a:t>
            </a:r>
            <a:r>
              <a:rPr lang="pt-BR" b="1" dirty="0" err="1" smtClean="0">
                <a:solidFill>
                  <a:srgbClr val="002060"/>
                </a:solidFill>
              </a:rPr>
              <a:t>Puerpério</a:t>
            </a:r>
            <a:r>
              <a:rPr lang="pt-BR" b="1" dirty="0" smtClean="0">
                <a:solidFill>
                  <a:srgbClr val="002060"/>
                </a:solidFill>
              </a:rPr>
              <a:t> da Unidade de Saúde da Família Liberdade, Resende/RJ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536" y="4509120"/>
            <a:ext cx="8534400" cy="155104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Especializando: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Heber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Borges Coelho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0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Orientadora: </a:t>
            </a:r>
            <a:r>
              <a:rPr lang="pt-BR" sz="20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Catiuscie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Cabreira da Silva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528" y="0"/>
            <a:ext cx="8534400" cy="1118992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</a:t>
            </a:r>
            <a:r>
              <a:rPr lang="pt-BR" sz="33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Aberta do SUS - UNASUS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Federal de Pelotas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Especialização em Saúde da Família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logo1_100_f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02233" cy="11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eber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923928" cy="3793579"/>
          </a:xfrm>
          <a:prstGeom prst="rect">
            <a:avLst/>
          </a:prstGeom>
        </p:spPr>
      </p:pic>
      <p:pic>
        <p:nvPicPr>
          <p:cNvPr id="5" name="Imagem 4" descr="heber 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570734" cy="3806577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Engajamento Público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(Divulgação do programa nas igrejas da área de abrangência)</a:t>
            </a:r>
            <a:b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GRUPO DE GESTANTES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5" descr="grupo gestantes HEBER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988840"/>
            <a:ext cx="5040560" cy="36122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primeiro mês de intervenção 31,3% (5) das gestantes da área estavam cadastradas no programa, esse percentual elevou-se para 50% (8) no segundo mês das atividades, passando para 81,3% (13) e 87,5% (14) nos terceiro e quarto mês de intervenção, respectivamente.</a:t>
            </a:r>
          </a:p>
          <a:p>
            <a:r>
              <a:rPr lang="pt-BR" dirty="0"/>
              <a:t>	Como dificuldades para melhorar ainda mais este indicador temos a não adesão de alguns ACS ao plano de incremento de busca ativa e isto limitou o resultado. 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301608" cy="6480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2900" b="1" dirty="0">
                <a:solidFill>
                  <a:srgbClr val="002060"/>
                </a:solidFill>
                <a:latin typeface="+mj-lt"/>
              </a:rPr>
              <a:t>Proporção de gestantes cadastradas no Programa de Pré-natal e </a:t>
            </a:r>
            <a:r>
              <a:rPr lang="pt-BR" sz="2900" b="1" dirty="0" err="1" smtClean="0">
                <a:solidFill>
                  <a:srgbClr val="002060"/>
                </a:solidFill>
                <a:latin typeface="+mj-lt"/>
              </a:rPr>
              <a:t>Puérperio</a:t>
            </a:r>
            <a:endParaRPr lang="pt-BR" sz="29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683568" y="1844824"/>
          <a:ext cx="676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1"/>
          <p:cNvSpPr txBox="1"/>
          <p:nvPr/>
        </p:nvSpPr>
        <p:spPr>
          <a:xfrm>
            <a:off x="1619672" y="400506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31,3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3131840" y="335699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"/>
          <p:cNvSpPr txBox="1"/>
          <p:nvPr/>
        </p:nvSpPr>
        <p:spPr>
          <a:xfrm>
            <a:off x="4860032" y="220486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81,3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6300192" y="198884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87,5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solidFill>
                  <a:srgbClr val="002060"/>
                </a:solidFill>
              </a:rPr>
              <a:t>Proporção </a:t>
            </a:r>
            <a:r>
              <a:rPr lang="pt-BR" sz="2200" b="1" dirty="0">
                <a:solidFill>
                  <a:srgbClr val="002060"/>
                </a:solidFill>
              </a:rPr>
              <a:t>de gestantes </a:t>
            </a:r>
            <a:r>
              <a:rPr lang="pt-BR" sz="2100" b="1" dirty="0">
                <a:solidFill>
                  <a:srgbClr val="002060"/>
                </a:solidFill>
              </a:rPr>
              <a:t>captadas</a:t>
            </a:r>
            <a:r>
              <a:rPr lang="pt-BR" sz="2200" b="1" dirty="0">
                <a:solidFill>
                  <a:srgbClr val="002060"/>
                </a:solidFill>
              </a:rPr>
              <a:t> no primeiro trimestre de </a:t>
            </a:r>
            <a:r>
              <a:rPr lang="pt-BR" sz="2200" b="1" dirty="0" smtClean="0">
                <a:solidFill>
                  <a:srgbClr val="002060"/>
                </a:solidFill>
              </a:rPr>
              <a:t>gestação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971600" y="1844824"/>
          <a:ext cx="68407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ixaDeTexto 1"/>
          <p:cNvSpPr txBox="1"/>
          <p:nvPr/>
        </p:nvSpPr>
        <p:spPr>
          <a:xfrm>
            <a:off x="1979712" y="155679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"/>
          <p:cNvSpPr txBox="1"/>
          <p:nvPr/>
        </p:nvSpPr>
        <p:spPr>
          <a:xfrm>
            <a:off x="3419872" y="155679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"/>
          <p:cNvSpPr txBox="1"/>
          <p:nvPr/>
        </p:nvSpPr>
        <p:spPr>
          <a:xfrm>
            <a:off x="5004048" y="213285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84,6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"/>
          <p:cNvSpPr txBox="1"/>
          <p:nvPr/>
        </p:nvSpPr>
        <p:spPr>
          <a:xfrm>
            <a:off x="6588224" y="177281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92,9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1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04056"/>
          </a:xfrm>
        </p:spPr>
        <p:txBody>
          <a:bodyPr>
            <a:normAutofit/>
          </a:bodyPr>
          <a:lstStyle/>
          <a:p>
            <a:r>
              <a:rPr lang="pt-BR" sz="1900" b="1" dirty="0">
                <a:solidFill>
                  <a:srgbClr val="002060"/>
                </a:solidFill>
              </a:rPr>
              <a:t>Proporção de gestantes com primeira consulta odontológica.</a:t>
            </a:r>
            <a:endParaRPr lang="pt-BR" sz="19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043608" y="1916832"/>
          <a:ext cx="655272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ixaDeTexto 1"/>
          <p:cNvSpPr txBox="1"/>
          <p:nvPr/>
        </p:nvSpPr>
        <p:spPr>
          <a:xfrm>
            <a:off x="3419872" y="155679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"/>
          <p:cNvSpPr txBox="1"/>
          <p:nvPr/>
        </p:nvSpPr>
        <p:spPr>
          <a:xfrm>
            <a:off x="2051720" y="234888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"/>
          <p:cNvSpPr txBox="1"/>
          <p:nvPr/>
        </p:nvSpPr>
        <p:spPr>
          <a:xfrm>
            <a:off x="4860032" y="177281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92,3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"/>
          <p:cNvSpPr txBox="1"/>
          <p:nvPr/>
        </p:nvSpPr>
        <p:spPr>
          <a:xfrm>
            <a:off x="6300192" y="162880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6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1900" b="1" dirty="0" smtClean="0">
                <a:solidFill>
                  <a:srgbClr val="002060"/>
                </a:solidFill>
              </a:rPr>
              <a:t>Proporção de gestante de alto risco com primeira consulta odontológica</a:t>
            </a:r>
            <a:endParaRPr lang="pt-BR" sz="1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38461442"/>
              </p:ext>
            </p:extLst>
          </p:nvPr>
        </p:nvGraphicFramePr>
        <p:xfrm>
          <a:off x="755576" y="2060848"/>
          <a:ext cx="77152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1"/>
          <p:cNvSpPr txBox="1"/>
          <p:nvPr/>
        </p:nvSpPr>
        <p:spPr>
          <a:xfrm>
            <a:off x="3635896" y="177281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"/>
          <p:cNvSpPr txBox="1"/>
          <p:nvPr/>
        </p:nvSpPr>
        <p:spPr>
          <a:xfrm>
            <a:off x="7092280" y="177281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5292080" y="177281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50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Proporção de Gestantes com pelo menos um exame ginecológico por trimestre</a:t>
            </a:r>
            <a:endParaRPr lang="pt-BR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115616" y="1916832"/>
          <a:ext cx="705678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2123728" y="162880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"/>
          <p:cNvSpPr txBox="1"/>
          <p:nvPr/>
        </p:nvSpPr>
        <p:spPr>
          <a:xfrm>
            <a:off x="3707904" y="162880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6876256" y="155679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/>
          <p:nvPr/>
        </p:nvSpPr>
        <p:spPr>
          <a:xfrm>
            <a:off x="5292080" y="184482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92,3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RESULTADOS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38328" y="1340768"/>
            <a:ext cx="8805672" cy="5328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Resultados foram os mesmos para:</a:t>
            </a:r>
          </a:p>
          <a:p>
            <a:pPr algn="just">
              <a:buNone/>
            </a:pPr>
            <a:endParaRPr lang="pt-BR" b="1" dirty="0" smtClean="0"/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Realização de pelo menos um exame de mamas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Garantia da prescrição de suplementação de sulfato ferroso e ácido fólico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Garantia da solicitação de </a:t>
            </a:r>
            <a:r>
              <a:rPr lang="pt-BR" dirty="0" err="1" smtClean="0">
                <a:solidFill>
                  <a:srgbClr val="002060"/>
                </a:solidFill>
              </a:rPr>
              <a:t>ABO-rh</a:t>
            </a:r>
            <a:r>
              <a:rPr lang="pt-BR" dirty="0" smtClean="0">
                <a:solidFill>
                  <a:srgbClr val="002060"/>
                </a:solidFill>
              </a:rPr>
              <a:t>, na primeira consulta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Garantia da solicitação de hemoglobina/ </a:t>
            </a:r>
            <a:r>
              <a:rPr lang="pt-BR" dirty="0" err="1" smtClean="0">
                <a:solidFill>
                  <a:srgbClr val="002060"/>
                </a:solidFill>
              </a:rPr>
              <a:t>hematócrito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Garantia da solicitação da glicemia de jejum em dia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Garantira da solicitação de VDRL em dia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Garantia da solicitação de exame de urina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Garantia da solicitação de </a:t>
            </a:r>
            <a:r>
              <a:rPr lang="pt-BR" dirty="0" err="1" smtClean="0">
                <a:solidFill>
                  <a:srgbClr val="002060"/>
                </a:solidFill>
              </a:rPr>
              <a:t>testagem</a:t>
            </a:r>
            <a:r>
              <a:rPr lang="pt-BR" dirty="0" smtClean="0">
                <a:solidFill>
                  <a:srgbClr val="002060"/>
                </a:solidFill>
              </a:rPr>
              <a:t> anti-HIV em dia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Garantia da solicitação de sorologia para hepatite B (</a:t>
            </a:r>
            <a:r>
              <a:rPr lang="pt-BR" dirty="0" err="1" smtClean="0">
                <a:solidFill>
                  <a:srgbClr val="002060"/>
                </a:solidFill>
              </a:rPr>
              <a:t>HBsAg</a:t>
            </a:r>
            <a:r>
              <a:rPr lang="pt-BR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 Garantia da solicitação de sorologia para toxoplasmose (</a:t>
            </a:r>
            <a:r>
              <a:rPr lang="pt-BR" dirty="0" err="1" smtClean="0">
                <a:solidFill>
                  <a:srgbClr val="002060"/>
                </a:solidFill>
              </a:rPr>
              <a:t>IgG</a:t>
            </a:r>
            <a:r>
              <a:rPr lang="pt-BR" dirty="0" smtClean="0">
                <a:solidFill>
                  <a:srgbClr val="002060"/>
                </a:solidFill>
              </a:rPr>
              <a:t> e </a:t>
            </a:r>
            <a:r>
              <a:rPr lang="pt-BR" dirty="0" err="1" smtClean="0">
                <a:solidFill>
                  <a:srgbClr val="002060"/>
                </a:solidFill>
              </a:rPr>
              <a:t>IgM</a:t>
            </a:r>
            <a:r>
              <a:rPr lang="pt-BR" dirty="0" smtClean="0">
                <a:solidFill>
                  <a:srgbClr val="002060"/>
                </a:solidFill>
              </a:rPr>
              <a:t>) </a:t>
            </a:r>
          </a:p>
          <a:p>
            <a:pPr algn="just"/>
            <a:endParaRPr lang="pt-BR" dirty="0" smtClean="0"/>
          </a:p>
          <a:p>
            <a:pPr algn="ctr">
              <a:buNone/>
            </a:pPr>
            <a:r>
              <a:rPr lang="pt-BR" dirty="0" smtClean="0">
                <a:solidFill>
                  <a:srgbClr val="002060"/>
                </a:solidFill>
              </a:rPr>
              <a:t>  </a:t>
            </a:r>
            <a:r>
              <a:rPr lang="pt-BR" b="1" dirty="0" smtClean="0">
                <a:solidFill>
                  <a:srgbClr val="002060"/>
                </a:solidFill>
              </a:rPr>
              <a:t>Todas essas metas de qualidade visavam 100% das gestantes e as metas forma alcançadas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Proporção de Gestantes com o esquema da vacina </a:t>
            </a:r>
            <a:r>
              <a:rPr lang="pt-BR" sz="2000" b="1" dirty="0" err="1" smtClean="0">
                <a:solidFill>
                  <a:srgbClr val="002060"/>
                </a:solidFill>
              </a:rPr>
              <a:t>anti-tetânica</a:t>
            </a:r>
            <a:r>
              <a:rPr lang="pt-BR" sz="2000" b="1" dirty="0" smtClean="0">
                <a:solidFill>
                  <a:srgbClr val="002060"/>
                </a:solidFill>
              </a:rPr>
              <a:t> completa e proporção de gestantes com o esquema da Hepatite B completo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827584" y="1628800"/>
          <a:ext cx="7618239" cy="4350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3563888" y="1340768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092280" y="126876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1"/>
          <p:cNvSpPr txBox="1"/>
          <p:nvPr/>
        </p:nvSpPr>
        <p:spPr>
          <a:xfrm>
            <a:off x="1907704" y="198884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5364088" y="148478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93,3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83671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dirty="0" smtClean="0"/>
              <a:t>	As </a:t>
            </a:r>
            <a:r>
              <a:rPr lang="pt-BR" b="1" dirty="0" smtClean="0"/>
              <a:t>Unidades Básicas de Saúde </a:t>
            </a:r>
            <a:r>
              <a:rPr lang="pt-BR" dirty="0" smtClean="0"/>
              <a:t>constituem a porta de entrada no acesso aos serviços de saúde no âmbito da atenção primária. E durante o </a:t>
            </a:r>
            <a:r>
              <a:rPr lang="pt-BR" b="1" dirty="0" smtClean="0"/>
              <a:t>pré-natal</a:t>
            </a:r>
            <a:r>
              <a:rPr lang="pt-BR" dirty="0" smtClean="0"/>
              <a:t> e </a:t>
            </a:r>
            <a:r>
              <a:rPr lang="pt-BR" b="1" dirty="0" smtClean="0"/>
              <a:t>pós parto </a:t>
            </a:r>
            <a:r>
              <a:rPr lang="pt-BR" dirty="0" smtClean="0"/>
              <a:t>devem ser eficientes na </a:t>
            </a:r>
            <a:r>
              <a:rPr lang="pt-BR" u="sng" dirty="0" smtClean="0"/>
              <a:t>prevenção, detecção de </a:t>
            </a:r>
            <a:r>
              <a:rPr lang="pt-BR" u="sng" dirty="0" err="1" smtClean="0"/>
              <a:t>intercorrências</a:t>
            </a:r>
            <a:r>
              <a:rPr lang="pt-BR" u="sng" dirty="0" smtClean="0"/>
              <a:t> clínicas, orientação e acompanhamento das gestantes. 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503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</a:rPr>
              <a:t>Proporção de Gestantes com avaliação de saúde bucal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27584" y="1700808"/>
          <a:ext cx="72008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6660232" y="126876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/>
            </a:r>
            <a:br>
              <a:rPr lang="pt-BR" b="1" dirty="0" smtClean="0">
                <a:solidFill>
                  <a:srgbClr val="002060"/>
                </a:solidFill>
              </a:rPr>
            </a:br>
            <a:r>
              <a:rPr lang="pt-BR" sz="2700" b="1" dirty="0" smtClean="0">
                <a:solidFill>
                  <a:srgbClr val="002060"/>
                </a:solidFill>
              </a:rPr>
              <a:t> Meta de realizar exame de </a:t>
            </a:r>
            <a:r>
              <a:rPr lang="pt-BR" sz="2700" b="1" dirty="0" err="1" smtClean="0">
                <a:solidFill>
                  <a:srgbClr val="002060"/>
                </a:solidFill>
              </a:rPr>
              <a:t>puérperio</a:t>
            </a:r>
            <a:r>
              <a:rPr lang="pt-BR" sz="2700" b="1" dirty="0" smtClean="0">
                <a:solidFill>
                  <a:srgbClr val="002060"/>
                </a:solidFill>
              </a:rPr>
              <a:t> em 100% das </a:t>
            </a:r>
            <a:r>
              <a:rPr lang="pt-BR" sz="2700" b="1" dirty="0" err="1" smtClean="0">
                <a:solidFill>
                  <a:srgbClr val="002060"/>
                </a:solidFill>
              </a:rPr>
              <a:t>puérperas</a:t>
            </a:r>
            <a:r>
              <a:rPr lang="pt-BR" sz="2700" b="1" dirty="0" smtClean="0">
                <a:solidFill>
                  <a:srgbClr val="002060"/>
                </a:solidFill>
              </a:rPr>
              <a:t> entre a 30</a:t>
            </a:r>
            <a:r>
              <a:rPr lang="pt-BR" sz="2700" b="1" baseline="30000" dirty="0" smtClean="0">
                <a:solidFill>
                  <a:srgbClr val="002060"/>
                </a:solidFill>
              </a:rPr>
              <a:t>o </a:t>
            </a:r>
            <a:r>
              <a:rPr lang="pt-BR" sz="2700" b="1" dirty="0" smtClean="0">
                <a:solidFill>
                  <a:srgbClr val="002060"/>
                </a:solidFill>
              </a:rPr>
              <a:t>e 40</a:t>
            </a:r>
            <a:r>
              <a:rPr lang="pt-BR" sz="2700" b="1" baseline="30000" dirty="0" smtClean="0">
                <a:solidFill>
                  <a:srgbClr val="002060"/>
                </a:solidFill>
              </a:rPr>
              <a:t>o </a:t>
            </a:r>
            <a:r>
              <a:rPr lang="pt-BR" sz="2700" b="1" dirty="0" smtClean="0">
                <a:solidFill>
                  <a:srgbClr val="002060"/>
                </a:solidFill>
              </a:rPr>
              <a:t>dia do pós-parto</a:t>
            </a:r>
            <a:endParaRPr lang="pt-BR" sz="27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002060"/>
                </a:solidFill>
              </a:rPr>
              <a:t>Todas as gestantes após o nascimento de seus filhos tiveram atendimento de consulta de </a:t>
            </a:r>
            <a:r>
              <a:rPr lang="pt-BR" sz="2400" dirty="0" err="1" smtClean="0">
                <a:solidFill>
                  <a:srgbClr val="002060"/>
                </a:solidFill>
              </a:rPr>
              <a:t>puérperio</a:t>
            </a:r>
            <a:r>
              <a:rPr lang="pt-BR" sz="2400" dirty="0" smtClean="0">
                <a:solidFill>
                  <a:srgbClr val="002060"/>
                </a:solidFill>
              </a:rPr>
              <a:t>, alcançamos assim o percentual de 100%</a:t>
            </a:r>
          </a:p>
          <a:p>
            <a:pPr algn="ctr">
              <a:lnSpc>
                <a:spcPct val="150000"/>
              </a:lnSpc>
            </a:pPr>
            <a:endParaRPr lang="pt-BR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002060"/>
                </a:solidFill>
              </a:rPr>
              <a:t>Todas as gestantes com primeira consulta odontológica tiveram orientação sobre higiene bucal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Proporção de Gestantes com avaliação de saúde bucal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1628800"/>
          <a:ext cx="7920880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1"/>
          <p:cNvSpPr txBox="1"/>
          <p:nvPr/>
        </p:nvSpPr>
        <p:spPr>
          <a:xfrm>
            <a:off x="1403648" y="285293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3275856" y="2132856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62,5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"/>
          <p:cNvSpPr txBox="1"/>
          <p:nvPr/>
        </p:nvSpPr>
        <p:spPr>
          <a:xfrm>
            <a:off x="5076056" y="227687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58,3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6948264" y="1628800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71,4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</a:rPr>
              <a:t>Proporção de Gestantes com registro na ficha espelho de pré-natal/vacinação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27584" y="1556792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7020272" y="1340768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Proporção de Gestantes avaliação de risco gestacional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99592" y="1844824"/>
          <a:ext cx="705678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8534400" cy="758952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</a:rPr>
              <a:t>Proporção de gestantes que receberam orientação nutricional na gestação; orientação sobre aleitamento materno; e orientação sobre os cuidados com o recém-nascido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1556792"/>
          <a:ext cx="77048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7020272" y="1340768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solidFill>
                  <a:srgbClr val="002060"/>
                </a:solidFill>
              </a:rPr>
              <a:t>Proporção de gestantes com orientação sobre anticoncepção após o parto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395536" y="1484784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1"/>
          <p:cNvSpPr txBox="1"/>
          <p:nvPr/>
        </p:nvSpPr>
        <p:spPr>
          <a:xfrm>
            <a:off x="1547664" y="2780928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3347864" y="112474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1"/>
          <p:cNvSpPr txBox="1"/>
          <p:nvPr/>
        </p:nvSpPr>
        <p:spPr>
          <a:xfrm>
            <a:off x="5292080" y="148478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92,3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1"/>
          <p:cNvSpPr txBox="1"/>
          <p:nvPr/>
        </p:nvSpPr>
        <p:spPr>
          <a:xfrm>
            <a:off x="7164288" y="1196752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</a:rPr>
              <a:t>Proporção de gestantes com orientação sobre os riscos do tabagismo e do uso de álcool e drogas na gestação</a:t>
            </a:r>
            <a:endParaRPr lang="pt-BR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899592" y="1772816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1"/>
          <p:cNvSpPr txBox="1"/>
          <p:nvPr/>
        </p:nvSpPr>
        <p:spPr>
          <a:xfrm>
            <a:off x="1907704" y="220486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020272" y="1484784"/>
            <a:ext cx="720080" cy="36004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</a:t>
            </a:r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pt-BR" dirty="0" smtClean="0"/>
          </a:p>
          <a:p>
            <a:pPr algn="ctr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 Na área de abrangência a estimativa é de que existem 16 gestantes, dessas durante a intervenção 14 foram acompanhadas pela USF</a:t>
            </a:r>
            <a:endParaRPr 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8056"/>
          </a:xfrm>
        </p:spPr>
        <p:txBody>
          <a:bodyPr/>
          <a:lstStyle/>
          <a:p>
            <a:r>
              <a:rPr lang="pt-BR" b="1" dirty="0" smtClean="0"/>
              <a:t>Pontos Positivos da Intervenção</a:t>
            </a:r>
            <a:r>
              <a:rPr lang="pt-BR" dirty="0" smtClean="0"/>
              <a:t>: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</a:rPr>
              <a:t>Todas as gestantes acompanhadas (14) tiveram tratamento odontológico garantido</a:t>
            </a:r>
          </a:p>
          <a:p>
            <a:pPr algn="just"/>
            <a:r>
              <a:rPr lang="pt-BR" sz="2000" b="1" dirty="0" smtClean="0">
                <a:solidFill>
                  <a:srgbClr val="002060"/>
                </a:solidFill>
              </a:rPr>
              <a:t>Disponibilidade de material didático para orientação das gestantes</a:t>
            </a:r>
            <a:endParaRPr lang="pt-BR" sz="2000" b="1" dirty="0">
              <a:solidFill>
                <a:srgbClr val="002060"/>
              </a:solidFill>
            </a:endParaRPr>
          </a:p>
        </p:txBody>
      </p:sp>
      <p:pic>
        <p:nvPicPr>
          <p:cNvPr id="4" name="Imagem 3" descr="material heber 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3573016"/>
            <a:ext cx="2417445" cy="2592288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5" name="Imagem 4" descr="material heber 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184" y="3573016"/>
            <a:ext cx="2417045" cy="2636912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6" name="Imagem 5" descr="material heber 2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9872" y="3573016"/>
            <a:ext cx="2336819" cy="2636912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64704" y="620688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USF  Liberdade:</a:t>
            </a:r>
            <a:b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503920" cy="544522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Localizada em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RESENDE / RJ</a:t>
            </a:r>
          </a:p>
          <a:p>
            <a:pPr algn="just">
              <a:buNone/>
            </a:pP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123.385 mil habitantes  (IBGE, 2014)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USF em atividade há apenas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dois anos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responsável pelos bairros Liberdade, Santa Cecília e Nova Liberdade (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cerca de 4.000 usuários)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gestantes da área de abrangência do novo serviço eram atendidas em outras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UBSs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 apresentavam uma resistência grande em adotar o novo serviço da área</a:t>
            </a:r>
          </a:p>
        </p:txBody>
      </p:sp>
      <p:pic>
        <p:nvPicPr>
          <p:cNvPr id="4" name="Imagem 3" descr="RESENDE R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2800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Pontos Positivos da Intervenção:</a:t>
            </a:r>
          </a:p>
          <a:p>
            <a:pPr>
              <a:buNone/>
            </a:pPr>
            <a:endParaRPr lang="pt-BR" b="1" dirty="0" smtClean="0"/>
          </a:p>
          <a:p>
            <a:pPr algn="just"/>
            <a:r>
              <a:rPr lang="pt-BR" sz="2600" b="1" dirty="0" smtClean="0">
                <a:solidFill>
                  <a:srgbClr val="002060"/>
                </a:solidFill>
              </a:rPr>
              <a:t>As gestantes acompanhadas por nossa USF quando ausentes dos atendimentos de rotina receberam visita domiciliar e busca ativa</a:t>
            </a:r>
          </a:p>
          <a:p>
            <a:pPr algn="just"/>
            <a:endParaRPr lang="pt-BR" sz="2600" b="1" dirty="0" smtClean="0">
              <a:solidFill>
                <a:srgbClr val="002060"/>
              </a:solidFill>
            </a:endParaRPr>
          </a:p>
          <a:p>
            <a:pPr algn="just"/>
            <a:endParaRPr lang="pt-BR" sz="26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600" b="1" dirty="0" smtClean="0">
                <a:solidFill>
                  <a:srgbClr val="002060"/>
                </a:solidFill>
              </a:rPr>
              <a:t>A comunidade reconheceu a importância da intervenção tanto que tivemos gestantes de outras áreas procurando o pré-natal na USF Liberdade </a:t>
            </a:r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>
            <a:normAutofit/>
          </a:bodyPr>
          <a:lstStyle/>
          <a:p>
            <a:pPr algn="ctr"/>
            <a:endParaRPr lang="pt-BR" b="1" dirty="0" smtClean="0">
              <a:solidFill>
                <a:srgbClr val="002060"/>
              </a:solidFill>
            </a:endParaRPr>
          </a:p>
          <a:p>
            <a:r>
              <a:rPr lang="pt-BR" b="1" dirty="0" smtClean="0"/>
              <a:t>Pontos Positivos da Intervenção:</a:t>
            </a:r>
          </a:p>
          <a:p>
            <a:pPr algn="ctr"/>
            <a:endParaRPr lang="pt-BR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600" b="1" dirty="0" smtClean="0">
                <a:solidFill>
                  <a:srgbClr val="002060"/>
                </a:solidFill>
              </a:rPr>
              <a:t>As fichas das gestantes antes da intervenção estavam com preenchimento incompleto e com o trabalho de conscientizarão da equipe tivemos uma imediata correção</a:t>
            </a:r>
          </a:p>
          <a:p>
            <a:pPr algn="just"/>
            <a:endParaRPr lang="pt-BR" sz="26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600" b="1" dirty="0" smtClean="0">
                <a:solidFill>
                  <a:srgbClr val="002060"/>
                </a:solidFill>
              </a:rPr>
              <a:t>Acordado com a gerencia da unidade a manutenção do protocolo e metodologias adotadas durante a intervenção</a:t>
            </a:r>
          </a:p>
          <a:p>
            <a:pPr algn="ctr"/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Pontos que ainda precisam melhorar</a:t>
            </a:r>
          </a:p>
          <a:p>
            <a:pPr>
              <a:buNone/>
            </a:pPr>
            <a:endParaRPr lang="pt-BR" sz="2400" b="1" dirty="0" smtClean="0"/>
          </a:p>
          <a:p>
            <a:pPr algn="just"/>
            <a:r>
              <a:rPr lang="pt-BR" sz="2400" b="1" dirty="0" smtClean="0">
                <a:solidFill>
                  <a:srgbClr val="002060"/>
                </a:solidFill>
              </a:rPr>
              <a:t>Algumas ACS tiveram resistência com o início do desenvolvimento das ações</a:t>
            </a:r>
          </a:p>
          <a:p>
            <a:pPr algn="just"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400" b="1" dirty="0" smtClean="0">
                <a:solidFill>
                  <a:srgbClr val="002060"/>
                </a:solidFill>
              </a:rPr>
              <a:t>Melhora da adesão das gestantes aos grupos de educação em saúde</a:t>
            </a:r>
            <a:endParaRPr 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Reflexão Crítica Sobre seu Processo Pessoal de Trabalho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rgbClr val="002060"/>
                </a:solidFill>
              </a:rPr>
              <a:t>A especialização em saúde da família da UNA-SUS/</a:t>
            </a:r>
            <a:r>
              <a:rPr lang="pt-BR" dirty="0" err="1" smtClean="0">
                <a:solidFill>
                  <a:srgbClr val="002060"/>
                </a:solidFill>
              </a:rPr>
              <a:t>UFPel</a:t>
            </a:r>
            <a:r>
              <a:rPr lang="pt-BR" dirty="0" smtClean="0">
                <a:solidFill>
                  <a:srgbClr val="002060"/>
                </a:solidFill>
              </a:rPr>
              <a:t>  ofereceu embasamento técnico e científico para que agora eu possa desenvolver qualquer intervenção em meu serviço, além de ampliar o meu conhecimento em relação ao SUS e sobre seus programas de atenção básica 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964488" cy="507030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rgbClr val="002060"/>
                </a:solidFill>
              </a:rPr>
              <a:t>Desenvolvi experiência no lidar com situações adversas com a equipe e como supera-las</a:t>
            </a:r>
          </a:p>
          <a:p>
            <a:pPr algn="ctr">
              <a:lnSpc>
                <a:spcPct val="150000"/>
              </a:lnSpc>
            </a:pPr>
            <a:endParaRPr lang="pt-BR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dirty="0" smtClean="0">
                <a:solidFill>
                  <a:srgbClr val="002060"/>
                </a:solidFill>
              </a:rPr>
              <a:t>Aprendi a importância do trabalho interdisciplinar para termos um resultado satisfatório e um atendimento mais abrangente à população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Reflexão Crítica Sobre seu Processo Pessoal de Trabalho</a:t>
            </a:r>
            <a:endParaRPr lang="pt-BR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BRASIL. Ministério da Saúde. Dez Mandamentos para uma Alimentação saudável. </a:t>
            </a:r>
            <a:r>
              <a:rPr lang="pt-BR" b="1" dirty="0" err="1" smtClean="0">
                <a:solidFill>
                  <a:srgbClr val="002060"/>
                </a:solidFill>
              </a:rPr>
              <a:t>Brasilia-DF</a:t>
            </a:r>
            <a:r>
              <a:rPr lang="pt-BR" b="1" dirty="0" smtClean="0">
                <a:solidFill>
                  <a:srgbClr val="002060"/>
                </a:solidFill>
              </a:rPr>
              <a:t>, 2002.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BRASIL. Ministério da Saúde. Guia Alimentar Para a População Brasileira- </a:t>
            </a:r>
            <a:r>
              <a:rPr lang="pt-BR" b="1" dirty="0" err="1" smtClean="0">
                <a:solidFill>
                  <a:srgbClr val="002060"/>
                </a:solidFill>
              </a:rPr>
              <a:t>Brasilia-DF</a:t>
            </a:r>
            <a:r>
              <a:rPr lang="pt-BR" b="1" dirty="0" smtClean="0">
                <a:solidFill>
                  <a:srgbClr val="002060"/>
                </a:solidFill>
              </a:rPr>
              <a:t>, 2005.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BRASIL. Ministério da Saúde. </a:t>
            </a:r>
            <a:r>
              <a:rPr lang="pt-BR" b="1" dirty="0" err="1" smtClean="0">
                <a:solidFill>
                  <a:srgbClr val="002060"/>
                </a:solidFill>
              </a:rPr>
              <a:t>Pre-natal</a:t>
            </a:r>
            <a:r>
              <a:rPr lang="pt-BR" b="1" dirty="0" smtClean="0">
                <a:solidFill>
                  <a:srgbClr val="002060"/>
                </a:solidFill>
              </a:rPr>
              <a:t> e </a:t>
            </a:r>
            <a:r>
              <a:rPr lang="pt-BR" b="1" dirty="0" err="1" smtClean="0">
                <a:solidFill>
                  <a:srgbClr val="002060"/>
                </a:solidFill>
              </a:rPr>
              <a:t>Puerpério</a:t>
            </a:r>
            <a:r>
              <a:rPr lang="pt-BR" b="1" dirty="0" smtClean="0">
                <a:solidFill>
                  <a:srgbClr val="002060"/>
                </a:solidFill>
              </a:rPr>
              <a:t>- Atenção Qualificada e Humanizada. </a:t>
            </a:r>
            <a:r>
              <a:rPr lang="pt-BR" b="1" dirty="0" err="1" smtClean="0">
                <a:solidFill>
                  <a:srgbClr val="002060"/>
                </a:solidFill>
              </a:rPr>
              <a:t>Brasilia-DF</a:t>
            </a:r>
            <a:r>
              <a:rPr lang="pt-BR" b="1" dirty="0" smtClean="0">
                <a:solidFill>
                  <a:srgbClr val="002060"/>
                </a:solidFill>
              </a:rPr>
              <a:t>, 2006. (Normas e Manuais Técnicos).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BRASIL. Ministério da Saúde. Atenção a Saúde da Gestante em APS, Hospital Nossa Senhora da Conceição, Porto Alegre, R.S-2011.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BRASIL. Ministério da Saúde. Saúde Brasil 2011: uma análise da situação de saúde e de evidências selecionadas de impacto de ações de vigilância em saúde. Brasília, 2013.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IBGE. Instituto Brasileiro de Geografia e Estatística. Disponível em: &lt;http://cidades.ibge.gov.br/xtras/home.</a:t>
            </a:r>
            <a:r>
              <a:rPr lang="pt-BR" b="1" dirty="0" err="1" smtClean="0">
                <a:solidFill>
                  <a:srgbClr val="002060"/>
                </a:solidFill>
              </a:rPr>
              <a:t>php</a:t>
            </a:r>
            <a:r>
              <a:rPr lang="pt-BR" b="1" dirty="0" smtClean="0">
                <a:solidFill>
                  <a:srgbClr val="002060"/>
                </a:solidFill>
              </a:rPr>
              <a:t>&gt;. Acesso: 18/10/2013. </a:t>
            </a:r>
          </a:p>
          <a:p>
            <a:pPr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Martins EF. Mortalidade perinatal e avaliação da assistência ao pré-natal, ao parto e ao recém-nascido em Belo Horizonte, Minas Gerais [tese]. Belo Horizonte: Universidade Federal de Minas Gerais; 2010. 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PSF LIBERDAD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3848" y="0"/>
            <a:ext cx="5940152" cy="685800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0" y="0"/>
            <a:ext cx="3275856" cy="7029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USF LIBERDADE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Adoção do serviço para realizar a intervenção</a:t>
            </a:r>
          </a:p>
          <a:p>
            <a:pPr algn="ctr"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Estrutura projetada para ESF</a:t>
            </a:r>
          </a:p>
          <a:p>
            <a:pPr algn="ctr"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Equipe </a:t>
            </a:r>
            <a:r>
              <a:rPr lang="pt-B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(1 médico; 1 enfermeira; 2 técnicas de enfermagem; 1 dentista; 1 auxiliar de saúde bucal; 8 ACS; 1 fisioterapeuta)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ao Pré-Natal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na USF Liberdade, Resede/RJ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620688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OBJETIVO GERAL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0392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Ampliar a cobertura do pré-natal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adesão ao pré-natal e puerpério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da atenção ao pré-natal e puerpério realizado na unidade;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o registro das informações;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Mapear as gestantes de risco;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6.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Promover ações de educação em saúde para todas as gestantes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OBJETIVOS ESPECÍFICOS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0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algn="just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de cobertura: 100%</a:t>
            </a:r>
          </a:p>
          <a:p>
            <a:pPr marL="457200" lvl="0" indent="-457200" algn="just">
              <a:lnSpc>
                <a:spcPct val="150000"/>
              </a:lnSpc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Ampliar a cobertura das gestantes residentes na área de abrangência da unidade de saúde para 100%.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Garantir a captação de 100% das gestantes residentes na área de abrangência da unidade de saúde no primeiro trimestre de gestação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1800" dirty="0" smtClean="0">
                <a:solidFill>
                  <a:srgbClr val="002060"/>
                </a:solidFill>
              </a:rPr>
              <a:t>Ampliar a cobertura de primeira consulta odontológica, com plano de tratamento, para 100% das gestantes cadastradas 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1800" dirty="0" smtClean="0">
                <a:solidFill>
                  <a:srgbClr val="002060"/>
                </a:solidFill>
              </a:rPr>
              <a:t>Realizar primeira consulta odontológica em 100% das gestantes classificadas com alto risco para doenças bucais. </a:t>
            </a:r>
          </a:p>
          <a:p>
            <a:pPr marL="457200" lvl="0" indent="-457200" algn="just">
              <a:buNone/>
            </a:pPr>
            <a:endParaRPr lang="pt-B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de Qualidade: 100%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METAS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4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Período</a:t>
            </a:r>
            <a:r>
              <a:rPr lang="en-US" sz="34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34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intervenção</a:t>
            </a:r>
            <a:r>
              <a:rPr lang="en-U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semanas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; entre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meses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outubro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de 2013 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fevereiro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de 2014 </a:t>
            </a:r>
          </a:p>
          <a:p>
            <a:pPr>
              <a:lnSpc>
                <a:spcPct val="150000"/>
              </a:lnSpc>
            </a:pPr>
            <a:r>
              <a:rPr lang="en-US" sz="34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População-alvo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residentes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área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abrangência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UBS</a:t>
            </a:r>
          </a:p>
          <a:p>
            <a:pPr>
              <a:lnSpc>
                <a:spcPct val="150000"/>
              </a:lnSpc>
            </a:pPr>
            <a:r>
              <a:rPr lang="en-US" sz="34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Protocolo</a:t>
            </a:r>
            <a:r>
              <a:rPr lang="en-US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Caderno de saúde bucal n° 17, do Ministério da Saúde, (2006) e Manual Técnico Brasileiro, Pré-Natal e </a:t>
            </a:r>
            <a:r>
              <a:rPr lang="pt-BR" sz="3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- Atenção Qualificada e Humanizada (2006)</a:t>
            </a:r>
            <a:endParaRPr lang="en-US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-101" charset="2"/>
              <a:buChar char="v"/>
            </a:pPr>
            <a:r>
              <a:rPr lang="pt-BR" altLang="pt-BR" sz="34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Ficha espelho </a:t>
            </a:r>
            <a:r>
              <a:rPr lang="pt-BR" altLang="pt-BR" sz="3400" dirty="0" smtClean="0">
                <a:latin typeface="Arial" pitchFamily="34" charset="0"/>
                <a:cs typeface="Arial" pitchFamily="34" charset="0"/>
              </a:rPr>
              <a:t>da prefeitura de Resende e </a:t>
            </a:r>
            <a:r>
              <a:rPr lang="pt-BR" altLang="pt-BR" sz="34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planilha de coleta de  dados</a:t>
            </a:r>
            <a:r>
              <a:rPr lang="pt-BR" altLang="pt-BR" sz="3400" dirty="0" smtClean="0">
                <a:latin typeface="Arial" pitchFamily="34" charset="0"/>
                <a:cs typeface="Arial" pitchFamily="34" charset="0"/>
              </a:rPr>
              <a:t> padrão do curso de Especialização em Saúde da  Família – UNASUS/UFPEL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04056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Capacitação da equipe conforme protocolo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Levantamento do nº de gestantes da área adstrita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ACS fizeram a busca e informaram sobre o Programa de Pré-Natal e </a:t>
            </a:r>
            <a:r>
              <a:rPr lang="pt-BR" dirty="0" err="1" smtClean="0"/>
              <a:t>Puerpério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Monitoramento das gestantes acompanhadas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Busca ativa das faltosas; Visitas domiciliares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Tratamento odontológico para gestantes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552</TotalTime>
  <Words>1227</Words>
  <Application>Microsoft Office PowerPoint</Application>
  <PresentationFormat>Apresentação na tela (4:3)</PresentationFormat>
  <Paragraphs>176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Cívico</vt:lpstr>
      <vt:lpstr>  Melhoria do programa de Pré-natal e Puerpério da Unidade de Saúde da Família Liberdade, Resende/RJ</vt:lpstr>
      <vt:lpstr>INTRODUÇÃO </vt:lpstr>
      <vt:lpstr>A USF  Liberdade: </vt:lpstr>
      <vt:lpstr>Slide 4</vt:lpstr>
      <vt:lpstr>Slide 5</vt:lpstr>
      <vt:lpstr>Slide 6</vt:lpstr>
      <vt:lpstr>Slide 7</vt:lpstr>
      <vt:lpstr>Slide 8</vt:lpstr>
      <vt:lpstr>Slide 9</vt:lpstr>
      <vt:lpstr>Engajamento Público (Divulgação do programa nas igrejas da área de abrangência) </vt:lpstr>
      <vt:lpstr>GRUPO DE GESTANTES</vt:lpstr>
      <vt:lpstr>Slide 12</vt:lpstr>
      <vt:lpstr> </vt:lpstr>
      <vt:lpstr>Proporção de gestantes captadas no primeiro trimestre de gestação </vt:lpstr>
      <vt:lpstr>Proporção de gestantes com primeira consulta odontológica.</vt:lpstr>
      <vt:lpstr>Proporção de gestante de alto risco com primeira consulta odontológica</vt:lpstr>
      <vt:lpstr>Proporção de Gestantes com pelo menos um exame ginecológico por trimestre</vt:lpstr>
      <vt:lpstr>RESULTADOS</vt:lpstr>
      <vt:lpstr>Proporção de Gestantes com o esquema da vacina anti-tetânica completa e proporção de gestantes com o esquema da Hepatite B completo</vt:lpstr>
      <vt:lpstr>Proporção de Gestantes com avaliação de saúde bucal</vt:lpstr>
      <vt:lpstr>  Meta de realizar exame de puérperio em 100% das puérperas entre a 30o e 40o dia do pós-parto</vt:lpstr>
      <vt:lpstr>Proporção de Gestantes com avaliação de saúde bucal </vt:lpstr>
      <vt:lpstr>Proporção de Gestantes com registro na ficha espelho de pré-natal/vacinação</vt:lpstr>
      <vt:lpstr>Proporção de Gestantes avaliação de risco gestacional</vt:lpstr>
      <vt:lpstr>Proporção de gestantes que receberam orientação nutricional na gestação; orientação sobre aleitamento materno; e orientação sobre os cuidados com o recém-nascido </vt:lpstr>
      <vt:lpstr>Proporção de gestantes com orientação sobre anticoncepção após o parto </vt:lpstr>
      <vt:lpstr>Proporção de gestantes com orientação sobre os riscos do tabagismo e do uso de álcool e drogas na gestação</vt:lpstr>
      <vt:lpstr>RESULTADOS</vt:lpstr>
      <vt:lpstr>DISCUSSÃO</vt:lpstr>
      <vt:lpstr>DISCUSSÃO</vt:lpstr>
      <vt:lpstr>DISCUSSÃO</vt:lpstr>
      <vt:lpstr>DISCUSSÃO</vt:lpstr>
      <vt:lpstr>Reflexão Crítica Sobre seu Processo Pessoal de Trabalho</vt:lpstr>
      <vt:lpstr>Reflexão Crítica Sobre seu Processo Pessoal de Trabalho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Israel Isaque</dc:creator>
  <cp:lastModifiedBy>heber coelho</cp:lastModifiedBy>
  <cp:revision>60</cp:revision>
  <dcterms:created xsi:type="dcterms:W3CDTF">2014-08-14T00:42:30Z</dcterms:created>
  <dcterms:modified xsi:type="dcterms:W3CDTF">2014-08-21T18:15:33Z</dcterms:modified>
</cp:coreProperties>
</file>