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9" autoAdjust="0"/>
    <p:restoredTop sz="94624" autoAdjust="0"/>
  </p:normalViewPr>
  <p:slideViewPr>
    <p:cSldViewPr>
      <p:cViewPr>
        <p:scale>
          <a:sx n="60" d="100"/>
          <a:sy n="60" d="100"/>
        </p:scale>
        <p:origin x="-154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HECTOR%20LAFUENTE%20MONTOYA\2014_11_06%20Coleta%20de%20dados%20HAS%20e%20DM%20-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HECTOR%20LAFUENTE%20MONTOYA\2014_11_06%20Coleta%20de%20dados%20HAS%20e%20DM%20-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HECTOR%20LAFUENTE%20MONTOYA\2014_11_06%20Coleta%20de%20dados%20HAS%20e%20DM%20-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a\Desktop\TURMA%208%20-%20Especializa&#231;&#227;o%20UFPel\HECTOR%20LAFUENTE%20MONTOYA\2014_11_06%20Coleta%20de%20dados%20HAS%20e%20DM%20-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8.8524590163934422E-2</c:v>
                </c:pt>
                <c:pt idx="1">
                  <c:v>0.37704918032786883</c:v>
                </c:pt>
                <c:pt idx="2">
                  <c:v>0.66885245901639345</c:v>
                </c:pt>
                <c:pt idx="3">
                  <c:v>0.81967213114754101</c:v>
                </c:pt>
              </c:numCache>
            </c:numRef>
          </c:val>
        </c:ser>
        <c:axId val="79143296"/>
        <c:axId val="79145216"/>
      </c:barChart>
      <c:catAx>
        <c:axId val="791432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9145216"/>
        <c:crosses val="autoZero"/>
        <c:auto val="1"/>
        <c:lblAlgn val="ctr"/>
        <c:lblOffset val="100"/>
      </c:catAx>
      <c:valAx>
        <c:axId val="79145216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9143296"/>
        <c:crosses val="autoZero"/>
        <c:crossBetween val="between"/>
        <c:majorUnit val="0.1"/>
        <c:minorUnit val="4.0000000000000027E-3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0.14583333333333334</c:v>
                </c:pt>
                <c:pt idx="1">
                  <c:v>0.46875</c:v>
                </c:pt>
                <c:pt idx="2">
                  <c:v>0.84375</c:v>
                </c:pt>
                <c:pt idx="3">
                  <c:v>1</c:v>
                </c:pt>
              </c:numCache>
            </c:numRef>
          </c:val>
        </c:ser>
        <c:axId val="79145984"/>
        <c:axId val="79166848"/>
      </c:barChart>
      <c:catAx>
        <c:axId val="791459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9166848"/>
        <c:crosses val="autoZero"/>
        <c:auto val="1"/>
        <c:lblAlgn val="ctr"/>
        <c:lblOffset val="100"/>
      </c:catAx>
      <c:valAx>
        <c:axId val="79166848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9145984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</c:v>
                </c:pt>
                <c:pt idx="1">
                  <c:v>0.76521739130434785</c:v>
                </c:pt>
                <c:pt idx="2">
                  <c:v>0.86764705882352944</c:v>
                </c:pt>
                <c:pt idx="3">
                  <c:v>0.89200000000000002</c:v>
                </c:pt>
              </c:numCache>
            </c:numRef>
          </c:val>
        </c:ser>
        <c:axId val="69563520"/>
        <c:axId val="69565056"/>
      </c:barChart>
      <c:catAx>
        <c:axId val="69563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565056"/>
        <c:crosses val="autoZero"/>
        <c:auto val="1"/>
        <c:lblAlgn val="ctr"/>
        <c:lblOffset val="100"/>
      </c:catAx>
      <c:valAx>
        <c:axId val="695650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5635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</c:v>
                </c:pt>
                <c:pt idx="1">
                  <c:v>0.68888888888888888</c:v>
                </c:pt>
                <c:pt idx="2">
                  <c:v>0.8271604938271605</c:v>
                </c:pt>
                <c:pt idx="3">
                  <c:v>0.85416666666666663</c:v>
                </c:pt>
              </c:numCache>
            </c:numRef>
          </c:val>
        </c:ser>
        <c:axId val="69763456"/>
        <c:axId val="69765760"/>
      </c:barChart>
      <c:catAx>
        <c:axId val="69763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765760"/>
        <c:crosses val="autoZero"/>
        <c:auto val="1"/>
        <c:lblAlgn val="ctr"/>
        <c:lblOffset val="100"/>
      </c:catAx>
      <c:valAx>
        <c:axId val="697657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6976345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94277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0DE2A1D-F755-4085-A885-6D447BAB65ED}" type="datetimeFigureOut">
              <a:rPr lang="es-ES" smtClean="0"/>
              <a:pPr/>
              <a:t>15/09/2015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5EB6F0AD-EE72-4A41-8F49-60D6FA7091AD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31" name="Imagem 7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pPr indent="540385">
              <a:spcAft>
                <a:spcPts val="0"/>
              </a:spcAft>
            </a:pP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ABERTA DO SUS</a:t>
            </a: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UNIVERSIDADE FEDERAL DE PELOTAS</a:t>
            </a: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ESPECIALIZAÇÃO EM SAÚDE DA FAMÍLIA</a:t>
            </a: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MODALIDADE A DISTÂNCIA</a:t>
            </a: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TURMA 8</a:t>
            </a:r>
            <a:r>
              <a:rPr lang="pt-BR" sz="16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/>
            </a:r>
            <a:br>
              <a:rPr lang="pt-BR" sz="16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</a:b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Melhoria da Atenção à Saúde dos Hipertensos e/ou  Diabéticos da UBS Barra do Rio Azul, Barra do Rio Azul/RS </a:t>
            </a:r>
          </a:p>
          <a:p>
            <a:endParaRPr lang="es-E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51920" y="4869160"/>
            <a:ext cx="5292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Especializado: </a:t>
            </a:r>
            <a:r>
              <a:rPr 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Hector Lafuente Montoya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Carla Ribeiro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Ciochetto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7"/>
          <p:cNvSpPr txBox="1"/>
          <p:nvPr/>
        </p:nvSpPr>
        <p:spPr>
          <a:xfrm>
            <a:off x="539552" y="587727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Pelotas/RS</a:t>
            </a:r>
          </a:p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2015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66"/>
          <p:cNvSpPr>
            <a:spLocks noChangeArrowheads="1"/>
          </p:cNvSpPr>
          <p:nvPr/>
        </p:nvSpPr>
        <p:spPr bwMode="auto">
          <a:xfrm>
            <a:off x="467544" y="404664"/>
            <a:ext cx="1477963" cy="1295400"/>
          </a:xfrm>
          <a:prstGeom prst="rect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pic>
        <p:nvPicPr>
          <p:cNvPr id="7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6672"/>
            <a:ext cx="1800200" cy="154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3123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Objetivo1. Ampliar a cobertura a hipertensos e/ou         diabéticos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95250" indent="14288" algn="just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95250" indent="14288"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1.2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Cadastrar 80% dos diabéticos da área de abrangência no Programa de Atenção à Hipertensão Arterial Sistêmica e ao Diabetes Mellitus da unidade de saúde. </a:t>
            </a:r>
          </a:p>
          <a:p>
            <a:pPr marL="95250" indent="14288" algn="just"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marL="381000" indent="-28575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Meta alcançada</a:t>
            </a: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2. Cobertura do programa de atenção ao diabético na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UBS 				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Barra do Rio Azul, Barra do Rio Azul/RS, 2015.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6"/>
          <p:cNvSpPr txBox="1"/>
          <p:nvPr/>
        </p:nvSpPr>
        <p:spPr>
          <a:xfrm>
            <a:off x="683568" y="3925967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14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45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81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96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3419872" y="2708920"/>
          <a:ext cx="529208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6420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pt-BR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2. </a:t>
            </a:r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Melhorar a qualidade da atenção a hipertensos e/ou diabéticos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5"/>
            <a:ext cx="8424936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2.1 e 2.2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Realizar exame clínico apropriado em 100% dos hipertensos e/ou diabéticos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0" lvl="0" indent="0"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2.3 e 2.4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 100% dos hipertensos e/ou dos diabéticos a realização de exames complementares em dia de acordo com o protocolo.   </a:t>
            </a: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0" lvl="0" indent="0"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0" lvl="0" indent="0"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Meta </a:t>
            </a:r>
            <a:r>
              <a:rPr lang="pt-BR" sz="22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2.5 e 2.6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Priorizar a prescrição de medicamentos da farmácia popular para 100% dos hipertensos cadastrados na unidade de saúde. </a:t>
            </a:r>
          </a:p>
          <a:p>
            <a:pPr marL="0" lvl="0" indent="0"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</a:t>
            </a: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2.7 e 2.8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Realizar avaliação da necessidade de atendimento odontológico em 100% dos hipertensos e/ou dos diabéticos. </a:t>
            </a:r>
            <a:endParaRPr lang="pt-BR" sz="22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400050" lvl="1" indent="0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</a:t>
            </a:r>
            <a:r>
              <a:rPr lang="pt-BR" sz="2200" b="1" dirty="0" smtClean="0">
                <a:solidFill>
                  <a:schemeClr val="tx2"/>
                </a:solidFill>
                <a:latin typeface="Arial"/>
                <a:ea typeface="Times New Roman"/>
                <a:cs typeface="Arial"/>
              </a:rPr>
              <a:t>Metas 100% alcançadas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4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3.</a:t>
            </a:r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Melhorar a adesão de hipertensos e/ou diabéticos ao programa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3.1 e </a:t>
            </a:r>
            <a:r>
              <a:rPr lang="pt-BR" sz="22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3.2  </a:t>
            </a:r>
            <a:r>
              <a:rPr lang="pt-BR" sz="22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Buscar </a:t>
            </a: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100% dos </a:t>
            </a:r>
            <a:r>
              <a:rPr lang="pt-BR" sz="22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hipertensos/diabéticos faltosos </a:t>
            </a: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às consultas na unidade de saúde conforme a periodicidade </a:t>
            </a:r>
            <a:r>
              <a:rPr lang="pt-BR" sz="22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recomendada</a:t>
            </a:r>
          </a:p>
          <a:p>
            <a:pPr indent="0" algn="just">
              <a:spcAft>
                <a:spcPts val="0"/>
              </a:spcAft>
              <a:buNone/>
            </a:pPr>
            <a:endParaRPr lang="pt-BR" sz="22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685800"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tx2"/>
                </a:solidFill>
                <a:latin typeface="Arial"/>
                <a:ea typeface="Calibri"/>
                <a:cs typeface="Arial"/>
              </a:rPr>
              <a:t>Metas alcançadas em 100%</a:t>
            </a:r>
          </a:p>
          <a:p>
            <a:pPr lvl="0" indent="540385"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20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>
              <a:buClr>
                <a:srgbClr val="C00000"/>
              </a:buClr>
              <a:buFont typeface="Wingdings" pitchFamily="2" charset="2"/>
              <a:buChar char="ü"/>
            </a:pPr>
            <a:endParaRPr lang="pt-BR" sz="20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540385" algn="just"/>
            <a:endParaRPr lang="pt-BR" sz="2400" b="1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indent="0" algn="just">
              <a:buNone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</a:p>
          <a:p>
            <a:pPr lvl="0" indent="540385" algn="just"/>
            <a:endParaRPr lang="pt-BR" sz="2400" dirty="0">
              <a:solidFill>
                <a:srgbClr val="FF0000"/>
              </a:solidFill>
              <a:latin typeface="Arial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643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4.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Melhorar o registro das informações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 </a:t>
            </a:r>
            <a:r>
              <a:rPr lang="pt-BR" sz="22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4.1 e Meta 4.2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Manter ficha de acompanhamento de 100% dos hipertensos/diabéticos cadastrados na unidade de saúde.</a:t>
            </a:r>
          </a:p>
          <a:p>
            <a:pPr lvl="0">
              <a:buFont typeface="Wingdings" pitchFamily="2" charset="2"/>
              <a:buChar char="Ø"/>
            </a:pPr>
            <a:endParaRPr lang="pt-BR" sz="20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tx2"/>
                </a:solidFill>
                <a:latin typeface="Arial"/>
                <a:ea typeface="Calibri"/>
                <a:cs typeface="Arial"/>
              </a:rPr>
              <a:t>Metas </a:t>
            </a:r>
            <a:r>
              <a:rPr lang="pt-BR" sz="2000" dirty="0" smtClean="0">
                <a:solidFill>
                  <a:schemeClr val="tx2"/>
                </a:solidFill>
                <a:latin typeface="Arial"/>
                <a:ea typeface="Calibri"/>
                <a:cs typeface="Arial"/>
              </a:rPr>
              <a:t>alcançadas em 100%</a:t>
            </a:r>
          </a:p>
          <a:p>
            <a:pPr marL="0" indent="0"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2994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5. </a:t>
            </a:r>
            <a:r>
              <a:rPr lang="pt-BR" sz="27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Mapear  hipertensos e diabéticos de risco para doença cardiovascular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Meta 5.1 e Meta 5.2</a:t>
            </a: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Realizar estratificação do risco cardiovascular em 100% dos hipertensos/diabéticos cadastrados na unidade de saúde.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CaixaDeTexto 10"/>
          <p:cNvSpPr txBox="1"/>
          <p:nvPr/>
        </p:nvSpPr>
        <p:spPr>
          <a:xfrm>
            <a:off x="1043608" y="5085184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Hipertensos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</a:t>
            </a:r>
            <a:r>
              <a:rPr lang="pt-BR" dirty="0">
                <a:latin typeface="Arial" pitchFamily="34" charset="0"/>
                <a:cs typeface="Arial" pitchFamily="34" charset="0"/>
              </a:rPr>
              <a:t>0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88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177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223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11"/>
          <p:cNvSpPr txBox="1"/>
          <p:nvPr/>
        </p:nvSpPr>
        <p:spPr>
          <a:xfrm>
            <a:off x="5436096" y="515719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Diabéticos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</a:t>
            </a:r>
            <a:r>
              <a:rPr lang="pt-BR" dirty="0">
                <a:latin typeface="Arial" pitchFamily="34" charset="0"/>
                <a:cs typeface="Arial" pitchFamily="34" charset="0"/>
              </a:rPr>
              <a:t>0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31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67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82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/>
        </p:nvGraphicFramePr>
        <p:xfrm>
          <a:off x="0" y="2276872"/>
          <a:ext cx="4427984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/>
        </p:nvGraphicFramePr>
        <p:xfrm>
          <a:off x="4860032" y="2204864"/>
          <a:ext cx="4283968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1008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Objetivo 6.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Promover a saúde de hipertensos e diabéticos</a:t>
            </a:r>
            <a:b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6.1 e 6.2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Garantir orientação nutricional sobre alimentação saudável a 100% dos hipertensos/diabéticos</a:t>
            </a: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68580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6.3 e 6.4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em relação à prática regular de atividade física a 100% dos hipertensos/diabéticos</a:t>
            </a:r>
          </a:p>
          <a:p>
            <a:pPr marL="6858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6.5 e 6.6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os riscos do tabagismo a 100% dos hipertensos e/ou dos diabéticos.</a:t>
            </a: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6858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endParaRPr lang="pt-BR" sz="20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6858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Metas 6.7 e 6.8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Garantir orientação sobre higiene bucal a 100% dos hipertensos e/ou dos diabéticos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1085850" lvl="1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endParaRPr lang="pt-BR" sz="2000" b="1" dirty="0" smtClean="0">
              <a:solidFill>
                <a:schemeClr val="tx2"/>
              </a:solidFill>
              <a:latin typeface="Arial"/>
              <a:ea typeface="Calibri"/>
              <a:cs typeface="Arial"/>
            </a:endParaRPr>
          </a:p>
          <a:p>
            <a:pPr marL="1085850" lvl="1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b="1" dirty="0" smtClean="0">
                <a:solidFill>
                  <a:schemeClr val="tx2"/>
                </a:solidFill>
                <a:latin typeface="Arial"/>
                <a:ea typeface="Calibri"/>
                <a:cs typeface="Arial"/>
              </a:rPr>
              <a:t>Metas </a:t>
            </a:r>
            <a:r>
              <a:rPr lang="pt-BR" sz="2000" b="1" dirty="0" smtClean="0">
                <a:solidFill>
                  <a:schemeClr val="tx2"/>
                </a:solidFill>
                <a:latin typeface="Arial"/>
                <a:ea typeface="Calibri"/>
                <a:cs typeface="Arial"/>
              </a:rPr>
              <a:t>alcançadas em 100%</a:t>
            </a:r>
          </a:p>
          <a:p>
            <a:pPr marL="685800" algn="just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Clr>
                <a:schemeClr val="tx2"/>
              </a:buClr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4346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chemeClr val="tx2"/>
              </a:buClr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Importância da intervenção para a equipe 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ü"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Melhorar a capacitação dos profissionais da equipe.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Ampliar conhecimentos, trocar ideias e experiências qualificando o trabalho.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 integração da equipe.  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436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</a:b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Importância da intervenção para o serviço </a:t>
            </a:r>
          </a:p>
          <a:p>
            <a:pPr algn="ctr">
              <a:buClr>
                <a:schemeClr val="tx2"/>
              </a:buClr>
              <a:buFont typeface="Wingdings" pitchFamily="2" charset="2"/>
              <a:buChar char="Ø"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</a:rPr>
              <a:t>Melhorou o acolhimento e a qualidade de atenção dispensada aos usuários hipertensos e/ou diabéticos.</a:t>
            </a:r>
          </a:p>
          <a:p>
            <a:pPr marL="285750" indent="-28575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 smtClean="0">
              <a:solidFill>
                <a:srgbClr val="000000"/>
              </a:solidFill>
              <a:latin typeface="Arial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</a:rPr>
              <a:t>Possibilitou a organização dos prontuários e registros em fichas de acompanhamento dos usuários.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</a:rPr>
              <a:t> Promoveu a implantação de um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</a:rPr>
              <a:t>arquivo especifico (ficha-espelho) para 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Times New Roman"/>
              </a:rPr>
              <a:t>monitoramento</a:t>
            </a: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</a:rPr>
              <a:t> destes. </a:t>
            </a:r>
            <a:endParaRPr lang="pt-BR" sz="2200" dirty="0" smtClean="0">
              <a:solidFill>
                <a:srgbClr val="000000"/>
              </a:solidFill>
              <a:latin typeface="Arial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594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chemeClr val="tx2"/>
              </a:buClr>
              <a:buNone/>
            </a:pP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Importância da intervenção para a comunidade </a:t>
            </a:r>
            <a:endParaRPr lang="pt-BR" sz="24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chemeClr val="tx2"/>
              </a:buClr>
              <a:buNone/>
            </a:pPr>
            <a:endParaRPr lang="pt-BR" sz="2400" b="1" dirty="0" smtClean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Melhorou a relação equipe-comunidade.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Permitiu aumentar as atividades educativas, promovendo melhoria quanto à qualidade de vida desta população. 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Facilitou a troca de ideias, experiências e conhecimentos com os grupos de hipertensos e diabéticos. 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tx2"/>
              </a:buClr>
              <a:buNone/>
            </a:pPr>
            <a:endParaRPr lang="es-ES" sz="2200" dirty="0"/>
          </a:p>
        </p:txBody>
      </p:sp>
    </p:spTree>
    <p:extLst>
      <p:ext uri="{BB962C8B-B14F-4D97-AF65-F5344CB8AC3E}">
        <p14:creationId xmlns="" xmlns:p14="http://schemas.microsoft.com/office/powerpoint/2010/main" val="3058151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</a:rPr>
              <a:t>Novos conhecimentos sobre ESF no Brasil</a:t>
            </a: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Foi um imenso prazer compartilhar meus conhecimentos e minhas experiências na saúde da família com a equipe, assim como aprender deles suas experiências profissionais.</a:t>
            </a: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 smtClean="0">
                <a:solidFill>
                  <a:srgbClr val="000000"/>
                </a:solidFill>
                <a:latin typeface="Arial"/>
                <a:ea typeface="Calibri"/>
              </a:rPr>
              <a:t>A participação nos fóruns também me permitiu compartilhar meus conhecimentos, discussões de casos clínicos interativos, práticas clínicas, dúvidas e experiências com profissionais de diversos países.</a:t>
            </a:r>
          </a:p>
          <a:p>
            <a:pPr marL="0" indent="0">
              <a:buClr>
                <a:schemeClr val="tx2"/>
              </a:buClr>
              <a:buNone/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17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 Hipertensão Arterial Sistêmica (HAS) e a Diabetes </a:t>
            </a:r>
            <a:r>
              <a:rPr lang="pt-BR" sz="2000" dirty="0" err="1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Mellitus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(DM) são doenças crônicas,</a:t>
            </a:r>
          </a:p>
          <a:p>
            <a:pPr marL="586740" lvl="1" indent="-4572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 Programa HIPERDIA </a:t>
            </a:r>
          </a:p>
          <a:p>
            <a:pPr marL="586740" lvl="1" indent="-4572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Ações programáticas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importantes no contexto da APS</a:t>
            </a:r>
          </a:p>
          <a:p>
            <a:pPr marL="685800" lvl="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000" dirty="0" smtClean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5207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Brasil</a:t>
            </a:r>
          </a:p>
          <a:p>
            <a:pPr marL="955040" lvl="1" indent="-4572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Times New Roman"/>
                <a:cs typeface="Arial"/>
              </a:rPr>
              <a:t>Grande número de pessoas sem diagnostico, tratamento e autocuidado adequados, podem ter complicações  irreversíveis para a vida.</a:t>
            </a:r>
          </a:p>
          <a:p>
            <a:pPr marL="520700" lvl="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000" dirty="0" smtClean="0">
              <a:solidFill>
                <a:srgbClr val="000000"/>
              </a:solidFill>
              <a:latin typeface="Arial"/>
              <a:ea typeface="Times New Roman"/>
              <a:cs typeface="Arial"/>
            </a:endParaRPr>
          </a:p>
          <a:p>
            <a:pPr marL="52070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Uma avaliação e monitoramento adequado ajudam a diminuir o índice de </a:t>
            </a:r>
            <a:r>
              <a:rPr lang="pt-BR" sz="2000" dirty="0" err="1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morbimortalidade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no SUS.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1240729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lvl="0"/>
            <a:r>
              <a:rPr lang="pt-BR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 intervenção demonstrou que mesmo com dificuldades, desafios e perseverança, foi possível dispensar uma atenção de qualidade aos usuários hipertensos e/ou diabéticos acompanhados na unidade.</a:t>
            </a: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2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TCC é uma proposta que serve para dar continuidade à intervenção e a possibilidade de implementar outros programas na Atenção Primária de Saúde. </a:t>
            </a:r>
          </a:p>
          <a:p>
            <a:pPr>
              <a:buClr>
                <a:schemeClr val="tx2"/>
              </a:buClr>
            </a:pPr>
            <a:endParaRPr lang="es-ES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725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Referencias</a:t>
            </a:r>
            <a:r>
              <a:rPr lang="es-E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Brasil. Ministério da Saúde. Secretaria de Atenção à Saúde. Departamento de Atenção Básica. Estratégias para o cuidado da pessoa com doença crônica : diabetes mellitus / Ministério da Saúde, Secretaria de Atenção à Saúde, Departamento de Atenção Básica. – Brasília : Ministério da Saúde, 2013. 160 p. : il. (Cadernos de Atenção Básica, n. 36)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 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 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BRASIL, Ministério da Saúde. Acolhimento à demanda espontânea. Secretaria de Atenção à Saúde. Departamento de Atenção Básica. Vol. 2. Cadernos de Atenção Básica, n. 29. Brasília-DF, 2013.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 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 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BRASIL. Ministério da Saúde. Estratégias para o cuidado da pessoa com doença crônica: hipertensão arterial sistêmica. Brasília: Ministério da Saúde, 2013. (Cadernos de Atenção Básica, n. 37).</a:t>
            </a: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220165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Muito obrigado!!</a:t>
            </a:r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effectLst/>
              </a:rPr>
              <a:t/>
            </a:r>
            <a:br>
              <a:rPr lang="pt-BR" dirty="0" smtClean="0">
                <a:effectLst/>
              </a:rPr>
            </a:b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592" y="1776760"/>
            <a:ext cx="4064000" cy="304800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80024" y="177676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6430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Muito obrigado!!</a:t>
            </a:r>
            <a:r>
              <a:rPr lang="pt-BR" sz="32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effectLst/>
              </a:rPr>
              <a:t/>
            </a:r>
            <a:br>
              <a:rPr lang="pt-BR" sz="3200" dirty="0" smtClean="0">
                <a:effectLst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08000" y="1488604"/>
            <a:ext cx="4064000" cy="3048000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6128" y="1488728"/>
            <a:ext cx="4064000" cy="304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7816" y="3277096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97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>
            <a:spLocks noGrp="1"/>
          </p:cNvSpPr>
          <p:nvPr>
            <p:ph type="title"/>
          </p:nvPr>
        </p:nvSpPr>
        <p:spPr>
          <a:xfrm>
            <a:off x="457200" y="61837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200" b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5" name="CaixaDeTexto 2"/>
          <p:cNvSpPr txBox="1">
            <a:spLocks noGrp="1"/>
          </p:cNvSpPr>
          <p:nvPr>
            <p:ph idx="1"/>
          </p:nvPr>
        </p:nvSpPr>
        <p:spPr>
          <a:xfrm>
            <a:off x="683568" y="90872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sz="2400" b="1" dirty="0" smtClean="0">
              <a:solidFill>
                <a:schemeClr val="accent1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marL="0" lvl="0" indent="0">
              <a:buNone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Barra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do Rio Azul/RS</a:t>
            </a:r>
            <a:endParaRPr lang="pt-BR" dirty="0" smtClean="0">
              <a:solidFill>
                <a:prstClr val="black"/>
              </a:solidFill>
            </a:endParaRPr>
          </a:p>
          <a:p>
            <a:pPr lvl="0" algn="just"/>
            <a:endParaRPr lang="es-VE" sz="2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1916832"/>
            <a:ext cx="447430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estimada: </a:t>
            </a:r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2003 habitantes</a:t>
            </a:r>
          </a:p>
          <a:p>
            <a:r>
              <a:rPr lang="pt-B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Maioria do sexo masculino (1049)</a:t>
            </a:r>
          </a:p>
          <a:p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Área de 147,3 km²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UBS</a:t>
            </a:r>
          </a:p>
          <a:p>
            <a:endParaRPr lang="es-ES" sz="2000" dirty="0"/>
          </a:p>
        </p:txBody>
      </p:sp>
      <p:sp>
        <p:nvSpPr>
          <p:cNvPr id="7" name="6 Rectángulo"/>
          <p:cNvSpPr/>
          <p:nvPr/>
        </p:nvSpPr>
        <p:spPr>
          <a:xfrm>
            <a:off x="899592" y="3356992"/>
            <a:ext cx="3819700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UBS </a:t>
            </a:r>
            <a:r>
              <a:rPr lang="pt-BR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Barra do Rio Azul</a:t>
            </a:r>
            <a:endParaRPr lang="es-ES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Zona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urbana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Famílias: 560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Equipe:  2 Médicos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 1 Enfermeira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3 Tec. de enfermagem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1 Nutricionista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2 Dentistas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2 Psicólogos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         6 ACS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Localização de Barra do Rio Az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1018" y="3284984"/>
            <a:ext cx="3892982" cy="3364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076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Introdução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Cadastro desatualizado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Baixa cobertura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atendimentos não eram realizados segundo os protocolos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Desconhecimento dos usuários sobre um controle adequado de suas doenças.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 smtClean="0"/>
          </a:p>
          <a:p>
            <a:pPr marL="0" indent="0">
              <a:buClr>
                <a:schemeClr val="tx2"/>
              </a:buClr>
              <a:buFont typeface="Wingdings" pitchFamily="2" charset="2"/>
              <a:buChar char="Ø"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03935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>
            <a:spLocks noGrp="1"/>
          </p:cNvSpPr>
          <p:nvPr>
            <p:ph type="title"/>
          </p:nvPr>
        </p:nvSpPr>
        <p:spPr>
          <a:xfrm>
            <a:off x="457200" y="61837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 Geral</a:t>
            </a:r>
            <a:r>
              <a:rPr lang="pt-BR" sz="3200" b="1" dirty="0">
                <a:solidFill>
                  <a:srgbClr val="FF33CC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solidFill>
                  <a:srgbClr val="FF33CC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ES" sz="3200" dirty="0">
              <a:solidFill>
                <a:srgbClr val="FF33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atenção à saúde dos usuários com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hipertensão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e/ou diabetes na UBS Barra do Rio Azul, Barra do Rio Azul/RS.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439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Metodologia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tx2"/>
              </a:buClr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ações da intervenção 4 eixos: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Monitoramento e Avaliação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Organização e Gestão do Serviço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Engajamento Público 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Qualificação da Prática Clínica</a:t>
            </a:r>
            <a:r>
              <a:rPr lang="pt-BR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Protocolos de atenção</a:t>
            </a:r>
            <a:r>
              <a:rPr lang="pt-BR" sz="2400" dirty="0">
                <a:solidFill>
                  <a:prstClr val="black"/>
                </a:solidFill>
                <a:latin typeface="Arial"/>
                <a:ea typeface="Times New Roman"/>
              </a:rPr>
              <a:t> do programa de atenção ao hipertenso e/ou ao diabético, MS 2013.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sz="2400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Capacitação dos profissionais de saúde da unidade sobre os protocolos adotados.</a:t>
            </a:r>
          </a:p>
          <a:p>
            <a:pPr>
              <a:buClr>
                <a:schemeClr val="tx2"/>
              </a:buClr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80466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Metodologia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Recadastramento da população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Atendimento clínico e odontológico, segundo o protocolo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Realização de visita domiciliar.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da intervenção.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Atualização do arquivo específico.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Ficha-espelho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Planilha de coleta de dados</a:t>
            </a:r>
          </a:p>
          <a:p>
            <a:pPr>
              <a:buClr>
                <a:schemeClr val="tx2"/>
              </a:buClr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819332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684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Objetivos </a:t>
            </a:r>
          </a:p>
          <a:p>
            <a:pPr marL="0" indent="0" algn="ctr">
              <a:buNone/>
            </a:pPr>
            <a:r>
              <a:rPr lang="pt-BR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Metas e Resultados</a:t>
            </a:r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63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Objetivo1. Ampliar a cobertura a hipertensos e/ou diabéticos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5069159"/>
          </a:xfrm>
        </p:spPr>
        <p:txBody>
          <a:bodyPr>
            <a:normAutofit/>
          </a:bodyPr>
          <a:lstStyle/>
          <a:p>
            <a:pPr marL="95250" indent="14288" algn="just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1.1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Cadastrar 80% dos hipertensos da área de abrangência no Programa de Atenção à Hipertensão Arterial Sistêmica e ao Diabetes Mellitus da unidade de saúde. </a:t>
            </a:r>
          </a:p>
          <a:p>
            <a:pPr marL="95250" indent="14288"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438150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Meta alcançada</a:t>
            </a:r>
          </a:p>
          <a:p>
            <a:pPr marL="95250" indent="0" algn="just">
              <a:buClr>
                <a:srgbClr val="C00000"/>
              </a:buClr>
              <a:buNone/>
            </a:pPr>
            <a:endParaRPr lang="pt-BR" sz="2000" dirty="0" smtClean="0"/>
          </a:p>
          <a:p>
            <a:pPr marL="95250" indent="0" algn="just">
              <a:buClr>
                <a:srgbClr val="C00000"/>
              </a:buClr>
              <a:buNone/>
            </a:pPr>
            <a:endParaRPr lang="pt-BR" sz="2000" dirty="0"/>
          </a:p>
          <a:p>
            <a:pPr marL="95250" indent="0" algn="just">
              <a:buClr>
                <a:srgbClr val="C00000"/>
              </a:buClr>
              <a:buNone/>
            </a:pPr>
            <a:endParaRPr lang="pt-BR" sz="2000" dirty="0" smtClean="0"/>
          </a:p>
          <a:p>
            <a:pPr marL="95250" indent="0" algn="just">
              <a:buClr>
                <a:srgbClr val="C00000"/>
              </a:buClr>
              <a:buNone/>
            </a:pPr>
            <a:endParaRPr lang="pt-BR" sz="2000" dirty="0"/>
          </a:p>
          <a:p>
            <a:pPr marL="95250" indent="0" algn="just">
              <a:buClr>
                <a:srgbClr val="C00000"/>
              </a:buCl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95250" indent="0" algn="just">
              <a:buClr>
                <a:srgbClr val="C00000"/>
              </a:buClr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95250" indent="0" algn="just">
              <a:buClr>
                <a:srgbClr val="C00000"/>
              </a:buCl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95250" indent="0" algn="just">
              <a:buClr>
                <a:srgbClr val="C00000"/>
              </a:buClr>
              <a:buNone/>
            </a:pPr>
            <a:endParaRPr lang="pt-BR" sz="1200" dirty="0">
              <a:latin typeface="Arial" pitchFamily="34" charset="0"/>
              <a:cs typeface="Arial" pitchFamily="34" charset="0"/>
            </a:endParaRPr>
          </a:p>
          <a:p>
            <a:pPr marL="95250" indent="0">
              <a:buClr>
                <a:srgbClr val="C00000"/>
              </a:buClr>
              <a:buNone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marL="95250" indent="0">
              <a:buClr>
                <a:srgbClr val="C00000"/>
              </a:buCl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marL="95250" indent="0">
              <a:buClr>
                <a:srgbClr val="C00000"/>
              </a:buClr>
              <a:buNone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1. Cobertura do programa de atenção ao hipertenso na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					UBS Barra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do Rio Azul, Barra do Rio Azul/RS, 2015.</a:t>
            </a:r>
            <a:endParaRPr lang="es-ES" sz="1400" dirty="0">
              <a:latin typeface="Arial" pitchFamily="34" charset="0"/>
              <a:cs typeface="Arial" pitchFamily="34" charset="0"/>
            </a:endParaRPr>
          </a:p>
          <a:p>
            <a:pPr marL="95250" indent="0" algn="just">
              <a:buClr>
                <a:srgbClr val="C00000"/>
              </a:buCl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6"/>
          <p:cNvSpPr txBox="1"/>
          <p:nvPr/>
        </p:nvSpPr>
        <p:spPr>
          <a:xfrm>
            <a:off x="611560" y="407707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1: 27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2: 115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3: 204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Mês 4: 250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3635896" y="2996952"/>
          <a:ext cx="5256584" cy="3035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10651710"/>
      </p:ext>
    </p:extLst>
  </p:cSld>
  <p:clrMapOvr>
    <a:masterClrMapping/>
  </p:clrMapOvr>
</p:sld>
</file>

<file path=ppt/theme/theme1.xml><?xml version="1.0" encoding="utf-8"?>
<a:theme xmlns:a="http://schemas.openxmlformats.org/drawingml/2006/main" name="Base PPT apesentações ESF-EAD-UFPE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 PPT apesentações ESF-EAD-UFPEL</Template>
  <TotalTime>401</TotalTime>
  <Words>1057</Words>
  <Application>Microsoft Office PowerPoint</Application>
  <PresentationFormat>Apresentação na tela (4:3)</PresentationFormat>
  <Paragraphs>200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Base PPT apesentações ESF-EAD-UFPEL</vt:lpstr>
      <vt:lpstr>UNIVERSIDADE ABERTA DO SUS UNIVERSIDADE FEDERAL DE PELOTAS ESPECIALIZAÇÃO EM SAÚDE DA FAMÍLIA MODALIDADE A DISTÂNCIA TURMA 8 </vt:lpstr>
      <vt:lpstr>Introdução</vt:lpstr>
      <vt:lpstr> Introdução </vt:lpstr>
      <vt:lpstr> Introdução </vt:lpstr>
      <vt:lpstr> Objetivo Geral </vt:lpstr>
      <vt:lpstr>Metodologia</vt:lpstr>
      <vt:lpstr>Metodologia</vt:lpstr>
      <vt:lpstr>Slide 8</vt:lpstr>
      <vt:lpstr>Objetivo1. Ampliar a cobertura a hipertensos e/ou diabéticos</vt:lpstr>
      <vt:lpstr>Objetivo1. Ampliar a cobertura a hipertensos e/ou         diabéticos</vt:lpstr>
      <vt:lpstr>Objetivo 2. Melhorar a qualidade da atenção a hipertensos e/ou diabéticos </vt:lpstr>
      <vt:lpstr>Objetivo 3. Melhorar a adesão de hipertensos e/ou diabéticos ao programa </vt:lpstr>
      <vt:lpstr>Objetivo 4. Melhorar o registro das informações </vt:lpstr>
      <vt:lpstr>Objetivo 5. Mapear  hipertensos e diabéticos de risco para doença cardiovascular </vt:lpstr>
      <vt:lpstr>Objetivo 6. Promover a saúde de hipertensos e diabéticos </vt:lpstr>
      <vt:lpstr> Discussão </vt:lpstr>
      <vt:lpstr> Discussão </vt:lpstr>
      <vt:lpstr> Discussão </vt:lpstr>
      <vt:lpstr>  Reflexão crítica sobre o processo pessoal de aprendizagem </vt:lpstr>
      <vt:lpstr>Reflexão crítica sobre o processo pessoal de aprendizagem </vt:lpstr>
      <vt:lpstr>Referencias </vt:lpstr>
      <vt:lpstr>Muito obrigado!!  </vt:lpstr>
      <vt:lpstr>Muito obrigado!!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HECTOR MONTOYA</dc:creator>
  <cp:lastModifiedBy>Carla</cp:lastModifiedBy>
  <cp:revision>40</cp:revision>
  <dcterms:created xsi:type="dcterms:W3CDTF">2015-09-14T22:30:53Z</dcterms:created>
  <dcterms:modified xsi:type="dcterms:W3CDTF">2015-09-16T01:31:21Z</dcterms:modified>
</cp:coreProperties>
</file>