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70" r:id="rId15"/>
    <p:sldId id="271" r:id="rId16"/>
    <p:sldId id="297" r:id="rId17"/>
    <p:sldId id="273" r:id="rId18"/>
    <p:sldId id="274" r:id="rId19"/>
    <p:sldId id="275" r:id="rId20"/>
    <p:sldId id="291" r:id="rId21"/>
    <p:sldId id="301" r:id="rId22"/>
    <p:sldId id="302" r:id="rId23"/>
    <p:sldId id="289" r:id="rId24"/>
    <p:sldId id="292" r:id="rId25"/>
    <p:sldId id="277" r:id="rId26"/>
    <p:sldId id="293" r:id="rId27"/>
    <p:sldId id="294" r:id="rId28"/>
    <p:sldId id="295" r:id="rId29"/>
    <p:sldId id="300" r:id="rId30"/>
    <p:sldId id="296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C57F210E-C1E4-433A-ADB7-CF7C7E9F20A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86"/>
            <p14:sldId id="270"/>
            <p14:sldId id="271"/>
            <p14:sldId id="297"/>
            <p14:sldId id="273"/>
            <p14:sldId id="274"/>
            <p14:sldId id="275"/>
            <p14:sldId id="291"/>
            <p14:sldId id="301"/>
            <p14:sldId id="302"/>
          </p14:sldIdLst>
        </p14:section>
        <p14:section name="Seção sem Título" id="{BCCE6217-B162-4243-A46B-906C19189E5E}">
          <p14:sldIdLst>
            <p14:sldId id="289"/>
            <p14:sldId id="292"/>
            <p14:sldId id="277"/>
            <p14:sldId id="293"/>
            <p14:sldId id="294"/>
            <p14:sldId id="295"/>
            <p14:sldId id="300"/>
            <p14:sldId id="296"/>
            <p14:sldId id="282"/>
            <p14:sldId id="283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Hector\planilha%20de%20coleta%20de%20dado%20dr%20hector%20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Hector\planilha%20de%20coleta%20de%20dado%20dr%20hector%20(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Hector\planilha%20de%20coleta%20de%20dado%20dr%20hector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5644676206764E-2"/>
          <c:y val="9.2218825058739587E-2"/>
          <c:w val="0.91246092293119474"/>
          <c:h val="0.833503139626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de coleta de dado dr hector (1).xlsx]Indicadores'!$C$4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'[planilha de coleta de dado dr hector (1).xlsx]Indicadores'!$D$3:$G$3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 dr hector (1).xlsx]Indicadores'!$D$4:$G$4</c:f>
              <c:numCache>
                <c:formatCode>0.0%</c:formatCode>
                <c:ptCount val="4"/>
                <c:pt idx="0">
                  <c:v>0.34499999999999997</c:v>
                </c:pt>
                <c:pt idx="1">
                  <c:v>0.65500000000000003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08544"/>
        <c:axId val="83371136"/>
      </c:barChart>
      <c:catAx>
        <c:axId val="8330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3371136"/>
        <c:crosses val="autoZero"/>
        <c:auto val="1"/>
        <c:lblAlgn val="ctr"/>
        <c:lblOffset val="100"/>
        <c:noMultiLvlLbl val="0"/>
      </c:catAx>
      <c:valAx>
        <c:axId val="83371136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3308544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0.42000000000000004</c:v>
                </c:pt>
                <c:pt idx="1">
                  <c:v>0.96000000000000008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74240"/>
        <c:axId val="83374016"/>
      </c:barChart>
      <c:catAx>
        <c:axId val="12007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374016"/>
        <c:crosses val="autoZero"/>
        <c:auto val="1"/>
        <c:lblAlgn val="ctr"/>
        <c:lblOffset val="100"/>
        <c:noMultiLvlLbl val="0"/>
      </c:catAx>
      <c:valAx>
        <c:axId val="83374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074240"/>
        <c:crosses val="autoZero"/>
        <c:crossBetween val="between"/>
        <c:majorUnit val="0.2"/>
        <c:minorUnit val="4.000000000000001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0.88405797101449279</c:v>
                </c:pt>
                <c:pt idx="1">
                  <c:v>0.93893129770992367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163008"/>
        <c:axId val="83147520"/>
      </c:barChart>
      <c:catAx>
        <c:axId val="15716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147520"/>
        <c:crosses val="autoZero"/>
        <c:auto val="1"/>
        <c:lblAlgn val="ctr"/>
        <c:lblOffset val="100"/>
        <c:noMultiLvlLbl val="0"/>
      </c:catAx>
      <c:valAx>
        <c:axId val="831475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7163008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0.90476190476190477</c:v>
                </c:pt>
                <c:pt idx="1">
                  <c:v>0.9375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36768"/>
        <c:axId val="83129984"/>
      </c:barChart>
      <c:catAx>
        <c:axId val="10793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129984"/>
        <c:crosses val="autoZero"/>
        <c:auto val="1"/>
        <c:lblAlgn val="ctr"/>
        <c:lblOffset val="100"/>
        <c:noMultiLvlLbl val="0"/>
      </c:catAx>
      <c:valAx>
        <c:axId val="831299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7936768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DC250-2BEC-4726-85B1-86A25CB0C30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25687-EE16-4C83-BB46-58117CAA30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30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8210" y="260648"/>
            <a:ext cx="6694512" cy="181619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>
                <a:solidFill>
                  <a:srgbClr val="0070C0"/>
                </a:solidFill>
              </a:rPr>
              <a:t>UNIVERSIDADE ABERTA DO SUS</a:t>
            </a:r>
            <a:r>
              <a:rPr lang="pt-BR" sz="2700" dirty="0">
                <a:solidFill>
                  <a:srgbClr val="0070C0"/>
                </a:solidFill>
              </a:rPr>
              <a:t/>
            </a:r>
            <a:br>
              <a:rPr lang="pt-BR" sz="2700" dirty="0">
                <a:solidFill>
                  <a:srgbClr val="0070C0"/>
                </a:solidFill>
              </a:rPr>
            </a:br>
            <a:r>
              <a:rPr lang="pt-BR" sz="2700" b="1" dirty="0">
                <a:solidFill>
                  <a:srgbClr val="0070C0"/>
                </a:solidFill>
              </a:rPr>
              <a:t>UNIVERSIDADE FEDERAL DE PELOTAS</a:t>
            </a:r>
            <a:r>
              <a:rPr lang="pt-BR" sz="2700" dirty="0">
                <a:solidFill>
                  <a:srgbClr val="0070C0"/>
                </a:solidFill>
              </a:rPr>
              <a:t/>
            </a:r>
            <a:br>
              <a:rPr lang="pt-BR" sz="2700" dirty="0">
                <a:solidFill>
                  <a:srgbClr val="0070C0"/>
                </a:solidFill>
              </a:rPr>
            </a:br>
            <a:r>
              <a:rPr lang="pt-BR" sz="2700" b="1" dirty="0">
                <a:solidFill>
                  <a:srgbClr val="0070C0"/>
                </a:solidFill>
              </a:rPr>
              <a:t>Especialização em Saúde da Família</a:t>
            </a:r>
            <a:r>
              <a:rPr lang="pt-BR" sz="2700" dirty="0">
                <a:solidFill>
                  <a:srgbClr val="0070C0"/>
                </a:solidFill>
              </a:rPr>
              <a:t/>
            </a:r>
            <a:br>
              <a:rPr lang="pt-BR" sz="2700" dirty="0">
                <a:solidFill>
                  <a:srgbClr val="0070C0"/>
                </a:solidFill>
              </a:rPr>
            </a:br>
            <a:r>
              <a:rPr lang="pt-BR" sz="2700" b="1" dirty="0">
                <a:solidFill>
                  <a:srgbClr val="0070C0"/>
                </a:solidFill>
              </a:rPr>
              <a:t>Modalidade a Distância</a:t>
            </a:r>
            <a:r>
              <a:rPr lang="pt-BR" sz="2700" dirty="0">
                <a:solidFill>
                  <a:srgbClr val="0070C0"/>
                </a:solidFill>
              </a:rPr>
              <a:t/>
            </a:r>
            <a:br>
              <a:rPr lang="pt-BR" sz="2700" dirty="0">
                <a:solidFill>
                  <a:srgbClr val="0070C0"/>
                </a:solidFill>
              </a:rPr>
            </a:br>
            <a:r>
              <a:rPr lang="pt-BR" sz="2700" b="1" dirty="0">
                <a:solidFill>
                  <a:srgbClr val="0070C0"/>
                </a:solidFill>
              </a:rPr>
              <a:t>Turma 7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7873652" cy="27831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24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Melhoria da atenção </a:t>
            </a:r>
            <a:r>
              <a:rPr lang="pt-BR" sz="2400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aos adultos portadores de Hipertensão Arterial Sistêmica e Diabetes Mellitus na UBS FUNDEC, Prata do Piauí </a:t>
            </a:r>
            <a:r>
              <a:rPr lang="pt-BR" sz="240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pt-BR" sz="2400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PI</a:t>
            </a:r>
          </a:p>
          <a:p>
            <a:pPr algn="ctr"/>
            <a:endParaRPr lang="pt-BR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Especializando: Hector Pascual Labrada Reyes</a:t>
            </a:r>
          </a:p>
          <a:p>
            <a:pPr algn="r"/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Orientador: Clodoaldo Penha  Antoniassi 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7020272" y="260648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logo_saudeFamil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166"/>
            <a:ext cx="11772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69237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2232248" cy="796950"/>
          </a:xfrm>
        </p:spPr>
        <p:txBody>
          <a:bodyPr/>
          <a:lstStyle/>
          <a:p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1052736"/>
            <a:ext cx="79693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u="sng" dirty="0">
                <a:latin typeface="Arial" panose="020B0604020202020204" pitchFamily="34" charset="0"/>
                <a:cs typeface="Arial" pitchFamily="34" charset="0"/>
              </a:rPr>
              <a:t>O</a:t>
            </a:r>
            <a:r>
              <a:rPr lang="pt-BR" sz="2000" b="1" u="sng" dirty="0" smtClean="0">
                <a:latin typeface="Arial" panose="020B0604020202020204" pitchFamily="34" charset="0"/>
                <a:cs typeface="Arial" pitchFamily="34" charset="0"/>
              </a:rPr>
              <a:t>rganização </a:t>
            </a:r>
            <a:r>
              <a:rPr lang="pt-BR" sz="2000" b="1" u="sng" dirty="0">
                <a:latin typeface="Arial" panose="020B0604020202020204" pitchFamily="34" charset="0"/>
                <a:cs typeface="Arial" pitchFamily="34" charset="0"/>
              </a:rPr>
              <a:t>e gestão do serviço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ofertado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acompanhamento aos usuários HAS e/ou DM residentes na área de atuação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equipe, reorganização dos serviços em equipe, articulação com gestão e comunidade sobre os serviços,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solicitação de exames e diagnóstico de HAS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DM.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Q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ualificação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da prática clínica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reciclagem dos profissionais para o atendimento aos usuários HAS e DM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sensibilização de outros profissionais da unidade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básica,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educação permanente para 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equipe,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qualificação da prática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4791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47864" y="428739"/>
            <a:ext cx="2232248" cy="796950"/>
          </a:xfrm>
        </p:spPr>
        <p:txBody>
          <a:bodyPr/>
          <a:lstStyle/>
          <a:p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1225689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u="sng" dirty="0">
                <a:latin typeface="Arial" panose="020B0604020202020204" pitchFamily="34" charset="0"/>
                <a:cs typeface="Arial" pitchFamily="34" charset="0"/>
              </a:rPr>
              <a:t>E</a:t>
            </a:r>
            <a:r>
              <a:rPr lang="pt-BR" sz="2000" b="1" u="sng" dirty="0" smtClean="0">
                <a:latin typeface="Arial" panose="020B0604020202020204" pitchFamily="34" charset="0"/>
                <a:cs typeface="Arial" pitchFamily="34" charset="0"/>
              </a:rPr>
              <a:t>ngajamento </a:t>
            </a:r>
            <a:r>
              <a:rPr lang="pt-BR" sz="2000" b="1" u="sng" dirty="0">
                <a:latin typeface="Arial" panose="020B0604020202020204" pitchFamily="34" charset="0"/>
                <a:cs typeface="Arial" pitchFamily="34" charset="0"/>
              </a:rPr>
              <a:t>público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sensibilização 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usuários, família e comunidade para a importância deste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atendimento,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divulgação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sensibilização quanto à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busca de novos usuários,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avaliação e realização de exames com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periodicidade,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rastreamento de diabetes de forma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precoce.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onitoramento 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e avaliação das ações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foram desenvolvidos relatórios e registros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organizados, monitoramento dos usuários em atraso,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busca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ativa, novas captações, monitorar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acesso aos medicamentos da Farmácia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8890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87449" y="188640"/>
            <a:ext cx="2242592" cy="1143000"/>
          </a:xfrm>
        </p:spPr>
        <p:txBody>
          <a:bodyPr/>
          <a:lstStyle/>
          <a:p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pt-B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340768"/>
            <a:ext cx="75415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Período da intervenção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3 meses 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( fevereiro a abril).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População alvo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usuários da área adstrita à unidade diagnosticados  com HAS e DM.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Protocolo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foi adotado como base os cadernos de atenção básica nº 36 e 37 do MS (2013).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Médico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Enfermeiro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foram responsáveis pela capacitação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profissionais.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Palestras para os usuários foram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realizadas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quinzenalmente.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08278" y="5445224"/>
            <a:ext cx="7200800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Foram utilizadas fichas espelho e planilha de coleta de dados fornecidas pelo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curso.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2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" b="1131"/>
          <a:stretch>
            <a:fillRect/>
          </a:stretch>
        </p:blipFill>
        <p:spPr bwMode="auto">
          <a:xfrm>
            <a:off x="971599" y="612774"/>
            <a:ext cx="6965597" cy="45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660032" cy="71663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               REUNIÃO DE EQUIPE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53282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Users\Lennon\Dropbox\Envio da câmera\2014-10-30 16.07.5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768752" cy="41456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349" y="5373216"/>
            <a:ext cx="7620000" cy="792088"/>
          </a:xfrm>
        </p:spPr>
        <p:txBody>
          <a:bodyPr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Palestras para os usuários HAS e/ou DM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226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2664296" cy="792088"/>
          </a:xfrm>
        </p:spPr>
        <p:txBody>
          <a:bodyPr/>
          <a:lstStyle/>
          <a:p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2060848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b="1" i="1" u="sng" dirty="0" smtClean="0"/>
              <a:t> </a:t>
            </a:r>
            <a:r>
              <a:rPr lang="pt-BR" sz="2000" b="1" i="1" u="sng" dirty="0"/>
              <a:t>Ampliar a cobertura a hipertensos e/ou diabéticos</a:t>
            </a:r>
            <a:endParaRPr lang="pt-BR" sz="2000" dirty="0"/>
          </a:p>
          <a:p>
            <a:endParaRPr lang="pt-BR" sz="2000" b="1" dirty="0" smtClean="0"/>
          </a:p>
          <a:p>
            <a:r>
              <a:rPr lang="pt-BR" sz="2000" b="1" dirty="0" smtClean="0"/>
              <a:t>Meta  1-</a:t>
            </a:r>
            <a:r>
              <a:rPr lang="pt-BR" sz="2000" dirty="0" smtClean="0"/>
              <a:t> </a:t>
            </a:r>
            <a:r>
              <a:rPr lang="pt-BR" sz="2000" dirty="0"/>
              <a:t>Cadastrar 100% dos usuários hipertensos da área de abrangência no Programa de Atenção à Hipertensão Arterial e ao Diabetes Mellitus da unidade de saúde.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182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899592" y="5327266"/>
            <a:ext cx="7545387" cy="712787"/>
          </a:xfrm>
        </p:spPr>
        <p:txBody>
          <a:bodyPr>
            <a:noAutofit/>
          </a:bodyPr>
          <a:lstStyle/>
          <a:p>
            <a:r>
              <a:rPr lang="pt-P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Figura 1</a:t>
            </a: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t-P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Cobertura do programa de atenção ao usuário com H</a:t>
            </a:r>
            <a:r>
              <a:rPr lang="pt-P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ipertensão Arterial </a:t>
            </a:r>
            <a:r>
              <a:rPr lang="pt-P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 FUNDEC Prata do Piaui, PI.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P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Fonte: Planilha de coleta de dados HAS e DM da UNASUS/UFPEL.</a:t>
            </a:r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idx="4294967295"/>
          </p:nvPr>
        </p:nvSpPr>
        <p:spPr>
          <a:xfrm>
            <a:off x="683568" y="5301207"/>
            <a:ext cx="8460432" cy="967831"/>
          </a:xfrm>
        </p:spPr>
        <p:txBody>
          <a:bodyPr>
            <a:normAutofit/>
          </a:bodyPr>
          <a:lstStyle/>
          <a:p>
            <a:pPr lvl="0"/>
            <a:r>
              <a:rPr lang="pt-PT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Espaço Reservado para Conteúdo 22"/>
          <p:cNvSpPr>
            <a:spLocks noGrp="1"/>
          </p:cNvSpPr>
          <p:nvPr>
            <p:ph sz="half" idx="4294967295"/>
          </p:nvPr>
        </p:nvSpPr>
        <p:spPr>
          <a:xfrm>
            <a:off x="899592" y="0"/>
            <a:ext cx="8244408" cy="4846638"/>
          </a:xfrm>
        </p:spPr>
        <p:txBody>
          <a:bodyPr/>
          <a:lstStyle/>
          <a:p>
            <a:pPr marL="109728" indent="0" algn="just">
              <a:buNone/>
            </a:pP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RESULTADOS</a:t>
            </a:r>
          </a:p>
          <a:p>
            <a:pPr marL="109728" indent="0" algn="just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1° mês de intervenção foram atendidos e cadastrados 69 usuários (34,5%), no 2° mês o valor foi de 131(65,5%) usuários, no 3° mês 200 (100%) que estavam cadastrado em nossa área de abrangência.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graphicFrame>
        <p:nvGraphicFramePr>
          <p:cNvPr id="25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981812"/>
              </p:ext>
            </p:extLst>
          </p:nvPr>
        </p:nvGraphicFramePr>
        <p:xfrm>
          <a:off x="539219" y="1628800"/>
          <a:ext cx="7561173" cy="365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ítulo 2"/>
          <p:cNvSpPr txBox="1">
            <a:spLocks/>
          </p:cNvSpPr>
          <p:nvPr/>
        </p:nvSpPr>
        <p:spPr>
          <a:xfrm flipV="1">
            <a:off x="899592" y="5301207"/>
            <a:ext cx="7546032" cy="504056"/>
          </a:xfrm>
          <a:prstGeom prst="rect">
            <a:avLst/>
          </a:prstGeom>
        </p:spPr>
        <p:txBody>
          <a:bodyPr vert="horz" anchor="t">
            <a:norm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sz="2400" smtClean="0">
                <a:latin typeface="Arial" pitchFamily="34" charset="0"/>
                <a:cs typeface="Arial" pitchFamily="34" charset="0"/>
              </a:rPr>
              <a:t> 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131840" y="260648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RESULTADOS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1584" y="1575843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1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b="1" i="1" u="sng" dirty="0" smtClean="0"/>
              <a:t> </a:t>
            </a:r>
            <a:r>
              <a:rPr lang="pt-BR" sz="2000" b="1" i="1" u="sng" dirty="0"/>
              <a:t>Ampliar a cobertura a hipertensos e/ou diabéticos</a:t>
            </a:r>
            <a:endParaRPr lang="pt-BR" sz="2000" dirty="0"/>
          </a:p>
          <a:p>
            <a:pPr>
              <a:lnSpc>
                <a:spcPct val="150000"/>
              </a:lnSpc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Meta</a:t>
            </a:r>
            <a:r>
              <a:rPr lang="pt-PT" sz="2000" dirty="0" smtClean="0"/>
              <a:t> </a:t>
            </a:r>
            <a:r>
              <a:rPr lang="pt-PT" sz="2000" dirty="0"/>
              <a:t>2</a:t>
            </a:r>
          </a:p>
          <a:p>
            <a:pPr>
              <a:lnSpc>
                <a:spcPct val="150000"/>
              </a:lnSpc>
            </a:pPr>
            <a:r>
              <a:rPr lang="pt-PT" sz="2000" dirty="0" smtClean="0"/>
              <a:t> </a:t>
            </a:r>
            <a:r>
              <a:rPr lang="pt-PT" sz="2000" dirty="0"/>
              <a:t>Cadastrar 100% dos usuários dibeticos da área de abrangência no Programa de Atenção à Hipertensão Arterial e ao Diabetes Mellitus da unidade de saúde.</a:t>
            </a:r>
            <a:endParaRPr lang="pt-BR" sz="2000" dirty="0"/>
          </a:p>
          <a:p>
            <a:pPr>
              <a:lnSpc>
                <a:spcPct val="150000"/>
              </a:lnSpc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2656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45768" y="5517232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Arial" pitchFamily="34" charset="0"/>
                <a:cs typeface="Arial" pitchFamily="34" charset="0"/>
              </a:rPr>
              <a:t>Figura 2 - Cobertura do programa de atenção ao usuário com Diabetes Mellitus no  FUNDEC Prata do Piaui, </a:t>
            </a:r>
            <a:r>
              <a:rPr lang="pt-PT" sz="1400" dirty="0" smtClean="0">
                <a:latin typeface="Arial" pitchFamily="34" charset="0"/>
                <a:cs typeface="Arial" pitchFamily="34" charset="0"/>
              </a:rPr>
              <a:t>PI.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r>
              <a:rPr lang="pt-PT" sz="1400" dirty="0">
                <a:latin typeface="Arial" pitchFamily="34" charset="0"/>
                <a:cs typeface="Arial" pitchFamily="34" charset="0"/>
              </a:rPr>
              <a:t>Fonte: Planilha de coleta de dados HAS e DM da UNASUS/UFPEL</a:t>
            </a:r>
            <a:r>
              <a:rPr lang="pt-PT" dirty="0"/>
              <a:t>.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131840" y="260648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404664"/>
            <a:ext cx="81369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No 1°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de intervenção foram atendidos e cadastrados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usuários, referente 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(42%),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2°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o valor foi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48 (96%)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usuários, no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3°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50 (100) que estavam cadastrado em nossa área de abrangência.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083378772"/>
              </p:ext>
            </p:extLst>
          </p:nvPr>
        </p:nvGraphicFramePr>
        <p:xfrm>
          <a:off x="2339752" y="2636912"/>
          <a:ext cx="456247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421677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1196752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a qualidade da atenção dos usuários com HAS e DM 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Metas</a:t>
            </a:r>
            <a:endParaRPr lang="pt-BR" sz="2000" b="1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Realizar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exame clínico apropriado em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Garantir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realização de exames complementares em dia de acordo com o protocolo.   </a:t>
            </a:r>
          </a:p>
          <a:p>
            <a:pPr algn="just">
              <a:lnSpc>
                <a:spcPct val="16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Priorizar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prescrição de medicamentos da farmácia popular para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cadastrados na unidade de saúde.</a:t>
            </a:r>
          </a:p>
          <a:p>
            <a:pPr algn="just">
              <a:lnSpc>
                <a:spcPct val="16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Realizar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avaliação da necessidade de atendimento odontológico em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HAS e DM.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907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8" y="1628800"/>
            <a:ext cx="74168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	A </a:t>
            </a: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HAS e 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DM </a:t>
            </a: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são apontados como os principais fatores de risco para as doenças cardiovasculares, que por sua vez constituem a principal causa de morbimortalidade na população brasileira, motivo pelo qual representam agravos à Saúde Pública, dos quais 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100</a:t>
            </a: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% dos casos podem ser tratados na rede 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básica.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HENRIQUE et al., 2008; BRASIL, 2013).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296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PT" sz="2000" dirty="0" smtClean="0"/>
          </a:p>
          <a:p>
            <a:pPr algn="just"/>
            <a:endParaRPr lang="pt-PT" sz="2000" dirty="0" smtClean="0"/>
          </a:p>
          <a:p>
            <a:pPr algn="just"/>
            <a:endParaRPr lang="pt-PT" sz="2000" dirty="0" smtClean="0"/>
          </a:p>
          <a:p>
            <a:pPr algn="just"/>
            <a:r>
              <a:rPr lang="pt-PT" sz="20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final da intervenção realizaram-se exame clínico nos 200 usuários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com HAS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, sendo 69(100%) no primeiro mês, 131(100%) no segundo, 200(100%) no terceiro mês.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0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4.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Realizar exame clínico apropriado em 100% dos pacientes diabeticos. 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000" dirty="0">
                <a:latin typeface="Arial" pitchFamily="34" charset="0"/>
                <a:cs typeface="Arial" pitchFamily="34" charset="0"/>
              </a:rPr>
              <a:t>foram 50 usuários com DM atendidos, atingindo 100% da meta durante os três meses, sendo 21(100%) no primeiro mês, 48(100%) no segundo, 50(100%) no terceiro mês. 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0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ações desenvolvidas diretamente com a secretaria de saúde e a realização de exames na unidade permitiram a cobertura total dos exames clínicos dos usuários com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HAS e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DM.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086" y="764704"/>
            <a:ext cx="7937354" cy="720080"/>
          </a:xfrm>
        </p:spPr>
        <p:txBody>
          <a:bodyPr>
            <a:normAutofit fontScale="90000"/>
          </a:bodyPr>
          <a:lstStyle/>
          <a:p>
            <a:r>
              <a:rPr lang="pt-PT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200" b="1" dirty="0" smtClean="0">
                <a:latin typeface="Arial" pitchFamily="34" charset="0"/>
                <a:cs typeface="Arial" pitchFamily="34" charset="0"/>
              </a:rPr>
            </a:br>
            <a:r>
              <a:rPr lang="pt-PT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200" b="1" dirty="0" smtClean="0">
                <a:latin typeface="Arial" pitchFamily="34" charset="0"/>
                <a:cs typeface="Arial" pitchFamily="34" charset="0"/>
              </a:rPr>
            </a:br>
            <a:r>
              <a:rPr lang="pt-PT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200" b="1" dirty="0" smtClean="0">
                <a:latin typeface="Arial" pitchFamily="34" charset="0"/>
                <a:cs typeface="Arial" pitchFamily="34" charset="0"/>
              </a:rPr>
            </a:br>
            <a:r>
              <a:rPr lang="pt-PT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200" b="1" dirty="0" smtClean="0">
                <a:latin typeface="Arial" pitchFamily="34" charset="0"/>
                <a:cs typeface="Arial" pitchFamily="34" charset="0"/>
              </a:rPr>
            </a:br>
            <a:r>
              <a:rPr lang="pt-PT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pt-PT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200" b="1" dirty="0" smtClean="0">
                <a:latin typeface="Arial" pitchFamily="34" charset="0"/>
                <a:cs typeface="Arial" pitchFamily="34" charset="0"/>
              </a:rPr>
            </a:br>
            <a:r>
              <a:rPr lang="pt-PT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200" b="1" dirty="0" smtClean="0">
                <a:latin typeface="Arial" pitchFamily="34" charset="0"/>
                <a:cs typeface="Arial" pitchFamily="34" charset="0"/>
              </a:rPr>
            </a:br>
            <a:r>
              <a:rPr lang="pt-PT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200" b="1" dirty="0" smtClean="0">
                <a:latin typeface="Arial" pitchFamily="34" charset="0"/>
                <a:cs typeface="Arial" pitchFamily="34" charset="0"/>
              </a:rPr>
            </a:br>
            <a:r>
              <a:rPr lang="pt-PT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PT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pt-PT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Realizar exame clínico apropriado em 100% </a:t>
            </a:r>
            <a:r>
              <a:rPr lang="pt-PT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pt-PT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ensos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000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pt-B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 </a:t>
            </a:r>
            <a:endParaRPr lang="pt-BR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309939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Meta 5: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Garantir 100% dos hipertensos a realização de exame complementares um dia de acordo com protocolo</a:t>
            </a:r>
          </a:p>
        </p:txBody>
      </p:sp>
      <p:sp>
        <p:nvSpPr>
          <p:cNvPr id="5" name="Retângulo 4"/>
          <p:cNvSpPr/>
          <p:nvPr/>
        </p:nvSpPr>
        <p:spPr>
          <a:xfrm>
            <a:off x="755576" y="1628800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Conseguimos </a:t>
            </a:r>
            <a:r>
              <a:rPr lang="pt-PT" dirty="0"/>
              <a:t>que no primeiro mês 61 usuários tivessem com exames em dia de acordo com o protocolo para 88,4%, 123 (93,9,9%) no segundo, 200(100%) no terceiro  mês. </a:t>
            </a: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920118490"/>
              </p:ext>
            </p:extLst>
          </p:nvPr>
        </p:nvGraphicFramePr>
        <p:xfrm>
          <a:off x="1547664" y="2552130"/>
          <a:ext cx="5832648" cy="294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5589240"/>
            <a:ext cx="597666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268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     RESULTADOS</a:t>
            </a:r>
            <a:endParaRPr lang="pt-BR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242587"/>
          </a:xfrm>
        </p:spPr>
        <p:txBody>
          <a:bodyPr/>
          <a:lstStyle/>
          <a:p>
            <a:pPr marL="708660" indent="-342900" algn="just"/>
            <a:r>
              <a:rPr lang="pt-PT" sz="2000" b="1" dirty="0">
                <a:latin typeface="Arial" pitchFamily="34" charset="0"/>
                <a:cs typeface="Arial" pitchFamily="34" charset="0"/>
              </a:rPr>
              <a:t>Meta 6.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 Garantir 100% dos diabeticos a realização de exame complementares  um dia de acordo com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protocolo.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708660" indent="-342900" algn="just">
              <a:buFont typeface="Wingdings" pitchFamily="2" charset="2"/>
              <a:buChar char="Ø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Atingimos 19 (90,5%) no primeiro mês, 45 (93,8%) no segundo, 50 (100%) no terceiro mês.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822960" indent="-457200" algn="just">
              <a:lnSpc>
                <a:spcPct val="150000"/>
              </a:lnSpc>
              <a:buFont typeface="Wingdings" pitchFamily="2" charset="2"/>
              <a:buChar char="Ø"/>
            </a:pPr>
            <a:endParaRPr lang="pt-BR" sz="2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52131181"/>
              </p:ext>
            </p:extLst>
          </p:nvPr>
        </p:nvGraphicFramePr>
        <p:xfrm>
          <a:off x="1415543" y="2420888"/>
          <a:ext cx="6060926" cy="243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5013176"/>
            <a:ext cx="565266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349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95536" y="1481328"/>
            <a:ext cx="8291264" cy="4755984"/>
          </a:xfrm>
        </p:spPr>
        <p:txBody>
          <a:bodyPr>
            <a:normAutofit/>
          </a:bodyPr>
          <a:lstStyle/>
          <a:p>
            <a:endParaRPr lang="pt-PT" sz="2000" dirty="0" smtClean="0"/>
          </a:p>
          <a:p>
            <a:r>
              <a:rPr lang="pt-PT" sz="2000" dirty="0" smtClean="0"/>
              <a:t>Ao </a:t>
            </a:r>
            <a:r>
              <a:rPr lang="pt-PT" sz="2000" dirty="0"/>
              <a:t>fim da intervenção dos 200 usuários com HAS tinham prescrição destes medicamentos: 69(100%) no primeiro mês, 131(100%) no seguno e 200(100%) no terceiro </a:t>
            </a:r>
            <a:r>
              <a:rPr lang="pt-PT" sz="2000" dirty="0" smtClean="0"/>
              <a:t>mes.     </a:t>
            </a:r>
          </a:p>
          <a:p>
            <a:pPr marL="109728" indent="0"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PT" sz="20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8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Priorizar a presciçãode medicamentos de farmacia populara para 100% dos usuários diabeticos.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/>
              <a:t>Para os usuários DM conseguimos atingir 100% da meta durante os três meses, 21(100) no primeiro mês, 48(100%) no segundo, 50(100%) no terceiro </a:t>
            </a:r>
            <a:r>
              <a:rPr lang="pt-BR" sz="2000" dirty="0" smtClean="0"/>
              <a:t>mês. </a:t>
            </a:r>
          </a:p>
          <a:p>
            <a:r>
              <a:rPr lang="pt-BR" sz="2000" dirty="0" smtClean="0"/>
              <a:t>Todos os usuário hipertensos e diabéticos possuíam </a:t>
            </a:r>
            <a:r>
              <a:rPr lang="pt-BR" sz="2000" dirty="0"/>
              <a:t>prescrição médica dos medicamentos da farmácia popular</a:t>
            </a:r>
            <a:r>
              <a:rPr lang="pt-BR" sz="2000" dirty="0" smtClean="0"/>
              <a:t>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pt-PT" sz="2000" b="1" dirty="0" smtClean="0">
                <a:solidFill>
                  <a:srgbClr val="0070C0"/>
                </a:solidFill>
              </a:rPr>
              <a:t>     </a:t>
            </a:r>
            <a:br>
              <a:rPr lang="pt-PT" sz="2000" b="1" dirty="0" smtClean="0">
                <a:solidFill>
                  <a:srgbClr val="0070C0"/>
                </a:solidFill>
              </a:rPr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>    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PT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7. Priorizar a prescrição de medicamentos de farmacia </a:t>
            </a:r>
            <a:r>
              <a:rPr lang="pt-PT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popular para 100% dos usuários hipertensos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23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PT" sz="2000" dirty="0" smtClean="0"/>
              <a:t>          </a:t>
            </a:r>
          </a:p>
          <a:p>
            <a:r>
              <a:rPr lang="pt-PT" sz="2000" dirty="0" smtClean="0"/>
              <a:t>No </a:t>
            </a:r>
            <a:r>
              <a:rPr lang="pt-PT" sz="2000" dirty="0"/>
              <a:t>fim da intervenção os 200 usuários com HAS foram avaliados: </a:t>
            </a:r>
            <a:r>
              <a:rPr lang="pt-PT" sz="2000" dirty="0" smtClean="0"/>
              <a:t>69(100</a:t>
            </a:r>
            <a:r>
              <a:rPr lang="pt-PT" sz="2000" dirty="0"/>
              <a:t>%) no primeiro mês, 128(97,7%) no segundo, 200(100%) no terceiro </a:t>
            </a:r>
            <a:r>
              <a:rPr lang="pt-PT" sz="2000" dirty="0" smtClean="0"/>
              <a:t>mês.   </a:t>
            </a:r>
          </a:p>
          <a:p>
            <a:endParaRPr lang="pt-PT" sz="2000" b="1" dirty="0" smtClean="0"/>
          </a:p>
          <a:p>
            <a:r>
              <a:rPr lang="pt-PT" sz="2000" b="1" dirty="0" smtClean="0">
                <a:latin typeface="Arial" pitchFamily="34" charset="0"/>
                <a:cs typeface="Arial" pitchFamily="34" charset="0"/>
              </a:rPr>
              <a:t>Meta10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.Realizar 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avaliação da necesidades de atendimento  odontologico a 100%  dos usuários diabeticos.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PT" sz="2000" dirty="0"/>
              <a:t>Em relação aos DM atendidos, atingimos 100% da meta durante os três meses, 21(100%) no primeiro mês, 48(100%) no segundo, e 50(100%) no terceiro mês. Todos os usuários haviam sido avaliados pela equipe e atendidos pelo dentista da unidade.   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86210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P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400" b="1" dirty="0" smtClean="0">
                <a:latin typeface="Arial" pitchFamily="34" charset="0"/>
                <a:cs typeface="Arial" pitchFamily="34" charset="0"/>
              </a:rPr>
            </a:br>
            <a:r>
              <a:rPr lang="pt-PT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pt-PT" sz="2000" b="1" dirty="0">
                <a:latin typeface="Arial" pitchFamily="34" charset="0"/>
                <a:cs typeface="Arial" pitchFamily="34" charset="0"/>
              </a:rPr>
            </a:br>
            <a:r>
              <a:rPr lang="pt-PT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000" b="1" dirty="0" smtClean="0">
                <a:latin typeface="Arial" pitchFamily="34" charset="0"/>
                <a:cs typeface="Arial" pitchFamily="34" charset="0"/>
              </a:rPr>
            </a:br>
            <a:r>
              <a:rPr lang="pt-PT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pt-PT" sz="2000" b="1" dirty="0">
                <a:latin typeface="Arial" pitchFamily="34" charset="0"/>
                <a:cs typeface="Arial" pitchFamily="34" charset="0"/>
              </a:rPr>
            </a:br>
            <a:r>
              <a:rPr lang="pt-PT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000" b="1" dirty="0" smtClean="0">
                <a:latin typeface="Arial" pitchFamily="34" charset="0"/>
                <a:cs typeface="Arial" pitchFamily="34" charset="0"/>
              </a:rPr>
            </a:b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Meta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9</a:t>
            </a:r>
            <a:r>
              <a:rPr lang="pt-PT" sz="2000" b="1" dirty="0"/>
              <a:t>.</a:t>
            </a:r>
            <a:r>
              <a:rPr lang="pt-PT" sz="2000" dirty="0"/>
              <a:t> </a:t>
            </a:r>
            <a:r>
              <a:rPr lang="pt-PT" sz="2200" dirty="0">
                <a:latin typeface="Arial" pitchFamily="34" charset="0"/>
                <a:cs typeface="Arial" pitchFamily="34" charset="0"/>
              </a:rPr>
              <a:t>Realizar avaliação da necesidades de atendimento </a:t>
            </a:r>
            <a:r>
              <a:rPr lang="pt-PT" sz="2200" dirty="0" smtClean="0">
                <a:latin typeface="Arial" pitchFamily="34" charset="0"/>
                <a:cs typeface="Arial" pitchFamily="34" charset="0"/>
              </a:rPr>
              <a:t>     odontologico </a:t>
            </a:r>
            <a:r>
              <a:rPr lang="pt-PT" sz="2200" dirty="0">
                <a:latin typeface="Arial" pitchFamily="34" charset="0"/>
                <a:cs typeface="Arial" pitchFamily="34" charset="0"/>
              </a:rPr>
              <a:t>a 100% dos usuários hipertensos.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481637" y="593696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PT" sz="20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01915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8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052737"/>
            <a:ext cx="79928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Arial" pitchFamily="34" charset="0"/>
                <a:cs typeface="Arial" pitchFamily="34" charset="0"/>
              </a:rPr>
              <a:t>Objetivo 3 :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Melhorar a adição do programa aos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usuários com    hipertensão arterial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e diabetis mellitus </a:t>
            </a: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0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11.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Fazer busca ativas de 100% dos usuários hipertensos faltosos a consulta.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000" b="1" dirty="0">
                <a:latin typeface="Arial" pitchFamily="34" charset="0"/>
                <a:cs typeface="Arial" pitchFamily="34" charset="0"/>
              </a:rPr>
              <a:t>Meta 12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Fazer busca ativas de 100% dos pacientes diabeticos  faltosos a consulta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000" dirty="0" smtClean="0"/>
              <a:t>  Podemos </a:t>
            </a:r>
            <a:r>
              <a:rPr lang="pt-PT" sz="2000" dirty="0"/>
              <a:t>mencionar que nos tres meses da intervenção tivemos apenas 1 usuário </a:t>
            </a:r>
            <a:r>
              <a:rPr lang="pt-PT" sz="2000" dirty="0" smtClean="0"/>
              <a:t>faltoso hipertenso e 1 usuario diabetico, </a:t>
            </a:r>
            <a:r>
              <a:rPr lang="pt-PT" sz="2000" dirty="0"/>
              <a:t>o qual foi realizado busca ativa (100%). Essa frequência </a:t>
            </a:r>
            <a:r>
              <a:rPr lang="pt-PT" sz="2000" dirty="0" smtClean="0"/>
              <a:t>se </a:t>
            </a:r>
            <a:r>
              <a:rPr lang="pt-PT" sz="2000" dirty="0"/>
              <a:t>deve conscientização dos usuários quanto à presença nas consultas e a </a:t>
            </a:r>
            <a:r>
              <a:rPr lang="pt-PT" sz="2000" dirty="0" smtClean="0"/>
              <a:t>avaliação </a:t>
            </a:r>
            <a:r>
              <a:rPr lang="pt-PT" sz="2000" dirty="0"/>
              <a:t>periodicidade da consulta de acordo com a necessidade do usuário e o </a:t>
            </a:r>
            <a:r>
              <a:rPr lang="pt-PT" sz="2000" dirty="0" smtClean="0"/>
              <a:t>bom </a:t>
            </a:r>
            <a:r>
              <a:rPr lang="pt-PT" sz="2000" dirty="0"/>
              <a:t>trabalho dos </a:t>
            </a:r>
            <a:r>
              <a:rPr lang="pt-PT" sz="2000" dirty="0" smtClean="0"/>
              <a:t>ACS.</a:t>
            </a: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565883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28133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  Meta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13: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Manter ficha de acompanhamento de 100%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hipertensos  cadastrados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na unidade de saúde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pt-PT" sz="2000" dirty="0"/>
              <a:t>No final da intervenção os 200 usuários com HAS tiveram registro adequado, onde: 69 (100%) no primeiro mês, 131(100%) no segundo, e 200 (100%) no terceiro. </a:t>
            </a:r>
            <a:endParaRPr lang="pt-PT" sz="2000" dirty="0" smtClean="0"/>
          </a:p>
          <a:p>
            <a:r>
              <a:rPr lang="pt-PT" sz="20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14: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Manter ficha de acompanhamento de 100% dos diabéticos cadastrados na unidade de saúde.</a:t>
            </a:r>
          </a:p>
          <a:p>
            <a:r>
              <a:rPr lang="pt-PT" sz="2000" dirty="0"/>
              <a:t>conseguimos atingir 100% da meta durante os três meses, onde 21 usuários foram acompanhados (100%) no primeiro mês, 48(100%) no segundo, 50(100%) no </a:t>
            </a:r>
            <a:r>
              <a:rPr lang="pt-PT" sz="2000" dirty="0" smtClean="0"/>
              <a:t>terceiro.</a:t>
            </a:r>
          </a:p>
          <a:p>
            <a:r>
              <a:rPr lang="pt-PT" sz="2000" dirty="0" smtClean="0"/>
              <a:t>Isso </a:t>
            </a:r>
            <a:r>
              <a:rPr lang="pt-PT" sz="2000" dirty="0"/>
              <a:t>ocorreu devido a boa conduta dos profissionais, que foram capacitados e registraram adequadamente na ficha de acompanhamento.</a:t>
            </a:r>
            <a:endParaRPr lang="pt-BR" sz="2000" dirty="0"/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92888" cy="1440160"/>
          </a:xfrm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RESULTADO</a:t>
            </a:r>
            <a:r>
              <a:rPr lang="pt-PT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800" b="1" dirty="0" smtClean="0">
                <a:latin typeface="Arial" pitchFamily="34" charset="0"/>
                <a:cs typeface="Arial" pitchFamily="34" charset="0"/>
              </a:rPr>
            </a:b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4.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 Melhorar o registro das informações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098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 fontScale="92500" lnSpcReduction="10000"/>
          </a:bodyPr>
          <a:lstStyle/>
          <a:p>
            <a:endParaRPr lang="pt-PT" sz="2000" b="1" dirty="0" smtClean="0"/>
          </a:p>
          <a:p>
            <a:pPr algn="just"/>
            <a:r>
              <a:rPr lang="pt-PT" sz="2000" b="1" dirty="0" smtClean="0"/>
              <a:t>Meta </a:t>
            </a:r>
            <a:r>
              <a:rPr lang="pt-PT" sz="2000" b="1" dirty="0"/>
              <a:t>15.</a:t>
            </a:r>
            <a:r>
              <a:rPr lang="pt-PT" sz="2000" dirty="0"/>
              <a:t> </a:t>
            </a:r>
            <a:r>
              <a:rPr lang="pt-PT" sz="2000" b="1" dirty="0"/>
              <a:t>Realizar avaliação de risco em 100% dos usuários hipertensos cadastrado no </a:t>
            </a:r>
            <a:r>
              <a:rPr lang="pt-PT" sz="2000" b="1" dirty="0" smtClean="0"/>
              <a:t>programa.</a:t>
            </a:r>
          </a:p>
          <a:p>
            <a:pPr marL="0" indent="0" algn="just">
              <a:buNone/>
            </a:pPr>
            <a:r>
              <a:rPr lang="pt-PT" sz="2000" b="1" dirty="0" smtClean="0"/>
              <a:t>                           </a:t>
            </a:r>
          </a:p>
          <a:p>
            <a:pPr algn="just"/>
            <a:r>
              <a:rPr lang="pt-PT" sz="2000" dirty="0"/>
              <a:t>Ao término da intervenção 200 usuários com HAS foram cadastrados: 69(100%) no primeiro mês, 131(100%) no segundo, 200(100%) no terceiro mês</a:t>
            </a:r>
            <a:r>
              <a:rPr lang="pt-PT" sz="2000" dirty="0" smtClean="0"/>
              <a:t>. 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Meta </a:t>
            </a:r>
            <a:r>
              <a:rPr lang="pt-BR" sz="2000" b="1" dirty="0"/>
              <a:t>16:</a:t>
            </a:r>
            <a:r>
              <a:rPr lang="pt-BR" sz="2000" dirty="0"/>
              <a:t> </a:t>
            </a:r>
            <a:r>
              <a:rPr lang="pt-BR" sz="2000" b="1" dirty="0"/>
              <a:t>Realizar estratificação de risco cardiovascular em 100% dos diabéticos.</a:t>
            </a:r>
          </a:p>
          <a:p>
            <a:pPr algn="just"/>
            <a:r>
              <a:rPr lang="pt-PT" sz="2000" dirty="0"/>
              <a:t>Em relação aos DM 21(100%) usuários foram cadastrados no primeiro mês, 48(100%) no segundo, 50(100%) no terceiro mês. </a:t>
            </a:r>
            <a:endParaRPr lang="pt-PT" sz="2000" dirty="0" smtClean="0"/>
          </a:p>
          <a:p>
            <a:pPr algn="just"/>
            <a:r>
              <a:rPr lang="pt-PT" sz="2000" dirty="0" smtClean="0"/>
              <a:t>Nesta </a:t>
            </a:r>
            <a:r>
              <a:rPr lang="pt-PT" sz="2000" dirty="0"/>
              <a:t>ação, os usuários eram avaliados quanto ao risco de doença cardiovascular na primeira consulta e </a:t>
            </a:r>
            <a:endParaRPr lang="pt-PT" sz="2000" dirty="0" smtClean="0"/>
          </a:p>
          <a:p>
            <a:pPr algn="just"/>
            <a:r>
              <a:rPr lang="pt-PT" sz="2000" dirty="0" smtClean="0"/>
              <a:t>quando </a:t>
            </a:r>
            <a:r>
              <a:rPr lang="pt-PT" sz="2000" dirty="0"/>
              <a:t>os exames eram entregues, utilizou-se o escore de Framingham para pontuar o risco </a:t>
            </a:r>
            <a:r>
              <a:rPr lang="pt-PT" sz="2000" dirty="0" smtClean="0"/>
              <a:t>cardiovascular.</a:t>
            </a:r>
            <a:endParaRPr lang="pt-BR" sz="2000" dirty="0"/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800" b="1" dirty="0" smtClean="0"/>
              <a:t/>
            </a:r>
            <a:br>
              <a:rPr lang="pt-PT" sz="2800" b="1" dirty="0" smtClean="0"/>
            </a:br>
            <a:r>
              <a:rPr lang="pt-PT" sz="2800" b="1" dirty="0" smtClean="0"/>
              <a:t>                           </a:t>
            </a:r>
            <a:r>
              <a:rPr lang="pt-PT" sz="2800" b="1" dirty="0" smtClean="0">
                <a:solidFill>
                  <a:srgbClr val="0070C0"/>
                </a:solidFill>
              </a:rPr>
              <a:t>R</a:t>
            </a:r>
            <a:r>
              <a:rPr lang="pt-PT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ESULTADOS</a:t>
            </a:r>
            <a:r>
              <a:rPr lang="pt-PT" sz="2800" b="1" dirty="0"/>
              <a:t/>
            </a:r>
            <a:br>
              <a:rPr lang="pt-PT" sz="2800" b="1" dirty="0"/>
            </a:br>
            <a:r>
              <a:rPr lang="pt-PT" sz="2800" b="1" dirty="0" smtClean="0"/>
              <a:t>Objetivo </a:t>
            </a:r>
            <a:r>
              <a:rPr lang="pt-PT" sz="2800" b="1" dirty="0"/>
              <a:t>5 .</a:t>
            </a:r>
            <a:r>
              <a:rPr lang="pt-PT" sz="2800" dirty="0"/>
              <a:t> </a:t>
            </a:r>
            <a:r>
              <a:rPr lang="pt-BR" sz="2800" dirty="0"/>
              <a:t>Mapear hipertensos e diabéticos de risco para doença cardiovascular.</a:t>
            </a:r>
            <a:br>
              <a:rPr lang="pt-BR" sz="2800" dirty="0"/>
            </a:b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418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pt-PT" sz="6400" b="1" dirty="0">
                <a:latin typeface="Arial" pitchFamily="34" charset="0"/>
                <a:cs typeface="Arial" pitchFamily="34" charset="0"/>
              </a:rPr>
              <a:t>Meta 17: </a:t>
            </a:r>
            <a:r>
              <a:rPr lang="pt-BR" sz="6400" b="1" dirty="0">
                <a:latin typeface="Arial" pitchFamily="34" charset="0"/>
                <a:cs typeface="Arial" pitchFamily="34" charset="0"/>
              </a:rPr>
              <a:t>Garantir orientação nutricional sobre alimentação saudável a 100% dos hipertensos.</a:t>
            </a:r>
          </a:p>
          <a:p>
            <a:pPr algn="just"/>
            <a:endParaRPr lang="pt-PT" sz="6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6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PT" sz="6400" b="1" dirty="0">
                <a:latin typeface="Arial" pitchFamily="34" charset="0"/>
                <a:cs typeface="Arial" pitchFamily="34" charset="0"/>
              </a:rPr>
              <a:t>18: </a:t>
            </a:r>
            <a:r>
              <a:rPr lang="pt-BR" sz="6400" b="1" dirty="0">
                <a:latin typeface="Arial" pitchFamily="34" charset="0"/>
                <a:cs typeface="Arial" pitchFamily="34" charset="0"/>
              </a:rPr>
              <a:t>Garantir orientação nutricional sobre alimentação saudável a 100% dos diabéticos.</a:t>
            </a:r>
          </a:p>
          <a:p>
            <a:pPr algn="just"/>
            <a:endParaRPr lang="pt-PT" sz="6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6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PT" sz="6400" b="1" dirty="0">
                <a:latin typeface="Arial" pitchFamily="34" charset="0"/>
                <a:cs typeface="Arial" pitchFamily="34" charset="0"/>
              </a:rPr>
              <a:t>19. </a:t>
            </a:r>
            <a:r>
              <a:rPr lang="pt-BR" sz="6400" b="1" dirty="0">
                <a:latin typeface="Arial" pitchFamily="34" charset="0"/>
                <a:cs typeface="Arial" pitchFamily="34" charset="0"/>
              </a:rPr>
              <a:t>Garantir orientação em relação a pratica de atividade física a 100% dos hipertensos.</a:t>
            </a:r>
          </a:p>
          <a:p>
            <a:pPr algn="just"/>
            <a:endParaRPr lang="pt-PT" sz="6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6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PT" sz="6400" b="1" dirty="0">
                <a:latin typeface="Arial" pitchFamily="34" charset="0"/>
                <a:cs typeface="Arial" pitchFamily="34" charset="0"/>
              </a:rPr>
              <a:t>20: </a:t>
            </a:r>
            <a:r>
              <a:rPr lang="pt-BR" sz="6400" b="1" dirty="0">
                <a:latin typeface="Arial" pitchFamily="34" charset="0"/>
                <a:cs typeface="Arial" pitchFamily="34" charset="0"/>
              </a:rPr>
              <a:t>Garantir orientação em relação a pratica de atividade física a 100% dos diabéticos.</a:t>
            </a:r>
          </a:p>
          <a:p>
            <a:pPr algn="just"/>
            <a:endParaRPr lang="pt-PT" sz="6400" b="1" dirty="0" smtClean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400" b="1" dirty="0" smtClean="0">
                <a:latin typeface="Arial" pitchFamily="34" charset="0"/>
                <a:cs typeface="Arial" pitchFamily="34" charset="0"/>
              </a:rPr>
            </a:br>
            <a:r>
              <a:rPr lang="pt-PT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REULTADOS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pt-PT" sz="2400" b="1" dirty="0">
                <a:latin typeface="Arial" pitchFamily="34" charset="0"/>
                <a:cs typeface="Arial" pitchFamily="34" charset="0"/>
              </a:rPr>
            </a:b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6 . Promover  a saúde dos usuários hipertensos e diabeticos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361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endParaRPr lang="pt-PT" sz="6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6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PT" sz="6400" b="1" dirty="0">
                <a:latin typeface="Arial" pitchFamily="34" charset="0"/>
                <a:cs typeface="Arial" pitchFamily="34" charset="0"/>
              </a:rPr>
              <a:t>21: </a:t>
            </a:r>
            <a:r>
              <a:rPr lang="pt-BR" sz="6400" b="1" dirty="0">
                <a:latin typeface="Arial" pitchFamily="34" charset="0"/>
                <a:cs typeface="Arial" pitchFamily="34" charset="0"/>
              </a:rPr>
              <a:t>Garantir orientação sobre os riscos do tabagismo a 100% dos usuários hipertensos.</a:t>
            </a:r>
          </a:p>
          <a:p>
            <a:pPr algn="just"/>
            <a:endParaRPr lang="pt-BR" sz="6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6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6400" b="1" dirty="0">
                <a:latin typeface="Arial" pitchFamily="34" charset="0"/>
                <a:cs typeface="Arial" pitchFamily="34" charset="0"/>
              </a:rPr>
              <a:t>22: Garantir orientação sobre os riscos do tabagismo a 100% dos usuários diabéticos.</a:t>
            </a:r>
          </a:p>
          <a:p>
            <a:pPr algn="just"/>
            <a:endParaRPr lang="pt-BR" sz="6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6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6400" b="1" dirty="0">
                <a:latin typeface="Arial" pitchFamily="34" charset="0"/>
                <a:cs typeface="Arial" pitchFamily="34" charset="0"/>
              </a:rPr>
              <a:t>23: Garantir orientação sobre a higiene bucal a 100% dos usuários hipertensos.</a:t>
            </a:r>
          </a:p>
          <a:p>
            <a:pPr algn="just"/>
            <a:endParaRPr lang="pt-PT" sz="6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6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PT" sz="6400" b="1" dirty="0">
                <a:latin typeface="Arial" pitchFamily="34" charset="0"/>
                <a:cs typeface="Arial" pitchFamily="34" charset="0"/>
              </a:rPr>
              <a:t>24: </a:t>
            </a:r>
            <a:r>
              <a:rPr lang="pt-BR" sz="6400" b="1" dirty="0">
                <a:latin typeface="Arial" pitchFamily="34" charset="0"/>
                <a:cs typeface="Arial" pitchFamily="34" charset="0"/>
              </a:rPr>
              <a:t>Garantir orientação sobre a higiene bucal a 100% dos usuários diabéticos.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PT" sz="2400" b="1" dirty="0" smtClean="0">
                <a:latin typeface="Arial" pitchFamily="34" charset="0"/>
                <a:cs typeface="Arial" pitchFamily="34" charset="0"/>
              </a:rPr>
            </a:br>
            <a:r>
              <a:rPr lang="pt-PT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REULTADOS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pt-PT" sz="2400" b="1" dirty="0">
                <a:latin typeface="Arial" pitchFamily="34" charset="0"/>
                <a:cs typeface="Arial" pitchFamily="34" charset="0"/>
              </a:rPr>
            </a:br>
            <a:r>
              <a:rPr lang="pt-PT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PT" sz="2400" b="1" dirty="0">
                <a:latin typeface="Arial" pitchFamily="34" charset="0"/>
                <a:cs typeface="Arial" pitchFamily="34" charset="0"/>
              </a:rPr>
              <a:t>6 . Promover  a saúde dos usuários hipertensos e diabeticos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41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7824" y="14988"/>
            <a:ext cx="2592288" cy="926976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196752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Caracterização do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município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pt-BR" sz="2000" b="1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 município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Prata do Piauí,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pertence ao Estado do Piauí, fica na região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centro norte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país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 uma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população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3085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habitantes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IBGE, 2010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);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Nela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90%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pertencem à zona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urbana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% à zona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rural;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emos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um nível de pobreza que supera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60.20%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do total de habitantes;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 município possui 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UBS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Um NASF 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11" y="4509120"/>
            <a:ext cx="155248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356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Atingimos 100% de cobertura para o objetivo 6 nos três meses de intervenção, aonde os usuários  hipertensos e diabéticos receberam orientação sobre alimentação saudável ,a pratica de atividades física ,sobre o risco do tabagismo e também sobre a higiene bucal.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24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757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131840" y="476672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DISCUSSÃO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99592" y="1052736"/>
            <a:ext cx="77048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intervenção apresentou resultados com saldos positivos, o primeiro deles foi à formação do grupo de HAS e DM;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avaliação dos usuários em cada consulta se tornou mais detalhada;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Conscientização da equipe e do coordenador da unidade sobre as reuniões e oficinas realizadas;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Melhoria na qualidade do atendimento desde a marcação da consulta;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Divulgação sobre estas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doenças,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 permitiu o conhecimento;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Inserção do NASF de forma totalmente atuante na comunidade.</a:t>
            </a:r>
          </a:p>
        </p:txBody>
      </p:sp>
    </p:spTree>
    <p:extLst>
      <p:ext uri="{BB962C8B-B14F-4D97-AF65-F5344CB8AC3E}">
        <p14:creationId xmlns:p14="http://schemas.microsoft.com/office/powerpoint/2010/main" val="6648674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131840" y="260648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DISCUSSÃO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25615" y="1103457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Permitiu a ampliação de cobertura da atenção dos usuários hipertensos e diabéticos.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Expandir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ações para os programas que são primordialmente atendidos na atenção básica, como por exemplo, a puericultura e o pré-natal, que terão uma atenção maior após essas mudanças vistas com a intervenção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As consultas serão agendadas com um espaço de tempo adequado, será inserido a ideia dos grupos e o constante auxílio do NASF. </a:t>
            </a:r>
          </a:p>
        </p:txBody>
      </p:sp>
    </p:spTree>
    <p:extLst>
      <p:ext uri="{BB962C8B-B14F-4D97-AF65-F5344CB8AC3E}">
        <p14:creationId xmlns:p14="http://schemas.microsoft.com/office/powerpoint/2010/main" val="1297902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1580" y="1379142"/>
            <a:ext cx="7560840" cy="49880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Expectativa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Nunca havia feito um curso a distancia;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língua;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Concepção do curso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Constituiu uma experiência para conhecer novos colegas, interagir com eles ,esclarecer duvidas.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Métodos de trabalho no contexto de saúde de família diferente do nosso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Engrandecimento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profissional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pessoal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Melhora em conhecimentos das diferentes doenças.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15616" y="657242"/>
            <a:ext cx="69127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eflexão crítica sobre processo  pessoal  de aprendizagem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99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pt-BR" dirty="0"/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Estratégias para o cuidado da pessoa com doença crônica: hipertensão arterial sistêmica. Brasília: Ministério da Saúde, 2013. (Cadernos de Atenção Básica, n. 37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Estratégias para o cuidado da pessoa com doença crônica: diabetes mellitus. Brasília: Ministério da Saúde, 2013. (Cadernos de Atenção Básica, n. 36).</a:t>
            </a: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IBGE. Instituto Brasileiro de Geografia e Estatística. Disponível em: http://www.ibge.gov.br/home/.</a:t>
            </a: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HENRIQUE, N. N. et al. Hipertensão arterial e diabetes mellitus: um estudo sobre os </a:t>
            </a:r>
          </a:p>
          <a:p>
            <a:pPr marL="114300" indent="0">
              <a:buNone/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   programas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de atenção básica. </a:t>
            </a:r>
            <a:r>
              <a:rPr lang="pt-BR" sz="2900" b="1" dirty="0">
                <a:latin typeface="Arial" panose="020B0604020202020204" pitchFamily="34" charset="0"/>
                <a:cs typeface="Arial" panose="020B0604020202020204" pitchFamily="34" charset="0"/>
              </a:rPr>
              <a:t>Revista de enfermagem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v.16, n.2, 2008.</a:t>
            </a:r>
          </a:p>
          <a:p>
            <a:pPr marL="0" indent="0">
              <a:buNone/>
            </a:pP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MOREIRA, T. M. M. et al. Caracterização dos pacientes acompanhados pelo Programa HIPERDIA em uma Unidade Básica de Saúde da Família em Fortaleza. </a:t>
            </a:r>
            <a:r>
              <a:rPr lang="pt-BR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Nursing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São Paulo, v.11, n.130, 2009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SOCIEDADE BRASILEIRA DE HIPERTENSÃO. Diretrizes Brasileiras de Hipertensão </a:t>
            </a:r>
            <a:r>
              <a:rPr lang="pt-BR" sz="2900" dirty="0" err="1">
                <a:latin typeface="Arial" panose="020B0604020202020204" pitchFamily="34" charset="0"/>
                <a:cs typeface="Arial" panose="020B0604020202020204" pitchFamily="34" charset="0"/>
              </a:rPr>
              <a:t>VI.Revista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Hipertensão, v. 13, n. 1,  jan./mar. 2010.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131840" y="260648"/>
            <a:ext cx="26642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REFERÊNCIAS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203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364" y="1124744"/>
            <a:ext cx="7787208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Caracterização da UBS</a:t>
            </a:r>
          </a:p>
          <a:p>
            <a:pPr algn="just">
              <a:lnSpc>
                <a:spcPct val="150000"/>
              </a:lnSpc>
            </a:pPr>
            <a:endParaRPr lang="pt-BR" sz="20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 UBS tem uma população cadastrada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de1.326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pessoas. Delas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701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são mulheres representando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52,8%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625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homens, representando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47,1%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do total 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habitantes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ecepção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bem ampla, uma sala de reunião com 3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cadeiras,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consultório médico 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enfermagem,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sala para imunização,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sala para procedimentos de enfermagem, 1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consultório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odontológico, uma farmácia.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771800" y="49665"/>
            <a:ext cx="2808312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784862" y="976641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42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Espaço Reservado para Conteúdo 6" descr="C:\Users\Hector\AppData\Local\Microsoft\Windows\Temporary Internet Files\Content.Word\20150827_16041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2167" y="1556792"/>
            <a:ext cx="4896544" cy="3246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 flipH="1">
            <a:off x="251520" y="857250"/>
            <a:ext cx="309064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t-BR" sz="16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6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EQUIPE DA UBS FUNDEC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Médico</a:t>
            </a: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Hector Pascual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Labrada Reyes</a:t>
            </a:r>
            <a:r>
              <a:rPr lang="pt-B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Enfermeiro</a:t>
            </a: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Ubiratan Gonçalves Altino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Odontóloga</a:t>
            </a: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Ramon Moura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Tec.enf</a:t>
            </a: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aria Gildete Brito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THD</a:t>
            </a: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Diana de Sousa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ACS</a:t>
            </a: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Jose Raimundo da Cunha.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Ana Maria da Silva</a:t>
            </a:r>
            <a:r>
              <a:rPr lang="pt-B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Dalilla Paloma Brito.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Elita Lopes Brito.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Maria das Chagas Feitosa</a:t>
            </a:r>
            <a:r>
              <a:rPr lang="pt-B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        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pt-BR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845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2592288" cy="926976"/>
          </a:xfrm>
        </p:spPr>
        <p:txBody>
          <a:bodyPr>
            <a:normAutofit fontScale="90000"/>
          </a:bodyPr>
          <a:lstStyle/>
          <a:p>
            <a:r>
              <a:rPr lang="pt-BR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9532" y="4797152"/>
            <a:ext cx="7704856" cy="16927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número de HAS e DM cadastrados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UBS é inferior ao esperado para uma população com idade superior a 20 anos, onde apenas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75% (200)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são HAS 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62% (50)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são DM na área adstrita da UBS, segundo o caderno de ações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programáticas. Estimativa 266 HAS e 76 DM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9532" y="1268760"/>
            <a:ext cx="79568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Ação programática antes da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Intervenção</a:t>
            </a:r>
          </a:p>
          <a:p>
            <a:pPr>
              <a:lnSpc>
                <a:spcPct val="150000"/>
              </a:lnSpc>
            </a:pPr>
            <a:endParaRPr lang="pt-BR" sz="2000" b="1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programa de atenção aos usuários com HAS e DM era realizado apenas pelo médico, enfermeira, técnico 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enfermagem. -   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estratificação de risco cardiovascular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não era realizada.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- Atualização dos registros e monitoramento não eram realizadas.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10191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2232248" cy="1143000"/>
          </a:xfrm>
        </p:spPr>
        <p:txBody>
          <a:bodyPr/>
          <a:lstStyle/>
          <a:p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</a:t>
            </a:r>
            <a:endParaRPr lang="pt-B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2348880"/>
            <a:ext cx="784887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geral</a:t>
            </a:r>
            <a:endParaRPr lang="pt-BR" sz="2000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Melhorar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atenção à saúde dos usuários com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Hipertensão Arterial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e/ou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Diabetes Mellitus na UBS FUNDEC 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no município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Prata do Piauí/PI.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256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2232248" cy="1143000"/>
          </a:xfrm>
        </p:spPr>
        <p:txBody>
          <a:bodyPr/>
          <a:lstStyle/>
          <a:p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</a:t>
            </a:r>
            <a:endParaRPr lang="pt-B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9061" y="908720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u="sng" dirty="0">
                <a:latin typeface="Arial" pitchFamily="34" charset="0"/>
                <a:cs typeface="Arial" pitchFamily="34" charset="0"/>
              </a:rPr>
              <a:t>Objetivos específicos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 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1- Ampliar a cobertura da população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área adstrita da UBS.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2- Melhorar a qualidade de atenção 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nossa UBS.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3- Melhorar a adesão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hipertensos e diabéticos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ao programa.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4- Melhorar o registro das informações 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nossa UBS.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5 - Mapear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risco para doença cardiovascular.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6- Promover a saúde dos hipertensos e diabéticos.</a:t>
            </a:r>
          </a:p>
        </p:txBody>
      </p:sp>
    </p:spTree>
    <p:extLst>
      <p:ext uri="{BB962C8B-B14F-4D97-AF65-F5344CB8AC3E}">
        <p14:creationId xmlns:p14="http://schemas.microsoft.com/office/powerpoint/2010/main" val="18072639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1882552" cy="922114"/>
          </a:xfrm>
        </p:spPr>
        <p:txBody>
          <a:bodyPr/>
          <a:lstStyle/>
          <a:p>
            <a:r>
              <a:rPr lang="pt-BR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METAS</a:t>
            </a:r>
            <a:endParaRPr lang="pt-B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568" y="1484784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Meta de cobertura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ampliar a cobertura 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população hipertensa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na área.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Cadastrar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100%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 área de abrangência no Programa de Atenção à Hipertensão Arterial e à diabetes Mellitus da UBS.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2 -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Cadastrar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100%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dos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 área de abrangência no Programa de Atenção à Hipertensão Arterial e à Diabetes Mellitus da unidade de saúde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Metas de qualidade</a:t>
            </a:r>
            <a:r>
              <a:rPr lang="pt-BR" sz="2000" u="sng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100%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1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893</TotalTime>
  <Words>2020</Words>
  <Application>Microsoft Office PowerPoint</Application>
  <PresentationFormat>Apresentação na tela (4:3)</PresentationFormat>
  <Paragraphs>224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Concurso</vt:lpstr>
      <vt:lpstr>UNIVERSIDADE ABERTA DO SUS UNIVERSIDADE FEDERAL DE PELOTAS Especialização em Saúde da Família Modalidade a Distância Turma 7</vt:lpstr>
      <vt:lpstr>INTRODUÇÃO</vt:lpstr>
      <vt:lpstr>INTRODUÇÃO</vt:lpstr>
      <vt:lpstr>Apresentação do PowerPoint</vt:lpstr>
      <vt:lpstr>INTRODUÇÃO</vt:lpstr>
      <vt:lpstr>INTRODUÇÃO</vt:lpstr>
      <vt:lpstr>OBJETIVO</vt:lpstr>
      <vt:lpstr>OBJETIVO</vt:lpstr>
      <vt:lpstr>METAS</vt:lpstr>
      <vt:lpstr>METODOLOGIA</vt:lpstr>
      <vt:lpstr>METODOLOGIA</vt:lpstr>
      <vt:lpstr>LOGÍSTICA</vt:lpstr>
      <vt:lpstr>                    REUNIÃO DE EQUIPE</vt:lpstr>
      <vt:lpstr>Palestras para os usuários HAS e/ou DM</vt:lpstr>
      <vt:lpstr>RESULTADOS </vt:lpstr>
      <vt:lpstr>Figura 1- Cobertura do programa de atenção ao usuário com Hipertensão Arterial no  FUNDEC Prata do Piaui, PI. Fonte: Planilha de coleta de dados HAS e DM da UNASUS/UFPEL. </vt:lpstr>
      <vt:lpstr>Apresentação do PowerPoint</vt:lpstr>
      <vt:lpstr>Apresentação do PowerPoint</vt:lpstr>
      <vt:lpstr>RESULTADOS</vt:lpstr>
      <vt:lpstr>    RESULTADOS   Meta 3. Realizar exame clínico apropriado em 100% dos hipertensos. </vt:lpstr>
      <vt:lpstr>                                  RESULTADOS </vt:lpstr>
      <vt:lpstr>                               RESULTADOS</vt:lpstr>
      <vt:lpstr>RESULTADOS           Meta 7. Priorizar a prescrição de medicamentos de farmacia             popular para 100% dos usuários hipertensos</vt:lpstr>
      <vt:lpstr>   RESULTADO    Meta 9. Realizar avaliação da necesidades de atendimento      odontologico a 100% dos usuários hipertensos.</vt:lpstr>
      <vt:lpstr>RESULTADOS</vt:lpstr>
      <vt:lpstr>RESULTADO Objetivo 4. Melhorar o registro das informações</vt:lpstr>
      <vt:lpstr>                            RESULTADOS Objetivo 5 . Mapear hipertensos e diabéticos de risco para doença cardiovascular. </vt:lpstr>
      <vt:lpstr> REULTADOS Objetivo 6 . Promover  a saúde dos usuários hipertensos e diabeticos </vt:lpstr>
      <vt:lpstr> REULTADOS Objetivo 6 . Promover  a saúde dos usuários hipertensos e diabeticos </vt:lpstr>
      <vt:lpstr>RESULTADOS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5</dc:title>
  <dc:creator>Hector</dc:creator>
  <cp:lastModifiedBy>User</cp:lastModifiedBy>
  <cp:revision>170</cp:revision>
  <dcterms:created xsi:type="dcterms:W3CDTF">2015-08-22T00:30:45Z</dcterms:created>
  <dcterms:modified xsi:type="dcterms:W3CDTF">2015-09-15T11:12:59Z</dcterms:modified>
</cp:coreProperties>
</file>