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omments/comment2.xml" ContentType="application/vnd.openxmlformats-officedocument.presentationml.comment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7" r:id="rId4"/>
    <p:sldId id="264" r:id="rId5"/>
    <p:sldId id="272" r:id="rId6"/>
    <p:sldId id="265" r:id="rId7"/>
    <p:sldId id="266" r:id="rId8"/>
    <p:sldId id="267" r:id="rId9"/>
    <p:sldId id="268" r:id="rId10"/>
    <p:sldId id="258" r:id="rId11"/>
    <p:sldId id="284" r:id="rId12"/>
    <p:sldId id="262" r:id="rId13"/>
    <p:sldId id="259" r:id="rId14"/>
    <p:sldId id="276" r:id="rId15"/>
    <p:sldId id="281" r:id="rId16"/>
    <p:sldId id="282" r:id="rId17"/>
    <p:sldId id="287" r:id="rId18"/>
    <p:sldId id="289" r:id="rId19"/>
    <p:sldId id="290" r:id="rId20"/>
    <p:sldId id="292" r:id="rId21"/>
    <p:sldId id="294" r:id="rId22"/>
    <p:sldId id="296" r:id="rId23"/>
    <p:sldId id="298" r:id="rId24"/>
    <p:sldId id="299" r:id="rId25"/>
    <p:sldId id="300" r:id="rId26"/>
    <p:sldId id="301" r:id="rId27"/>
    <p:sldId id="302" r:id="rId28"/>
    <p:sldId id="305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ngela de Leon Veleda de Souza" initials="" lastIdx="2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nrique\Provab%202014%20-%20SUS\5.%20Avalia&#231;&#227;o%20da%20Interven&#231;&#227;o\Coleta%20Dados%20(REVISADO-2)%20Henrique%20Bordin%20Schmidt%20UBS%20Atl&#226;nt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7.5561925867886057E-2"/>
          <c:y val="5.0714107162696226E-2"/>
          <c:w val="0.89473377227091744"/>
          <c:h val="0.8861341795356071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25,3%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37,1%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4852150930598359E-2"/>
                  <c:y val="-6.6554449924851114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62,8%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0.252564102564103</c:v>
                </c:pt>
                <c:pt idx="1">
                  <c:v>0.37051282051282441</c:v>
                </c:pt>
                <c:pt idx="2">
                  <c:v>0.62820512820513152</c:v>
                </c:pt>
              </c:numCache>
            </c:numRef>
          </c:val>
        </c:ser>
        <c:axId val="57959936"/>
        <c:axId val="57961472"/>
      </c:barChart>
      <c:catAx>
        <c:axId val="579599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961472"/>
        <c:crosses val="autoZero"/>
        <c:auto val="1"/>
        <c:lblAlgn val="ctr"/>
        <c:lblOffset val="100"/>
      </c:catAx>
      <c:valAx>
        <c:axId val="579614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959936"/>
        <c:crosses val="autoZero"/>
        <c:crossBetween val="between"/>
        <c:majorUnit val="0.1"/>
        <c:minorUnit val="1.000000000000000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30,7%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42,1%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68,3%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0.30693069306931042</c:v>
                </c:pt>
                <c:pt idx="1">
                  <c:v>0.42079207920792328</c:v>
                </c:pt>
                <c:pt idx="2">
                  <c:v>0.683168316831683</c:v>
                </c:pt>
              </c:numCache>
            </c:numRef>
          </c:val>
        </c:ser>
        <c:axId val="62458880"/>
        <c:axId val="62460672"/>
      </c:barChart>
      <c:catAx>
        <c:axId val="624588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60672"/>
        <c:crosses val="autoZero"/>
        <c:auto val="1"/>
        <c:lblAlgn val="ctr"/>
        <c:lblOffset val="100"/>
      </c:catAx>
      <c:valAx>
        <c:axId val="624606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458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49,2%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57,8%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78,6%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0.49238578680203443</c:v>
                </c:pt>
                <c:pt idx="1">
                  <c:v>0.57785467128028256</c:v>
                </c:pt>
                <c:pt idx="2">
                  <c:v>0.78571428571428559</c:v>
                </c:pt>
              </c:numCache>
            </c:numRef>
          </c:val>
        </c:ser>
        <c:axId val="62509440"/>
        <c:axId val="62510976"/>
      </c:barChart>
      <c:catAx>
        <c:axId val="625094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510976"/>
        <c:crosses val="autoZero"/>
        <c:auto val="1"/>
        <c:lblAlgn val="ctr"/>
        <c:lblOffset val="100"/>
      </c:catAx>
      <c:valAx>
        <c:axId val="625109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509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66,1%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70,6%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85,5%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0.66129032258065168</c:v>
                </c:pt>
                <c:pt idx="1">
                  <c:v>0.70588235294117951</c:v>
                </c:pt>
                <c:pt idx="2">
                  <c:v>0.85507246376811852</c:v>
                </c:pt>
              </c:numCache>
            </c:numRef>
          </c:val>
        </c:ser>
        <c:axId val="58365440"/>
        <c:axId val="58366976"/>
      </c:barChart>
      <c:catAx>
        <c:axId val="583654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366976"/>
        <c:crosses val="autoZero"/>
        <c:auto val="1"/>
        <c:lblAlgn val="ctr"/>
        <c:lblOffset val="100"/>
      </c:catAx>
      <c:valAx>
        <c:axId val="583669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365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>
                <c:manualLayout>
                  <c:x val="-4.0544664896748402E-3"/>
                  <c:y val="0.21957480391837797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 smtClean="0"/>
                      <a:t>  </a:t>
                    </a:r>
                    <a:r>
                      <a:rPr lang="en-US" sz="2000" dirty="0" smtClean="0"/>
                      <a:t>93,4</a:t>
                    </a:r>
                    <a:r>
                      <a:rPr lang="en-US" sz="2000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2228038451524717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93,4</a:t>
                    </a:r>
                    <a:r>
                      <a:rPr lang="en-US" sz="2000" dirty="0"/>
                      <a:t>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0272332448374201E-3"/>
                  <c:y val="0.2357200100888469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 95,5</a:t>
                    </a:r>
                    <a:r>
                      <a:rPr lang="en-US" sz="2000" dirty="0"/>
                      <a:t>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0.93367346938775497</c:v>
                </c:pt>
                <c:pt idx="1">
                  <c:v>0.9337979094076625</c:v>
                </c:pt>
                <c:pt idx="2">
                  <c:v>0.9549180327868918</c:v>
                </c:pt>
              </c:numCache>
            </c:numRef>
          </c:val>
        </c:ser>
        <c:axId val="62564992"/>
        <c:axId val="62574976"/>
      </c:barChart>
      <c:catAx>
        <c:axId val="62564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574976"/>
        <c:crosses val="autoZero"/>
        <c:auto val="1"/>
        <c:lblAlgn val="ctr"/>
        <c:lblOffset val="100"/>
      </c:catAx>
      <c:valAx>
        <c:axId val="625749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5649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3.3594155357626315E-3"/>
                  <c:y val="0.2398622375291634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90,3%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2398622375291634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91,8%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6797077678813162E-3"/>
                  <c:y val="0.2398622375291634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94,2%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0.90322580645161654</c:v>
                </c:pt>
                <c:pt idx="1">
                  <c:v>0.91764705882353581</c:v>
                </c:pt>
                <c:pt idx="2">
                  <c:v>0.94202898550724556</c:v>
                </c:pt>
              </c:numCache>
            </c:numRef>
          </c:val>
        </c:ser>
        <c:axId val="62624128"/>
        <c:axId val="62625664"/>
      </c:barChart>
      <c:catAx>
        <c:axId val="62624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625664"/>
        <c:crosses val="autoZero"/>
        <c:auto val="1"/>
        <c:lblAlgn val="ctr"/>
        <c:lblOffset val="100"/>
      </c:catAx>
      <c:valAx>
        <c:axId val="62625664"/>
        <c:scaling>
          <c:orientation val="minMax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624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47,2%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55,7%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77,1%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0.47208121827411226</c:v>
                </c:pt>
                <c:pt idx="1">
                  <c:v>0.55709342560553954</c:v>
                </c:pt>
                <c:pt idx="2">
                  <c:v>0.77142857142858312</c:v>
                </c:pt>
              </c:numCache>
            </c:numRef>
          </c:val>
        </c:ser>
        <c:axId val="62678912"/>
        <c:axId val="62680448"/>
      </c:barChart>
      <c:catAx>
        <c:axId val="62678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680448"/>
        <c:crosses val="autoZero"/>
        <c:auto val="1"/>
        <c:lblAlgn val="ctr"/>
        <c:lblOffset val="100"/>
      </c:catAx>
      <c:valAx>
        <c:axId val="626804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678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/>
                      <a:t>61,3%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/>
                      <a:t>67,1%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83,3%</a:t>
                    </a:r>
                  </a:p>
                </c:rich>
              </c:tx>
              <c:showVal val="1"/>
            </c:dLbl>
            <c:showVal val="1"/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0.61290322580645096</c:v>
                </c:pt>
                <c:pt idx="1">
                  <c:v>0.67058823529412381</c:v>
                </c:pt>
                <c:pt idx="2">
                  <c:v>0.83333333333333404</c:v>
                </c:pt>
              </c:numCache>
            </c:numRef>
          </c:val>
        </c:ser>
        <c:axId val="62713216"/>
        <c:axId val="63804544"/>
      </c:barChart>
      <c:catAx>
        <c:axId val="62713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804544"/>
        <c:crosses val="autoZero"/>
        <c:auto val="1"/>
        <c:lblAlgn val="ctr"/>
        <c:lblOffset val="100"/>
      </c:catAx>
      <c:valAx>
        <c:axId val="638045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7132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2T19:27:36.884" idx="5">
    <p:pos x="406" y="321"/>
    <p:text>Apresente o gráfico apenas, não precisas apresentar este texto com os percentuais. Diminua o tamanho do gráfico e apresente objetivo, meta e resultado (gráfico) no mesmo slide.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2T19:41:52.805" idx="25">
    <p:pos x="10" y="10"/>
    <p:text>Aqui deves focar no seu processo pessoal de aprendizagem.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8999-3160-4438-84FD-ABB93B9A90E6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B5AC-ED28-40B9-9C72-F78F4BE47F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Alguns usuários estavam com exames desatualizados e novos exames foram solicitados. Quando esses usuários trouxerem esses exames na consulta de revisão, a tendência é que esses valores aumentem.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B5AC-ED28-40B9-9C72-F78F4BE47F6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Alguns usuários estavam com exames desatualizados e novos exames foram solicitados. Quando esses usuários trouxerem esses exames na consulta de revisão, a tendência é que esses valores aumentem.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B5AC-ED28-40B9-9C72-F78F4BE47F6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Alguns usuários necessitam usar medicamentos específicos que não constam na rede popular para adquirir um controle adequado a sua doença.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B5AC-ED28-40B9-9C72-F78F4BE47F6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Alguns usuários necessitam usar medicamentos específicos que não constam na rede popular para adquirir um controle adequado a sua doença.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B5AC-ED28-40B9-9C72-F78F4BE47F6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Alguns usuários estavam com exames desatualizados e novos exames foram solicitados. Quando esses usuários trouxerem esses exames na consulta de revisão, a tendência é que esses valores aumentem e, consequentemente, a estratificação do risco cardiovascular deles também poderá ser calculada, pois para o cálculo do escore de </a:t>
            </a:r>
            <a:r>
              <a:rPr lang="pt-BR" dirty="0" err="1" smtClean="0"/>
              <a:t>Framingham</a:t>
            </a:r>
            <a:r>
              <a:rPr lang="pt-BR" dirty="0" smtClean="0"/>
              <a:t> esteja atualizado são necessários alguns dados laboratoriais (colesterol total e HDL).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B5AC-ED28-40B9-9C72-F78F4BE47F67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Alguns usuários estavam com exames desatualizados e novos exames foram solicitados. Quando esses usuários trouxerem esses exames na consulta de revisão, a tendência é que esses valores aumentem e, consequentemente, a estratificação do risco cardiovascular deles também poderá ser calculada, pois para o cálculo do escore de </a:t>
            </a:r>
            <a:r>
              <a:rPr lang="pt-BR" dirty="0" err="1" smtClean="0"/>
              <a:t>Framingham</a:t>
            </a:r>
            <a:r>
              <a:rPr lang="pt-BR" dirty="0" smtClean="0"/>
              <a:t> esteja atualizado são necessários alguns dados laboratoriais (colesterol total e HDL).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8B5AC-ED28-40B9-9C72-F78F4BE47F67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607E-13AB-4ACC-B6BC-7BA6E4D69564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7592-702F-4B16-AEBC-035069D6A5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ufpel.tche.b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m 4" descr="http://www.ufpel.tche.br/prg/ufpel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1057275" cy="10287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827584" y="33265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Arial"/>
                <a:ea typeface="Times New Roman"/>
                <a:cs typeface="Times New Roman"/>
              </a:rPr>
              <a:t>UNIVERSIDADE ABERTA DO SUS – UNASUS </a:t>
            </a:r>
            <a:endParaRPr lang="pt-BR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Arial"/>
                <a:ea typeface="Times New Roman"/>
                <a:cs typeface="Times New Roman"/>
              </a:rPr>
              <a:t>UNIVERSIDADE FEDERAL DE PELOTAS </a:t>
            </a:r>
            <a:endParaRPr lang="pt-BR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Arial"/>
                <a:ea typeface="Times New Roman"/>
                <a:cs typeface="Times New Roman"/>
              </a:rPr>
              <a:t>Departamento de Medicina Social </a:t>
            </a:r>
            <a:endParaRPr lang="pt-BR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Arial"/>
                <a:ea typeface="Times New Roman"/>
                <a:cs typeface="Times New Roman"/>
              </a:rPr>
              <a:t>Especialização em Saúde da Família </a:t>
            </a:r>
            <a:endParaRPr lang="pt-BR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Arial"/>
                <a:ea typeface="Times New Roman"/>
                <a:cs typeface="Times New Roman"/>
              </a:rPr>
              <a:t>Modalidade à Distância </a:t>
            </a:r>
            <a:endParaRPr lang="pt-BR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2000" b="1" dirty="0" smtClean="0">
                <a:latin typeface="Arial"/>
                <a:ea typeface="Times New Roman"/>
                <a:cs typeface="Times New Roman"/>
              </a:rPr>
              <a:t>Turma 6</a:t>
            </a:r>
            <a:endParaRPr lang="pt-BR" sz="20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83568" y="2690336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MELHORIA DA ATENÇÃO À SAÚDE DOS ADULTOS COM HIPERTENSÃO ARTERIAL SISTÊMICA E/OU DIABETE MELLITUS NA </a:t>
            </a:r>
            <a:r>
              <a:rPr lang="pt-BR" sz="2800" b="1" dirty="0" smtClean="0"/>
              <a:t>UBS/ESF </a:t>
            </a:r>
            <a:r>
              <a:rPr lang="pt-BR" sz="2800" b="1" dirty="0"/>
              <a:t>ATLÂNTICO, ERECHIM/RS</a:t>
            </a:r>
            <a:endParaRPr lang="pt-BR" sz="2800" dirty="0"/>
          </a:p>
        </p:txBody>
      </p:sp>
      <p:pic>
        <p:nvPicPr>
          <p:cNvPr id="11" name="Imagem 4" descr="http://www.ufpel.tche.br/prg/ufpel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908720"/>
            <a:ext cx="1057275" cy="10287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7704" y="4797152"/>
            <a:ext cx="5461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Autor: </a:t>
            </a: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Henrique </a:t>
            </a:r>
            <a:r>
              <a:rPr kumimoji="0" lang="pt-BR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Bordin</a:t>
            </a: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Schmidt</a:t>
            </a: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5445224"/>
            <a:ext cx="8482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Orientadora: </a:t>
            </a: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Rosângela de Leon </a:t>
            </a:r>
            <a:r>
              <a:rPr kumimoji="0" lang="pt-BR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Veleda</a:t>
            </a: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Souza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04239" y="6091064"/>
            <a:ext cx="2135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Pelotas, 2015</a:t>
            </a:r>
            <a:endParaRPr kumimoji="0" 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UBS ATLÂNTICO - FUNÇÕES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pt-BR" sz="3400" dirty="0" smtClean="0"/>
              <a:t>Consultas </a:t>
            </a:r>
            <a:r>
              <a:rPr lang="pt-BR" sz="3400" dirty="0"/>
              <a:t>médicas </a:t>
            </a:r>
            <a:r>
              <a:rPr lang="pt-BR" sz="3400" dirty="0" smtClean="0"/>
              <a:t>ambulatoriais;</a:t>
            </a:r>
          </a:p>
          <a:p>
            <a:r>
              <a:rPr lang="pt-BR" sz="3400" dirty="0" smtClean="0"/>
              <a:t>Procedimentos odontológicos;</a:t>
            </a:r>
          </a:p>
          <a:p>
            <a:r>
              <a:rPr lang="pt-BR" sz="3400" dirty="0" smtClean="0"/>
              <a:t>Coleta </a:t>
            </a:r>
            <a:r>
              <a:rPr lang="pt-BR" sz="3400" dirty="0"/>
              <a:t>para exames de </a:t>
            </a:r>
            <a:r>
              <a:rPr lang="pt-BR" sz="3400" dirty="0" smtClean="0"/>
              <a:t>laboratório;</a:t>
            </a:r>
          </a:p>
          <a:p>
            <a:r>
              <a:rPr lang="pt-BR" sz="3400" dirty="0" smtClean="0"/>
              <a:t>Curativos </a:t>
            </a:r>
            <a:r>
              <a:rPr lang="pt-BR" sz="3400" dirty="0"/>
              <a:t>e aplicações de </a:t>
            </a:r>
            <a:r>
              <a:rPr lang="pt-BR" sz="3400" dirty="0" smtClean="0"/>
              <a:t>injeções;</a:t>
            </a:r>
          </a:p>
          <a:p>
            <a:r>
              <a:rPr lang="pt-BR" sz="3400" dirty="0" smtClean="0"/>
              <a:t>Imunizações </a:t>
            </a:r>
            <a:r>
              <a:rPr lang="pt-BR" sz="3400" dirty="0"/>
              <a:t>- aplicações de </a:t>
            </a:r>
            <a:r>
              <a:rPr lang="pt-BR" sz="3400" dirty="0" smtClean="0"/>
              <a:t>vacinas;</a:t>
            </a:r>
          </a:p>
          <a:p>
            <a:r>
              <a:rPr lang="pt-BR" sz="3400" dirty="0" smtClean="0"/>
              <a:t>Verificação </a:t>
            </a:r>
            <a:r>
              <a:rPr lang="pt-BR" sz="3400" dirty="0"/>
              <a:t>de pressão </a:t>
            </a:r>
            <a:r>
              <a:rPr lang="pt-BR" sz="3400" dirty="0" smtClean="0"/>
              <a:t>arterial;</a:t>
            </a:r>
          </a:p>
          <a:p>
            <a:r>
              <a:rPr lang="pt-BR" sz="3400" dirty="0" smtClean="0"/>
              <a:t>Coletas </a:t>
            </a:r>
            <a:r>
              <a:rPr lang="pt-BR" sz="3400" dirty="0"/>
              <a:t>de </a:t>
            </a:r>
            <a:r>
              <a:rPr lang="pt-BR" sz="3400" dirty="0" smtClean="0"/>
              <a:t>preventivos;</a:t>
            </a:r>
          </a:p>
          <a:p>
            <a:r>
              <a:rPr lang="pt-BR" sz="3400" dirty="0" smtClean="0"/>
              <a:t>Exames </a:t>
            </a:r>
            <a:r>
              <a:rPr lang="pt-BR" sz="3400" dirty="0"/>
              <a:t>em </a:t>
            </a:r>
            <a:r>
              <a:rPr lang="pt-BR" sz="3400" dirty="0" smtClean="0"/>
              <a:t>gestantes;</a:t>
            </a:r>
          </a:p>
          <a:p>
            <a:r>
              <a:rPr lang="pt-BR" sz="3400" dirty="0" smtClean="0"/>
              <a:t>Encaminhamento </a:t>
            </a:r>
            <a:r>
              <a:rPr lang="pt-BR" sz="3400" dirty="0"/>
              <a:t>para </a:t>
            </a:r>
            <a:r>
              <a:rPr lang="pt-BR" sz="3400" dirty="0" smtClean="0"/>
              <a:t>centro </a:t>
            </a:r>
            <a:r>
              <a:rPr lang="pt-BR" sz="3400" dirty="0"/>
              <a:t>de especialidades </a:t>
            </a:r>
            <a:r>
              <a:rPr lang="pt-BR" sz="3400" dirty="0" smtClean="0"/>
              <a:t>e </a:t>
            </a:r>
            <a:r>
              <a:rPr lang="pt-BR" sz="3400" dirty="0"/>
              <a:t>ambulatório de saúde </a:t>
            </a:r>
            <a:r>
              <a:rPr lang="pt-BR" sz="3400" dirty="0" smtClean="0"/>
              <a:t>mental;</a:t>
            </a:r>
          </a:p>
          <a:p>
            <a:r>
              <a:rPr lang="pt-BR" sz="3400" dirty="0" smtClean="0"/>
              <a:t>Encaminhamento </a:t>
            </a:r>
            <a:r>
              <a:rPr lang="pt-BR" sz="3400" dirty="0"/>
              <a:t>para exames de média e alta </a:t>
            </a:r>
            <a:r>
              <a:rPr lang="pt-BR" sz="3400" dirty="0" smtClean="0"/>
              <a:t>complexidade;</a:t>
            </a:r>
          </a:p>
          <a:p>
            <a:r>
              <a:rPr lang="pt-BR" sz="3400" dirty="0" smtClean="0"/>
              <a:t>Distribuição </a:t>
            </a:r>
            <a:r>
              <a:rPr lang="pt-BR" sz="3400" dirty="0"/>
              <a:t>de </a:t>
            </a:r>
            <a:r>
              <a:rPr lang="pt-BR" sz="3400" dirty="0" smtClean="0"/>
              <a:t>medicamentos;</a:t>
            </a:r>
          </a:p>
          <a:p>
            <a:r>
              <a:rPr lang="en-US" sz="3400" dirty="0" err="1" smtClean="0"/>
              <a:t>Visitas</a:t>
            </a:r>
            <a:r>
              <a:rPr lang="en-US" sz="3400" dirty="0" smtClean="0"/>
              <a:t> </a:t>
            </a:r>
            <a:r>
              <a:rPr lang="en-US" sz="3400" dirty="0" err="1" smtClean="0"/>
              <a:t>domiciliares</a:t>
            </a:r>
            <a:r>
              <a:rPr lang="en-US" sz="3400" dirty="0" smtClean="0"/>
              <a:t>;</a:t>
            </a:r>
          </a:p>
          <a:p>
            <a:r>
              <a:rPr lang="en-US" sz="3400" dirty="0" err="1" smtClean="0"/>
              <a:t>Atividades</a:t>
            </a:r>
            <a:r>
              <a:rPr lang="en-US" sz="3400" dirty="0" smtClean="0"/>
              <a:t> de </a:t>
            </a:r>
            <a:r>
              <a:rPr lang="en-US" sz="3400" dirty="0" err="1" smtClean="0"/>
              <a:t>grupos</a:t>
            </a:r>
            <a:r>
              <a:rPr lang="en-US" sz="3400" dirty="0" smtClean="0"/>
              <a:t>.</a:t>
            </a:r>
            <a:endParaRPr lang="pt-BR" sz="3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UBS ATLÂNTICO – “FALHAS”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100" dirty="0" smtClean="0"/>
              <a:t>Durante o </a:t>
            </a:r>
            <a:r>
              <a:rPr lang="en-US" sz="3100" dirty="0" err="1" smtClean="0"/>
              <a:t>curso</a:t>
            </a:r>
            <a:r>
              <a:rPr lang="en-US" sz="3100" dirty="0" smtClean="0"/>
              <a:t> </a:t>
            </a:r>
            <a:r>
              <a:rPr lang="en-US" sz="3100" dirty="0" err="1" smtClean="0"/>
              <a:t>percebi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pt-BR" sz="3100" dirty="0" smtClean="0"/>
              <a:t> o atendimento médico e multiprofissional ao usuário portador de HAS e DM poderia ser melhorado nos seguintes aspectos: </a:t>
            </a:r>
          </a:p>
          <a:p>
            <a:pPr>
              <a:buFontTx/>
              <a:buChar char="-"/>
            </a:pPr>
            <a:r>
              <a:rPr lang="pt-BR" sz="3100" dirty="0" smtClean="0"/>
              <a:t>Exame clínico; </a:t>
            </a:r>
          </a:p>
          <a:p>
            <a:pPr>
              <a:buFontTx/>
              <a:buChar char="-"/>
            </a:pPr>
            <a:r>
              <a:rPr lang="pt-BR" sz="3100" dirty="0" smtClean="0"/>
              <a:t>Realização de exames complementares;</a:t>
            </a:r>
          </a:p>
          <a:p>
            <a:pPr>
              <a:buFontTx/>
              <a:buChar char="-"/>
            </a:pPr>
            <a:r>
              <a:rPr lang="pt-BR" sz="3100" dirty="0" smtClean="0"/>
              <a:t>Prescrição de medicamentos;</a:t>
            </a:r>
          </a:p>
          <a:p>
            <a:pPr>
              <a:buFontTx/>
              <a:buChar char="-"/>
            </a:pPr>
            <a:r>
              <a:rPr lang="pt-BR" sz="3100" dirty="0" smtClean="0"/>
              <a:t>Estratificação do risco cardiovascular;</a:t>
            </a:r>
          </a:p>
          <a:p>
            <a:pPr>
              <a:buFontTx/>
              <a:buChar char="-"/>
            </a:pPr>
            <a:r>
              <a:rPr lang="pt-BR" sz="3100" dirty="0" smtClean="0"/>
              <a:t>Comparecimento às consultas por parte dos usuários;</a:t>
            </a:r>
          </a:p>
          <a:p>
            <a:pPr>
              <a:buFontTx/>
              <a:buChar char="-"/>
            </a:pPr>
            <a:r>
              <a:rPr lang="pt-BR" sz="3100" dirty="0" smtClean="0"/>
              <a:t>Monitoramento regular das atividades;</a:t>
            </a:r>
          </a:p>
          <a:p>
            <a:pPr>
              <a:buFontTx/>
              <a:buChar char="-"/>
            </a:pPr>
            <a:r>
              <a:rPr lang="pt-BR" sz="3100" dirty="0" smtClean="0"/>
              <a:t>Registros específicos; </a:t>
            </a:r>
          </a:p>
          <a:p>
            <a:pPr>
              <a:buFontTx/>
              <a:buChar char="-"/>
            </a:pPr>
            <a:r>
              <a:rPr lang="pt-BR" sz="3100" dirty="0" smtClean="0"/>
              <a:t>Engajamento público;</a:t>
            </a:r>
          </a:p>
          <a:p>
            <a:pPr>
              <a:buFontTx/>
              <a:buChar char="-"/>
            </a:pPr>
            <a:r>
              <a:rPr lang="en-US" sz="3100" dirty="0" err="1" smtClean="0"/>
              <a:t>Informações</a:t>
            </a:r>
            <a:r>
              <a:rPr lang="en-US" sz="3100" dirty="0" smtClean="0"/>
              <a:t> </a:t>
            </a:r>
            <a:r>
              <a:rPr lang="en-US" sz="3100" dirty="0" err="1" smtClean="0"/>
              <a:t>teórico-práticas</a:t>
            </a:r>
            <a:r>
              <a:rPr lang="en-US" sz="3100" dirty="0" smtClean="0"/>
              <a:t> </a:t>
            </a:r>
            <a:r>
              <a:rPr lang="en-US" sz="3100" dirty="0" err="1" smtClean="0"/>
              <a:t>sobre</a:t>
            </a:r>
            <a:r>
              <a:rPr lang="en-US" sz="3100" dirty="0" smtClean="0"/>
              <a:t> as </a:t>
            </a:r>
            <a:r>
              <a:rPr lang="en-US" sz="3100" dirty="0" err="1" smtClean="0"/>
              <a:t>doenças</a:t>
            </a:r>
            <a:r>
              <a:rPr lang="en-US" sz="3100" dirty="0" smtClean="0"/>
              <a:t> e </a:t>
            </a:r>
            <a:r>
              <a:rPr lang="en-US" sz="3100" dirty="0" err="1" smtClean="0"/>
              <a:t>suas</a:t>
            </a:r>
            <a:r>
              <a:rPr lang="en-US" sz="3100" dirty="0" smtClean="0"/>
              <a:t> </a:t>
            </a:r>
            <a:r>
              <a:rPr lang="en-US" sz="3100" dirty="0" err="1" smtClean="0"/>
              <a:t>comorbidades</a:t>
            </a:r>
            <a:r>
              <a:rPr lang="en-US" sz="3100" dirty="0" smtClean="0"/>
              <a:t> e </a:t>
            </a:r>
            <a:r>
              <a:rPr lang="en-US" sz="3100" dirty="0" err="1" smtClean="0"/>
              <a:t>complicações</a:t>
            </a:r>
            <a:r>
              <a:rPr lang="en-US" sz="3100" dirty="0" smtClean="0"/>
              <a:t>.</a:t>
            </a:r>
            <a:endParaRPr lang="pt-B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</a:t>
            </a:r>
            <a:r>
              <a:rPr lang="en-US" dirty="0" err="1" smtClean="0"/>
              <a:t>Atlântico</a:t>
            </a:r>
            <a:r>
              <a:rPr lang="en-US" dirty="0" smtClean="0"/>
              <a:t> - 2014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População</a:t>
            </a:r>
            <a:r>
              <a:rPr lang="en-US" dirty="0" smtClean="0"/>
              <a:t>:  8.700 </a:t>
            </a:r>
            <a:r>
              <a:rPr lang="en-US" dirty="0" err="1" smtClean="0"/>
              <a:t>habitantes</a:t>
            </a:r>
            <a:endParaRPr lang="en-US" dirty="0" smtClean="0"/>
          </a:p>
          <a:p>
            <a:pPr>
              <a:buNone/>
            </a:pPr>
            <a:r>
              <a:rPr lang="pt-BR" dirty="0" smtClean="0"/>
              <a:t>- HAS: 780 usuários cadastrados </a:t>
            </a:r>
          </a:p>
          <a:p>
            <a:pPr>
              <a:buNone/>
            </a:pPr>
            <a:r>
              <a:rPr lang="en-US" dirty="0" smtClean="0"/>
              <a:t>- DM: 202 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cadastrados</a:t>
            </a:r>
            <a:endParaRPr lang="en-US" dirty="0" smtClean="0"/>
          </a:p>
          <a:p>
            <a:pPr>
              <a:buNone/>
            </a:pPr>
            <a:r>
              <a:rPr lang="pt-BR" dirty="0" smtClean="0"/>
              <a:t>(com 20 anos ou mais residentes na área)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UBS  </a:t>
            </a:r>
            <a:r>
              <a:rPr lang="en-US" dirty="0" err="1" smtClean="0"/>
              <a:t>Atlântico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pt-BR" dirty="0" smtClean="0"/>
              <a:t>40% dos hipertensos (312 usuários)</a:t>
            </a:r>
          </a:p>
          <a:p>
            <a:pPr>
              <a:buNone/>
            </a:pPr>
            <a:r>
              <a:rPr lang="en-US" dirty="0" smtClean="0"/>
              <a:t>- 36% dos </a:t>
            </a:r>
            <a:r>
              <a:rPr lang="en-US" dirty="0" err="1" smtClean="0"/>
              <a:t>diabéticos</a:t>
            </a:r>
            <a:r>
              <a:rPr lang="en-US" dirty="0" smtClean="0"/>
              <a:t> (73 </a:t>
            </a:r>
            <a:r>
              <a:rPr lang="en-US" dirty="0" err="1" smtClean="0"/>
              <a:t>usuários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usuários</a:t>
            </a:r>
            <a:r>
              <a:rPr lang="en-US" dirty="0" smtClean="0"/>
              <a:t> </a:t>
            </a:r>
            <a:r>
              <a:rPr lang="en-US" dirty="0" err="1" smtClean="0"/>
              <a:t>assistidos</a:t>
            </a:r>
            <a:r>
              <a:rPr lang="en-US" dirty="0" smtClean="0"/>
              <a:t> - </a:t>
            </a:r>
            <a:r>
              <a:rPr lang="en-US" dirty="0" err="1" smtClean="0"/>
              <a:t>Maio</a:t>
            </a:r>
            <a:r>
              <a:rPr lang="en-US" dirty="0" smtClean="0"/>
              <a:t> 2014)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IDEAL: </a:t>
            </a:r>
            <a:r>
              <a:rPr lang="en-US" dirty="0" err="1" smtClean="0"/>
              <a:t>cobertura</a:t>
            </a:r>
            <a:r>
              <a:rPr lang="en-US" dirty="0" smtClean="0"/>
              <a:t> 100% HAS e DM.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23928" y="6309320"/>
            <a:ext cx="4968552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Dados: UBS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Atlântico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SMS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Erechim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SIAB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 GERAL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b="1" dirty="0" smtClean="0"/>
              <a:t>	MELHORIA DA ATENÇÃO À SAÚDE DOS ADULTOS COM HIPERTENSÃO ARTERIAL SISTÊMICA E/OU DIABETE MELLITUS NA UNIDADE BÁSICA DE SAÚDE ATLÂNTICO, ERECHIM/RS</a:t>
            </a:r>
            <a:endParaRPr lang="pt-B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OBJETIVOS E 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AutoNum type="arabicParenR"/>
            </a:pPr>
            <a:r>
              <a:rPr lang="pt-BR" dirty="0" smtClean="0"/>
              <a:t>Ampliar a cobertura dos </a:t>
            </a:r>
            <a:r>
              <a:rPr lang="pt-BR" dirty="0"/>
              <a:t>hipertensos </a:t>
            </a:r>
            <a:r>
              <a:rPr lang="pt-BR" dirty="0" smtClean="0"/>
              <a:t>e diabéticos - </a:t>
            </a:r>
            <a:r>
              <a:rPr lang="pt-BR" b="1" dirty="0" smtClean="0"/>
              <a:t>60% HAS e 65% DM</a:t>
            </a:r>
            <a:r>
              <a:rPr lang="pt-BR" dirty="0" smtClean="0"/>
              <a:t>;</a:t>
            </a:r>
          </a:p>
          <a:p>
            <a:pPr marL="514350" lvl="0" indent="-514350">
              <a:buAutoNum type="arabicParenR"/>
            </a:pPr>
            <a:r>
              <a:rPr lang="pt-BR" dirty="0"/>
              <a:t>Melhorar a qualidade da atenção a hipertensos </a:t>
            </a:r>
            <a:r>
              <a:rPr lang="pt-BR" dirty="0" smtClean="0"/>
              <a:t>e diabéticos</a:t>
            </a:r>
            <a:r>
              <a:rPr lang="pt-BR" dirty="0"/>
              <a:t>;</a:t>
            </a:r>
            <a:endParaRPr lang="pt-BR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pt-BR" dirty="0"/>
              <a:t>Melhorar a adesão de hipertensos </a:t>
            </a:r>
            <a:r>
              <a:rPr lang="pt-BR" dirty="0" smtClean="0"/>
              <a:t>e diabéticos </a:t>
            </a:r>
            <a:r>
              <a:rPr lang="pt-BR" dirty="0"/>
              <a:t>ao </a:t>
            </a:r>
            <a:r>
              <a:rPr lang="pt-BR" dirty="0" smtClean="0"/>
              <a:t>programa;</a:t>
            </a:r>
            <a:endParaRPr lang="pt-BR" dirty="0"/>
          </a:p>
          <a:p>
            <a:pPr marL="514350" lvl="0" indent="-514350">
              <a:buAutoNum type="arabicParenR"/>
            </a:pPr>
            <a:r>
              <a:rPr lang="pt-BR" dirty="0"/>
              <a:t>Melhorar o registro das </a:t>
            </a:r>
            <a:r>
              <a:rPr lang="pt-BR" dirty="0" smtClean="0"/>
              <a:t>informações</a:t>
            </a:r>
            <a:r>
              <a:rPr lang="pt-BR" dirty="0"/>
              <a:t>;</a:t>
            </a:r>
            <a:endParaRPr lang="pt-BR" dirty="0" smtClean="0"/>
          </a:p>
          <a:p>
            <a:pPr marL="514350" lvl="0" indent="-514350">
              <a:buAutoNum type="arabicParenR"/>
            </a:pPr>
            <a:r>
              <a:rPr lang="pt-BR" dirty="0"/>
              <a:t>Mapear hipertensos e  diabéticos de risco para doença </a:t>
            </a:r>
            <a:r>
              <a:rPr lang="pt-BR" dirty="0" smtClean="0"/>
              <a:t>cardiovascular</a:t>
            </a:r>
            <a:r>
              <a:rPr lang="pt-BR" dirty="0"/>
              <a:t>;</a:t>
            </a:r>
            <a:endParaRPr lang="pt-BR" dirty="0" smtClean="0"/>
          </a:p>
          <a:p>
            <a:pPr marL="514350" indent="-514350">
              <a:buFont typeface="Arial" pitchFamily="34" charset="0"/>
              <a:buAutoNum type="arabicParenR"/>
            </a:pPr>
            <a:r>
              <a:rPr lang="pt-BR" dirty="0"/>
              <a:t>Promover a saúde de hipertensos e diabéticos.</a:t>
            </a:r>
          </a:p>
          <a:p>
            <a:pPr marL="514350" lvl="0" indent="-514350">
              <a:buAutoNum type="arabicParenR"/>
            </a:pPr>
            <a:endParaRPr lang="pt-BR" dirty="0" smtClean="0"/>
          </a:p>
          <a:p>
            <a:pPr marL="514350" lvl="0" indent="-514350">
              <a:buAutoNum type="arabicParenR"/>
            </a:pPr>
            <a:endParaRPr lang="pt-BR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endParaRPr lang="en-US" dirty="0"/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AutoNum type="arabicParenR"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Elaboradas ações nos quatro eixos pedagógicos: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Organização e gestão do serviço; </a:t>
            </a:r>
          </a:p>
          <a:p>
            <a:r>
              <a:rPr lang="pt-BR" dirty="0" smtClean="0"/>
              <a:t>Qualificação da prática clínica; </a:t>
            </a:r>
          </a:p>
          <a:p>
            <a:r>
              <a:rPr lang="pt-BR" dirty="0" smtClean="0"/>
              <a:t>Engajamento público; </a:t>
            </a:r>
          </a:p>
          <a:p>
            <a:r>
              <a:rPr lang="pt-BR" dirty="0" smtClean="0"/>
              <a:t>Monitoramento e avaliação.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/>
              <a:t>Objetivo 1: Ampliar a cobertura a hipertensos e/ou diabéticos.</a:t>
            </a:r>
            <a:endParaRPr lang="pt-BR" sz="2400" dirty="0" smtClean="0"/>
          </a:p>
          <a:p>
            <a:pPr>
              <a:buNone/>
            </a:pPr>
            <a:r>
              <a:rPr lang="pt-BR" sz="2400" b="1" dirty="0" smtClean="0"/>
              <a:t>Meta 1:</a:t>
            </a:r>
            <a:r>
              <a:rPr lang="pt-BR" sz="2400" dirty="0" smtClean="0"/>
              <a:t> Cadastrar 60% dos hipertensos da área da UBS.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115616" y="2564904"/>
          <a:ext cx="68407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153891" y="5661248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2000" dirty="0" smtClean="0"/>
              <a:t>  (197)</a:t>
            </a:r>
            <a:endParaRPr lang="en-US" sz="2000" dirty="0"/>
          </a:p>
        </p:txBody>
      </p:sp>
      <p:sp>
        <p:nvSpPr>
          <p:cNvPr id="7" name="Retângulo 6"/>
          <p:cNvSpPr/>
          <p:nvPr/>
        </p:nvSpPr>
        <p:spPr>
          <a:xfrm>
            <a:off x="4258955" y="551723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 smtClean="0"/>
              <a:t> </a:t>
            </a:r>
            <a:r>
              <a:rPr lang="en-US" sz="2000" dirty="0" smtClean="0"/>
              <a:t>(</a:t>
            </a:r>
            <a:r>
              <a:rPr lang="pt-BR" sz="2000" dirty="0" smtClean="0"/>
              <a:t>289)</a:t>
            </a:r>
            <a:endParaRPr lang="en-US" sz="2000" dirty="0"/>
          </a:p>
        </p:txBody>
      </p:sp>
      <p:sp>
        <p:nvSpPr>
          <p:cNvPr id="8" name="Retângulo 7"/>
          <p:cNvSpPr/>
          <p:nvPr/>
        </p:nvSpPr>
        <p:spPr>
          <a:xfrm>
            <a:off x="6228185" y="5085184"/>
            <a:ext cx="1000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 dirty="0" smtClean="0"/>
              <a:t>(</a:t>
            </a:r>
            <a:r>
              <a:rPr lang="pt-BR" sz="2000" dirty="0" smtClean="0"/>
              <a:t>490)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Objetivo 1: Ampliar a cobertura a hipertensos e/ou diabéticos.</a:t>
            </a:r>
          </a:p>
          <a:p>
            <a:pPr>
              <a:buNone/>
            </a:pPr>
            <a:r>
              <a:rPr lang="pt-BR" sz="2400" b="1" dirty="0" smtClean="0"/>
              <a:t>Meta 2:</a:t>
            </a:r>
            <a:r>
              <a:rPr lang="pt-BR" sz="2400" dirty="0" smtClean="0"/>
              <a:t> Cadastrar 65% dos diabéticos da área da UBS.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971600" y="2564904"/>
          <a:ext cx="72728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4283968" y="5301208"/>
            <a:ext cx="945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 </a:t>
            </a:r>
            <a:r>
              <a:rPr lang="pt-BR" dirty="0" smtClean="0"/>
              <a:t>  </a:t>
            </a:r>
            <a:r>
              <a:rPr lang="pt-BR" sz="2000" dirty="0" smtClean="0"/>
              <a:t>(85)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2314369" y="5517232"/>
            <a:ext cx="601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(62)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6372200" y="4941168"/>
            <a:ext cx="124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 </a:t>
            </a:r>
            <a:r>
              <a:rPr lang="pt-BR" sz="2800" dirty="0" smtClean="0"/>
              <a:t>   </a:t>
            </a:r>
            <a:r>
              <a:rPr lang="pt-BR" sz="2000" dirty="0" smtClean="0"/>
              <a:t>(138)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Objetivo 2: Melhorar a qualidade da atenção a hipertensos e/ou diabéticos.</a:t>
            </a:r>
          </a:p>
          <a:p>
            <a:r>
              <a:rPr lang="pt-BR" b="1" dirty="0" smtClean="0"/>
              <a:t>Meta 3:</a:t>
            </a:r>
            <a:r>
              <a:rPr lang="pt-BR" dirty="0" smtClean="0"/>
              <a:t> Realizar exame clínico apropriado em 100% dos hipertensos.;</a:t>
            </a:r>
          </a:p>
          <a:p>
            <a:r>
              <a:rPr lang="pt-BR" b="1" dirty="0" smtClean="0"/>
              <a:t>Meta 4:</a:t>
            </a:r>
            <a:r>
              <a:rPr lang="pt-BR" dirty="0" smtClean="0"/>
              <a:t> Realizar exame clínico apropriado em 100% dos diabéticos;</a:t>
            </a:r>
          </a:p>
          <a:p>
            <a:endParaRPr lang="pt-BR" dirty="0" smtClean="0"/>
          </a:p>
          <a:p>
            <a:r>
              <a:rPr lang="pt-BR" dirty="0" smtClean="0"/>
              <a:t>Atingimos 100% para essas metas.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Objetivo 2: Melhorar a qualidade da atenção a hipertensos e/ou diabéticos.</a:t>
            </a:r>
          </a:p>
          <a:p>
            <a:pPr>
              <a:buNone/>
            </a:pPr>
            <a:r>
              <a:rPr lang="pt-BR" sz="2400" b="1" dirty="0" smtClean="0"/>
              <a:t>Meta 5:</a:t>
            </a:r>
            <a:r>
              <a:rPr lang="pt-BR" sz="2400" dirty="0" smtClean="0"/>
              <a:t> Garantir a 100% dos hipertensos a realização de exames complementares em dia de acordo com o protocolo;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899592" y="3140968"/>
          <a:ext cx="7200800" cy="34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ERECHIM / RS - 98.000 HABITANTES</a:t>
            </a:r>
            <a:endParaRPr lang="pt-BR" dirty="0"/>
          </a:p>
        </p:txBody>
      </p:sp>
      <p:pic>
        <p:nvPicPr>
          <p:cNvPr id="14338" name="Picture 2" descr="http://2.bp.blogspot.com/-wducmaZAn8E/Ug-ewOQKKmI/AAAAAAAABoA/SWRrOS98Ynk/s640/mapario-grande-s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88632" cy="4968552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67744" y="6381328"/>
            <a:ext cx="6876256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Fonte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: http://www.viagemdeferias.com/mapa/rio-grande-do-sul/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Objetivo 2: Melhorar a qualidade da atenção a hipertensos e/ou diabéticos.</a:t>
            </a:r>
          </a:p>
          <a:p>
            <a:pPr>
              <a:buNone/>
            </a:pPr>
            <a:r>
              <a:rPr lang="pt-BR" sz="2400" b="1" dirty="0" smtClean="0"/>
              <a:t>Meta 6:</a:t>
            </a:r>
            <a:r>
              <a:rPr lang="pt-BR" sz="2400" dirty="0" smtClean="0"/>
              <a:t> Garantir a 100% dos diabéticos a realização de exames complementares em dia de acordo com o protocolo;</a:t>
            </a:r>
          </a:p>
          <a:p>
            <a:endParaRPr lang="en-US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75656" y="2996952"/>
          <a:ext cx="6120680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Objetivo 2: Melhorar a qualidade da atenção a hipertensos e/ou diabéticos.</a:t>
            </a:r>
          </a:p>
          <a:p>
            <a:pPr>
              <a:buNone/>
            </a:pPr>
            <a:r>
              <a:rPr lang="pt-BR" sz="2400" b="1" dirty="0" smtClean="0"/>
              <a:t>Meta 7:</a:t>
            </a:r>
            <a:r>
              <a:rPr lang="pt-BR" sz="2400" dirty="0" smtClean="0"/>
              <a:t> Priorizar a prescrição de medicamentos da farmácia popular para 100% dos hipertensos;</a:t>
            </a:r>
          </a:p>
          <a:p>
            <a:endParaRPr lang="en-US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331640" y="2924944"/>
          <a:ext cx="6264696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Objetivo 2: Melhorar a qualidade da atenção a hipertensos e/ou diabéticos.</a:t>
            </a:r>
          </a:p>
          <a:p>
            <a:pPr>
              <a:buNone/>
            </a:pPr>
            <a:r>
              <a:rPr lang="pt-BR" sz="2400" b="1" dirty="0" smtClean="0"/>
              <a:t>Meta 8:</a:t>
            </a:r>
            <a:r>
              <a:rPr lang="pt-BR" sz="2400" dirty="0" smtClean="0"/>
              <a:t> Priorizar a prescrição de medicamentos da farmácia popular para 100% dos diabéticos;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827584" y="2924944"/>
          <a:ext cx="756083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Objetivo 2: Melhorar a qualidade da atenção a hipertensos e/ou diabéticos.</a:t>
            </a:r>
          </a:p>
          <a:p>
            <a:r>
              <a:rPr lang="pt-BR" b="1" dirty="0" smtClean="0"/>
              <a:t>Meta 9:</a:t>
            </a:r>
            <a:r>
              <a:rPr lang="pt-BR" dirty="0" smtClean="0"/>
              <a:t> Realizar avaliação da necessidade de atendimento odontológico em 100% dos hipertensos; </a:t>
            </a:r>
          </a:p>
          <a:p>
            <a:r>
              <a:rPr lang="pt-BR" b="1" dirty="0" smtClean="0"/>
              <a:t>Meta 10:</a:t>
            </a:r>
            <a:r>
              <a:rPr lang="pt-BR" dirty="0" smtClean="0"/>
              <a:t> Realizar avaliação da necessidade de atendimento odontológico em 100% dos diabéticos.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Atingimos 100% para essas metas.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Objetivo 3: Melhorar a adesão de hipertensos e/ou diabéticos ao programa.</a:t>
            </a:r>
            <a:endParaRPr lang="pt-BR" dirty="0" smtClean="0"/>
          </a:p>
          <a:p>
            <a:r>
              <a:rPr lang="pt-BR" b="1" dirty="0" smtClean="0"/>
              <a:t>Meta 11:</a:t>
            </a:r>
            <a:r>
              <a:rPr lang="pt-BR" dirty="0" smtClean="0"/>
              <a:t> Buscar 100% dos hipertensos faltosos às consultas na unidade de saúde conforme a periodicidade recomendada;</a:t>
            </a:r>
          </a:p>
          <a:p>
            <a:r>
              <a:rPr lang="pt-BR" b="1" dirty="0" smtClean="0"/>
              <a:t>Meta 12:</a:t>
            </a:r>
            <a:r>
              <a:rPr lang="pt-BR" dirty="0" smtClean="0"/>
              <a:t> Buscar 100% dos diabéticos faltosos às consultas na unidade de saúde conforme a periodicidade recomendada.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Atingimos 100% para essas metas.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Objetivo 4:  Melhorar o registro das informações.</a:t>
            </a:r>
            <a:endParaRPr lang="pt-BR" dirty="0" smtClean="0"/>
          </a:p>
          <a:p>
            <a:r>
              <a:rPr lang="pt-BR" b="1" dirty="0" smtClean="0"/>
              <a:t>Meta 13:</a:t>
            </a:r>
            <a:r>
              <a:rPr lang="pt-BR" dirty="0" smtClean="0"/>
              <a:t> Manter ficha de acompanhamento de 100% dos  hipertensos cadastrados na unidade de saúde;</a:t>
            </a:r>
          </a:p>
          <a:p>
            <a:r>
              <a:rPr lang="pt-BR" b="1" dirty="0" smtClean="0"/>
              <a:t>Meta 14:</a:t>
            </a:r>
            <a:r>
              <a:rPr lang="pt-BR" dirty="0" smtClean="0"/>
              <a:t> Manter ficha de acompanhamento de 100% dos diabéticos cadastrados na unidade de saúde.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Atingimos 100% para essas metas.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b="1" dirty="0" smtClean="0"/>
              <a:t>Objetivo 5: Mapear hipertensos e  diabéticos de risco para doença cardiovascular.</a:t>
            </a:r>
            <a:endParaRPr lang="pt-BR" sz="2400" dirty="0" smtClean="0"/>
          </a:p>
          <a:p>
            <a:pPr>
              <a:buNone/>
            </a:pPr>
            <a:r>
              <a:rPr lang="pt-BR" sz="2400" b="1" dirty="0" smtClean="0"/>
              <a:t>Meta 15:</a:t>
            </a:r>
            <a:r>
              <a:rPr lang="pt-BR" sz="2400" dirty="0" smtClean="0"/>
              <a:t> Realizar estratificação do risco cardiovascular em 100% dos hipertensos;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475656" y="2924944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Objetivo 5: Mapear hipertensos e  diabéticos de risco para doença cardiovascular.</a:t>
            </a:r>
          </a:p>
          <a:p>
            <a:pPr>
              <a:buNone/>
            </a:pPr>
            <a:r>
              <a:rPr lang="pt-BR" sz="2400" b="1" dirty="0" smtClean="0"/>
              <a:t>Meta 16:</a:t>
            </a:r>
            <a:r>
              <a:rPr lang="pt-BR" sz="2400" dirty="0" smtClean="0"/>
              <a:t> Realizar estratificação do risco cardiovascular em 100% dos diabéticos.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475656" y="2924944"/>
          <a:ext cx="6552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RESULTADOS – </a:t>
            </a:r>
            <a:r>
              <a:rPr lang="en-US" dirty="0" err="1" smtClean="0"/>
              <a:t>Objetivo</a:t>
            </a:r>
            <a:r>
              <a:rPr lang="en-US" dirty="0" smtClean="0"/>
              <a:t> 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Objetivo 6: Promover a saúde de hipertensos e diabéticos.</a:t>
            </a:r>
            <a:endParaRPr lang="pt-BR" dirty="0" smtClean="0"/>
          </a:p>
          <a:p>
            <a:r>
              <a:rPr lang="pt-BR" b="1" dirty="0" smtClean="0"/>
              <a:t>Meta 17 e 18:</a:t>
            </a:r>
            <a:r>
              <a:rPr lang="pt-BR" dirty="0" smtClean="0"/>
              <a:t> Garantir orientação nutricional sobre alimentação saudável a 100% dos hipertensos e diabéticos;</a:t>
            </a:r>
          </a:p>
          <a:p>
            <a:r>
              <a:rPr lang="pt-BR" b="1" dirty="0" smtClean="0"/>
              <a:t>Meta 19 e 20:</a:t>
            </a:r>
            <a:r>
              <a:rPr lang="pt-BR" dirty="0" smtClean="0"/>
              <a:t> Garantir orientação em relação à prática regular de atividade física a 100% dos hipertensos e diabéticos;</a:t>
            </a:r>
          </a:p>
          <a:p>
            <a:r>
              <a:rPr lang="pt-BR" b="1" dirty="0" smtClean="0"/>
              <a:t>Meta 21 e 22:</a:t>
            </a:r>
            <a:r>
              <a:rPr lang="pt-BR" dirty="0" smtClean="0"/>
              <a:t> Garantir orientação sobre os riscos do tabagismo a 100% dos  hipertensos diabéticos;</a:t>
            </a:r>
          </a:p>
          <a:p>
            <a:r>
              <a:rPr lang="pt-BR" b="1" dirty="0" smtClean="0"/>
              <a:t>Meta 23 e 24:</a:t>
            </a:r>
            <a:r>
              <a:rPr lang="pt-BR" dirty="0" smtClean="0"/>
              <a:t> Garantir orientação sobre higiene bucal a 100% dos hipertensos e diabéticos;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Atingimos 100% para essas metas.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IMPORTÂNCIA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Melhoria da atenção básica no território;</a:t>
            </a:r>
          </a:p>
          <a:p>
            <a:r>
              <a:rPr lang="pt-BR" dirty="0" smtClean="0"/>
              <a:t>Mudanças no fluxo, no atendimento, no acesso e na qualidade da assistência; </a:t>
            </a:r>
          </a:p>
          <a:p>
            <a:r>
              <a:rPr lang="pt-BR" dirty="0" smtClean="0"/>
              <a:t>Integração da equipe multiprofissional;</a:t>
            </a:r>
          </a:p>
          <a:p>
            <a:r>
              <a:rPr lang="pt-BR" dirty="0" smtClean="0"/>
              <a:t>Capacitação e atualização da equipe por meio de protocolos atualizados;</a:t>
            </a:r>
          </a:p>
          <a:p>
            <a:r>
              <a:rPr lang="pt-BR" dirty="0" smtClean="0"/>
              <a:t>Separação e organização dos prontuários com as respectivas fichas espelho;</a:t>
            </a:r>
          </a:p>
          <a:p>
            <a:r>
              <a:rPr lang="pt-BR" dirty="0" smtClean="0"/>
              <a:t>Busca ativa das ACS aos usuários faltosos;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ERECHIM / 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8.700 </a:t>
            </a:r>
            <a:r>
              <a:rPr lang="en-US" dirty="0" err="1" smtClean="0"/>
              <a:t>cadastrados</a:t>
            </a:r>
            <a:r>
              <a:rPr lang="en-US" dirty="0" smtClean="0"/>
              <a:t> - 07 </a:t>
            </a:r>
            <a:r>
              <a:rPr lang="en-US" dirty="0" err="1" smtClean="0"/>
              <a:t>bairros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02 </a:t>
            </a:r>
            <a:r>
              <a:rPr lang="en-US" dirty="0" err="1" smtClean="0"/>
              <a:t>turnos</a:t>
            </a:r>
            <a:r>
              <a:rPr lang="en-US" dirty="0" smtClean="0"/>
              <a:t> (</a:t>
            </a:r>
            <a:r>
              <a:rPr lang="en-US" dirty="0" err="1" smtClean="0"/>
              <a:t>manhã</a:t>
            </a:r>
            <a:r>
              <a:rPr lang="en-US" dirty="0" smtClean="0"/>
              <a:t> e </a:t>
            </a:r>
            <a:r>
              <a:rPr lang="en-US" dirty="0" err="1" smtClean="0"/>
              <a:t>tarde</a:t>
            </a:r>
            <a:r>
              <a:rPr lang="en-US" dirty="0" smtClean="0"/>
              <a:t>);</a:t>
            </a:r>
          </a:p>
          <a:p>
            <a:r>
              <a:rPr lang="en-US" dirty="0" smtClean="0"/>
              <a:t>02 </a:t>
            </a:r>
            <a:r>
              <a:rPr lang="en-US" dirty="0" err="1" smtClean="0"/>
              <a:t>equipes</a:t>
            </a:r>
            <a:r>
              <a:rPr lang="en-US" dirty="0" smtClean="0"/>
              <a:t> ESF (</a:t>
            </a:r>
            <a:r>
              <a:rPr lang="en-US" dirty="0" err="1" smtClean="0"/>
              <a:t>Roxa</a:t>
            </a:r>
            <a:r>
              <a:rPr lang="en-US" dirty="0" smtClean="0"/>
              <a:t> e Verde);</a:t>
            </a:r>
            <a:endParaRPr lang="en-US" dirty="0"/>
          </a:p>
          <a:p>
            <a:r>
              <a:rPr lang="en-US" dirty="0" err="1" smtClean="0"/>
              <a:t>Enfermagem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Clínica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Pediatria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Gineco-Obtetrícia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Odontologia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IMPORTÂNCIA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Equipe de odontologia (Saúde Bucal) ficou mais próxima dos outros profissionais;</a:t>
            </a:r>
          </a:p>
          <a:p>
            <a:r>
              <a:rPr lang="pt-BR" dirty="0" smtClean="0"/>
              <a:t>Aumento do número de atendimentos aos portadores de HAS e/ou DM;</a:t>
            </a:r>
          </a:p>
          <a:p>
            <a:r>
              <a:rPr lang="pt-BR" dirty="0" smtClean="0"/>
              <a:t>Usuários “descompensados” tiveram um melhor acompanhamento e manejo terapêutico;</a:t>
            </a:r>
          </a:p>
          <a:p>
            <a:r>
              <a:rPr lang="pt-BR" dirty="0" smtClean="0"/>
              <a:t>Usuários tiveram acesso à informação sobre prevenção de agravos de saúde, alimentação saudável, combate ao tabagismo, atividade física regular, saúde bucal, entre outros;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IMPORTÂNCIA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Grupo de Hipertensos e Diabéticos, palestras e “</a:t>
            </a:r>
            <a:r>
              <a:rPr lang="pt-BR" dirty="0" err="1" smtClean="0"/>
              <a:t>mini-palestras</a:t>
            </a:r>
            <a:r>
              <a:rPr lang="pt-BR" dirty="0" smtClean="0"/>
              <a:t> em sala de espera”.</a:t>
            </a:r>
          </a:p>
          <a:p>
            <a:r>
              <a:rPr lang="en-US" dirty="0" err="1" smtClean="0"/>
              <a:t>Triagem</a:t>
            </a:r>
            <a:r>
              <a:rPr lang="en-US" dirty="0" smtClean="0"/>
              <a:t> e </a:t>
            </a:r>
            <a:r>
              <a:rPr lang="en-US" dirty="0" err="1" smtClean="0"/>
              <a:t>padronização</a:t>
            </a:r>
            <a:r>
              <a:rPr lang="en-US" dirty="0" smtClean="0"/>
              <a:t> do </a:t>
            </a:r>
            <a:r>
              <a:rPr lang="en-US" dirty="0" err="1" smtClean="0"/>
              <a:t>atendimento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Fichas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PA e HGT;</a:t>
            </a:r>
          </a:p>
          <a:p>
            <a:r>
              <a:rPr lang="pt-BR" dirty="0" smtClean="0"/>
              <a:t>Sistematização da agenda;</a:t>
            </a:r>
            <a:endParaRPr lang="en-US" dirty="0" smtClean="0"/>
          </a:p>
          <a:p>
            <a:r>
              <a:rPr lang="en-US" dirty="0" err="1" smtClean="0"/>
              <a:t>Valorização</a:t>
            </a:r>
            <a:r>
              <a:rPr lang="en-US" dirty="0" smtClean="0"/>
              <a:t> e </a:t>
            </a:r>
            <a:r>
              <a:rPr lang="en-US" dirty="0" err="1" smtClean="0"/>
              <a:t>confiança</a:t>
            </a:r>
            <a:r>
              <a:rPr lang="en-US" dirty="0" smtClean="0"/>
              <a:t> dos </a:t>
            </a:r>
            <a:r>
              <a:rPr lang="en-US" dirty="0" err="1" smtClean="0"/>
              <a:t>usuários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Nova </a:t>
            </a:r>
            <a:r>
              <a:rPr lang="en-US" dirty="0" err="1" smtClean="0"/>
              <a:t>rotina</a:t>
            </a:r>
            <a:r>
              <a:rPr lang="en-US" dirty="0" smtClean="0"/>
              <a:t> </a:t>
            </a:r>
            <a:r>
              <a:rPr lang="en-US" dirty="0" err="1" smtClean="0"/>
              <a:t>aderida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serviço</a:t>
            </a:r>
            <a:r>
              <a:rPr lang="en-US" dirty="0" smtClean="0"/>
              <a:t>.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1ª  experiência na atenção básica como profissional médico;</a:t>
            </a:r>
          </a:p>
          <a:p>
            <a:r>
              <a:rPr lang="pt-BR" dirty="0" smtClean="0"/>
              <a:t>Intervenção organizada e planejada;</a:t>
            </a:r>
          </a:p>
          <a:p>
            <a:r>
              <a:rPr lang="pt-BR" dirty="0" smtClean="0"/>
              <a:t>Interação e engajamentos dos usuários, participando, questionando e aprendendo;</a:t>
            </a:r>
          </a:p>
          <a:p>
            <a:r>
              <a:rPr lang="en-US" dirty="0" err="1" smtClean="0"/>
              <a:t>Dificuldades</a:t>
            </a:r>
            <a:r>
              <a:rPr lang="en-US" dirty="0" smtClean="0"/>
              <a:t> no </a:t>
            </a:r>
            <a:r>
              <a:rPr lang="en-US" dirty="0" err="1" smtClean="0"/>
              <a:t>início</a:t>
            </a:r>
            <a:r>
              <a:rPr lang="en-US" dirty="0" smtClean="0"/>
              <a:t> das </a:t>
            </a:r>
            <a:r>
              <a:rPr lang="en-US" dirty="0" err="1" smtClean="0"/>
              <a:t>atividades</a:t>
            </a:r>
            <a:r>
              <a:rPr lang="en-US" dirty="0" smtClean="0"/>
              <a:t>;</a:t>
            </a:r>
          </a:p>
          <a:p>
            <a:r>
              <a:rPr lang="pt-BR" dirty="0" smtClean="0"/>
              <a:t>Melhora significativa da saúde da UBS;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Qualidade do serviço ofertado aos usuários durante esse ano foi a melhor já existente;</a:t>
            </a:r>
          </a:p>
          <a:p>
            <a:r>
              <a:rPr lang="pt-BR" dirty="0" smtClean="0"/>
              <a:t>Crescimento tanto pessoal quanto profissional;</a:t>
            </a:r>
          </a:p>
          <a:p>
            <a:r>
              <a:rPr lang="pt-BR" dirty="0" smtClean="0"/>
              <a:t>Ações implementadas estão tendo continuidade;</a:t>
            </a:r>
          </a:p>
          <a:p>
            <a:r>
              <a:rPr lang="pt-BR" dirty="0" smtClean="0"/>
              <a:t>Ampliação dos meus conhecimentos;</a:t>
            </a:r>
          </a:p>
          <a:p>
            <a:r>
              <a:rPr lang="pt-BR" dirty="0" smtClean="0"/>
              <a:t>Atualização e expansão dos meus conhecimentos por meio da leitura dos protocolos atualizados e de diversos outros materiais.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pt-BR" sz="1600" dirty="0" smtClean="0"/>
              <a:t>1. SILVEIRA, S. </a:t>
            </a:r>
            <a:r>
              <a:rPr lang="pt-BR" sz="1600" dirty="0" err="1" smtClean="0"/>
              <a:t>et</a:t>
            </a:r>
            <a:r>
              <a:rPr lang="pt-BR" sz="1600" dirty="0" smtClean="0"/>
              <a:t> al. Questionário Estrutura Física UBS I – UNA-SUS </a:t>
            </a:r>
            <a:r>
              <a:rPr lang="pt-BR" sz="1600" dirty="0" err="1" smtClean="0"/>
              <a:t>Ufpel</a:t>
            </a:r>
            <a:r>
              <a:rPr lang="pt-BR" sz="1600" dirty="0" smtClean="0"/>
              <a:t>, 2014.</a:t>
            </a:r>
          </a:p>
          <a:p>
            <a:r>
              <a:rPr lang="pt-BR" sz="1600" dirty="0" smtClean="0"/>
              <a:t>2. BRASIL. Ministério da Saúde. Secretaria de Atenção à Saúde. Departamento de Atenção Básica. Manual de Estrutura Física das Unidades Básicas de Saúde: saúde da família/ Ministério da Saúde, Secretaria de atenção à saúde, Departamento de atenção básica – 2.ed.-Brasília: Ministério da Saúde, 2008.</a:t>
            </a:r>
          </a:p>
          <a:p>
            <a:r>
              <a:rPr lang="pt-BR" sz="1600" dirty="0" smtClean="0"/>
              <a:t>3. SILVEIRA, </a:t>
            </a:r>
            <a:r>
              <a:rPr lang="pt-BR" sz="1600" dirty="0" err="1" smtClean="0"/>
              <a:t>S.et</a:t>
            </a:r>
            <a:r>
              <a:rPr lang="pt-BR" sz="1600" dirty="0" smtClean="0"/>
              <a:t> al. Questionário Estrutura Física da UBS II - UNASUS </a:t>
            </a:r>
            <a:r>
              <a:rPr lang="pt-BR" sz="1600" dirty="0" err="1" smtClean="0"/>
              <a:t>Ufpel</a:t>
            </a:r>
            <a:r>
              <a:rPr lang="pt-BR" sz="1600" dirty="0" smtClean="0"/>
              <a:t>, 2014. </a:t>
            </a:r>
          </a:p>
          <a:p>
            <a:r>
              <a:rPr lang="pt-BR" sz="1600" dirty="0" smtClean="0"/>
              <a:t>4. BRASIL. Ministério da Saúde. Secretaria de Atenção à Saúde. Departamento de Atenção Básica. Saúde na escola / Ministério da Saúde, Secretaria de Atenção à Saúde, Departamento de Atenção Básica. – Brasília : Ministério da Saúde, 2009.</a:t>
            </a:r>
          </a:p>
          <a:p>
            <a:r>
              <a:rPr lang="pt-BR" sz="1600" dirty="0" smtClean="0"/>
              <a:t>5. BRASIL. Ministério da Saúde. Secretaria de Atenção à Saúde. Departamento de Atenção Básica.Saúde da criança : crescimento e desenvolvimento / Ministério da Saúde. Secretaria de Atenção à Saúde. Departamento de Atenção Básica. – Brasília : Ministério da Saúde, 2012.</a:t>
            </a:r>
          </a:p>
          <a:p>
            <a:r>
              <a:rPr lang="pt-BR" sz="1600" dirty="0" smtClean="0"/>
              <a:t>6. UNASUS </a:t>
            </a:r>
            <a:r>
              <a:rPr lang="pt-BR" sz="1600" dirty="0" err="1" smtClean="0"/>
              <a:t>Ufpel</a:t>
            </a:r>
            <a:r>
              <a:rPr lang="pt-BR" sz="1600" dirty="0" smtClean="0"/>
              <a:t>, 2014. Caderno de Ações Programáticas – Ministério da Saúde.</a:t>
            </a:r>
          </a:p>
          <a:p>
            <a:r>
              <a:rPr lang="pt-BR" sz="1600" dirty="0" smtClean="0"/>
              <a:t>7. BRASIL. Ministério da Saúde. Secretaria de Atenção à Saúde. Departamento de Atenção Básica. Atenção ao pré-natal de baixo risco / Ministério da Saúde. Secretaria de Atenção à Saúde. Departamento de Atenção Básica. – Brasília : Editora do Ministério da Saúde, 2012.</a:t>
            </a:r>
          </a:p>
          <a:p>
            <a:r>
              <a:rPr lang="pt-BR" sz="1600" dirty="0" smtClean="0"/>
              <a:t>8. BRASIL. Ministério da Saúde. Secretaria de Atenção à Saúde. Departamento de Atenção Básica.Estratégias para o cuidado da pessoa com doença crônica: hipertensão arterial sistêmica / Ministério da Saúde, Secretaria de Atenção à Saúde, Departamento de Atenção Básica. – Brasília: Ministério da Saúde, 2013.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r>
              <a:rPr lang="pt-BR" dirty="0" smtClean="0"/>
              <a:t>9. BRASIL. Ministério da Saúde. Secretaria de Atenção à Saúde. Departamento de Atenção Básica. Estratégias para o cuidado da pessoa com doença crônica : diabetes </a:t>
            </a:r>
            <a:r>
              <a:rPr lang="pt-BR" dirty="0" err="1" smtClean="0"/>
              <a:t>mellitus</a:t>
            </a:r>
            <a:r>
              <a:rPr lang="pt-BR" dirty="0" smtClean="0"/>
              <a:t> / Ministério da Saúde, Secretaria de Atenção à Saúde, Departamento de Atenção Básica. – Brasília : Ministério da Saúde, 2013. </a:t>
            </a:r>
          </a:p>
          <a:p>
            <a:r>
              <a:rPr lang="pt-BR" dirty="0" smtClean="0"/>
              <a:t>10. BRASIL. Ministério da Saúde. Secretaria de Atenção à Saúde. Departamento de Atenção Básica. Estratégias para o cuidado da pessoa com doença crônica: hipertensão arterial sistêmica / Ministério da Saúde, Secretaria de Atenção à Saúde, Departamento de Atenção Básica. – Brasília: Ministério da Saúde, 2013. ISBN 978-85-334-2058-8</a:t>
            </a:r>
          </a:p>
          <a:p>
            <a:r>
              <a:rPr lang="pt-BR" dirty="0" smtClean="0"/>
              <a:t>11. BRASIL. Ministério da Saúde. Secretaria de Atenção à Saúde. Departamento de Atenção Básica. Estratégias para o cuidado da pessoa com doença crônica: diabetes </a:t>
            </a:r>
            <a:r>
              <a:rPr lang="pt-BR" dirty="0" err="1" smtClean="0"/>
              <a:t>mellitus</a:t>
            </a:r>
            <a:r>
              <a:rPr lang="pt-BR" dirty="0" smtClean="0"/>
              <a:t> / Ministério da Saúde, Secretaria de Atenção à Saúde, Departamento de Atenção Básica. – Brasília : Ministério da Saúde, 2013. ISBN 978-85-334-2059-5</a:t>
            </a:r>
          </a:p>
          <a:p>
            <a:r>
              <a:rPr lang="pt-BR" dirty="0" smtClean="0"/>
              <a:t>12. UNASUS </a:t>
            </a:r>
            <a:r>
              <a:rPr lang="pt-BR" dirty="0" err="1" smtClean="0"/>
              <a:t>Ufpel</a:t>
            </a:r>
            <a:r>
              <a:rPr lang="pt-BR" dirty="0" smtClean="0"/>
              <a:t>, 2014. Caderno de Ações Programáticas – Ministério da Saúde.</a:t>
            </a:r>
          </a:p>
          <a:p>
            <a:r>
              <a:rPr lang="pt-BR" dirty="0" smtClean="0"/>
              <a:t>13. BRASIL. Ministério da Saúde. Secretaria de Atenção à Saúde. Departamento de Atenção Básica. Manual de Estrutura Física das Unidades Básicas de Saúde: saúde da família/ Ministério da Saúde, Secretaria de atenção à saúde, Departamento de atenção básica – 2</a:t>
            </a:r>
            <a:r>
              <a:rPr lang="pt-BR" baseline="30000" dirty="0" smtClean="0"/>
              <a:t>a</a:t>
            </a:r>
            <a:r>
              <a:rPr lang="pt-BR" dirty="0" smtClean="0"/>
              <a:t> ed.-Brasília: Ministério da Saúde, 2008.</a:t>
            </a:r>
          </a:p>
          <a:p>
            <a:r>
              <a:rPr lang="pt-BR" dirty="0" smtClean="0"/>
              <a:t>14. UNASUS </a:t>
            </a:r>
            <a:r>
              <a:rPr lang="pt-BR" dirty="0" err="1" smtClean="0"/>
              <a:t>Ufpel</a:t>
            </a:r>
            <a:r>
              <a:rPr lang="pt-BR" dirty="0" smtClean="0"/>
              <a:t>, 2014.  Planilha de Objetivos, Metas, Indicadores e Ações: Programa de Atenção aos Hipertensos e Diabéticos – Especialização em Saúde da Família (</a:t>
            </a:r>
            <a:r>
              <a:rPr lang="pt-BR" dirty="0" err="1" smtClean="0"/>
              <a:t>EaD</a:t>
            </a:r>
            <a:r>
              <a:rPr lang="pt-BR" dirty="0" smtClean="0"/>
              <a:t>). ANEXO 1.</a:t>
            </a:r>
          </a:p>
          <a:p>
            <a:r>
              <a:rPr lang="pt-BR" dirty="0" smtClean="0"/>
              <a:t>15. UNASUS </a:t>
            </a:r>
            <a:r>
              <a:rPr lang="pt-BR" dirty="0" err="1" smtClean="0"/>
              <a:t>Ufpel</a:t>
            </a:r>
            <a:r>
              <a:rPr lang="pt-BR" dirty="0" smtClean="0"/>
              <a:t>, 2014.  Ficha Espelho: Programa de Atenção aos Hipertensos e Diabéticos – Especialização em Saúde da Família (</a:t>
            </a:r>
            <a:r>
              <a:rPr lang="pt-BR" dirty="0" err="1" smtClean="0"/>
              <a:t>EaD</a:t>
            </a:r>
            <a:r>
              <a:rPr lang="pt-BR" dirty="0" smtClean="0"/>
              <a:t>). ANEXO 2.</a:t>
            </a:r>
          </a:p>
          <a:p>
            <a:r>
              <a:rPr lang="pt-BR" dirty="0" smtClean="0"/>
              <a:t>16. UNASUS </a:t>
            </a:r>
            <a:r>
              <a:rPr lang="pt-BR" dirty="0" err="1" smtClean="0"/>
              <a:t>Ufpel</a:t>
            </a:r>
            <a:r>
              <a:rPr lang="pt-BR" dirty="0" smtClean="0"/>
              <a:t>, 2014.  Planilha de Coleta de Dados: Programa de Atenção aos Hipertensos e Diabéticos – Especialização em Saúde da Família (</a:t>
            </a:r>
            <a:r>
              <a:rPr lang="pt-BR" dirty="0" err="1" smtClean="0"/>
              <a:t>EaD</a:t>
            </a:r>
            <a:r>
              <a:rPr lang="pt-BR" dirty="0" smtClean="0"/>
              <a:t>). ANEXO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MUITO OBRIGADO!</a:t>
            </a:r>
            <a:endParaRPr lang="pt-BR" dirty="0"/>
          </a:p>
        </p:txBody>
      </p:sp>
      <p:pic>
        <p:nvPicPr>
          <p:cNvPr id="1026" name="Picture 2" descr="C:\Users\Henrique\Provab 2014 - SUS\Fotos UBS Atlântico\Intervenção Semana 3\P820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131840" cy="2376264"/>
          </a:xfrm>
          <a:prstGeom prst="rect">
            <a:avLst/>
          </a:prstGeom>
          <a:noFill/>
        </p:spPr>
      </p:pic>
      <p:pic>
        <p:nvPicPr>
          <p:cNvPr id="1027" name="Picture 3" descr="C:\Users\Henrique\Provab 2014 - SUS\Fotos UBS Atlântico\Intervenção Semana 2\P813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38328"/>
            <a:ext cx="3528392" cy="2287016"/>
          </a:xfrm>
          <a:prstGeom prst="rect">
            <a:avLst/>
          </a:prstGeom>
          <a:noFill/>
        </p:spPr>
      </p:pic>
      <p:pic>
        <p:nvPicPr>
          <p:cNvPr id="1028" name="Picture 4" descr="C:\Users\Henrique\Provab 2014 - SUS\Fotos UBS Atlântico\Intervenção Semana 5\P904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556792"/>
            <a:ext cx="1584176" cy="2664296"/>
          </a:xfrm>
          <a:prstGeom prst="rect">
            <a:avLst/>
          </a:prstGeom>
          <a:noFill/>
        </p:spPr>
      </p:pic>
      <p:pic>
        <p:nvPicPr>
          <p:cNvPr id="1030" name="Picture 6" descr="C:\Users\Henrique\Provab 2014 - SUS\Fotos UBS Atlântico\Intervenção Semana 1\P811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09120"/>
            <a:ext cx="3744416" cy="2016224"/>
          </a:xfrm>
          <a:prstGeom prst="rect">
            <a:avLst/>
          </a:prstGeom>
          <a:noFill/>
        </p:spPr>
      </p:pic>
      <p:pic>
        <p:nvPicPr>
          <p:cNvPr id="1031" name="Picture 7" descr="C:\Users\Henrique\Provab 2014 - SUS\Fotos UBS Atlântico\Intervenção Semana 1\P8120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556792"/>
            <a:ext cx="234076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ESTRUTURA</a:t>
            </a:r>
            <a:endParaRPr lang="pt-BR" dirty="0"/>
          </a:p>
        </p:txBody>
      </p:sp>
      <p:pic>
        <p:nvPicPr>
          <p:cNvPr id="5" name="Imagem 4" descr="C:\Users\Henrique\MEDICINA\Provab 2014 - SUS\Fotos UBS Atlântico\P408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Henrique\MEDICINA\Provab 2014 - SUS\Fotos UBS Atlântico\P4080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9604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ESTRUTURA</a:t>
            </a:r>
            <a:endParaRPr lang="pt-BR" dirty="0"/>
          </a:p>
        </p:txBody>
      </p:sp>
      <p:pic>
        <p:nvPicPr>
          <p:cNvPr id="6" name="Imagem 5" descr="C:\Users\Henrique\MEDICINA\Provab 2014 - SUS\Fotos UBS Atlântico\P40800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Henrique\MEDICINA\Provab 2014 - SUS\Fotos UBS Atlântico\P408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ESTRUTURA</a:t>
            </a:r>
            <a:endParaRPr lang="pt-BR" dirty="0"/>
          </a:p>
        </p:txBody>
      </p:sp>
      <p:pic>
        <p:nvPicPr>
          <p:cNvPr id="3" name="Imagem 2" descr="C:\Users\Henrique\MEDICINA\Provab 2014 - SUS\Fotos UBS Atlântico\P408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96044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Henrique\MEDICINA\Provab 2014 - SUS\Fotos UBS Atlântico\P408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4563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Henrique\MEDICINA\Provab 2014 - SUS\Fotos UBS Atlântico\P40800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49080"/>
            <a:ext cx="403244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ESTRUTURA</a:t>
            </a:r>
            <a:endParaRPr lang="pt-BR" dirty="0"/>
          </a:p>
        </p:txBody>
      </p:sp>
      <p:pic>
        <p:nvPicPr>
          <p:cNvPr id="3" name="Imagem 2" descr="C:\Users\Henrique\MEDICINA\Provab 2014 - SUS\Fotos UBS Atlântico\P4080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8884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Henrique\MEDICINA\Provab 2014 - SUS\Fotos UBS Atlântico\P4080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456384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Henrique\MEDICINA\Provab 2014 - SUS\Fotos UBS Atlântico\P4080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352839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ESTRUTURA</a:t>
            </a:r>
            <a:endParaRPr lang="pt-BR" dirty="0"/>
          </a:p>
        </p:txBody>
      </p:sp>
      <p:pic>
        <p:nvPicPr>
          <p:cNvPr id="3" name="Imagem 2" descr="C:\Users\Henrique\MEDICINA\Provab 2014 - SUS\Fotos UBS Atlântico\P4080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Henrique\MEDICINA\Provab 2014 - SUS\Fotos UBS Atlântico\P4080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960440" cy="34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UBS ATLÂNTICO – ESTRUTURA</a:t>
            </a:r>
            <a:endParaRPr lang="pt-BR" dirty="0"/>
          </a:p>
        </p:txBody>
      </p:sp>
      <p:pic>
        <p:nvPicPr>
          <p:cNvPr id="3" name="Imagem 2" descr="C:\Users\Henrique\MEDICINA\Provab 2014 - SUS\Fotos UBS Atlântico\P40800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Henrique\MEDICINA\Provab 2014 - SUS\Fotos UBS Atlântico\P408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1936</Words>
  <Application>Microsoft Office PowerPoint</Application>
  <PresentationFormat>Apresentação na tela (4:3)</PresentationFormat>
  <Paragraphs>241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Slide 1</vt:lpstr>
      <vt:lpstr>ERECHIM / RS - 98.000 HABITANTES</vt:lpstr>
      <vt:lpstr>UBS ATLÂNTICO – ERECHIM / RS</vt:lpstr>
      <vt:lpstr>UBS ATLÂNTICO – ESTRUTURA</vt:lpstr>
      <vt:lpstr>UBS ATLÂNTICO – ESTRUTURA</vt:lpstr>
      <vt:lpstr>UBS ATLÂNTICO – ESTRUTURA</vt:lpstr>
      <vt:lpstr>UBS ATLÂNTICO – ESTRUTURA</vt:lpstr>
      <vt:lpstr>UBS ATLÂNTICO – ESTRUTURA</vt:lpstr>
      <vt:lpstr>UBS ATLÂNTICO – ESTRUTURA</vt:lpstr>
      <vt:lpstr>UBS ATLÂNTICO - FUNÇÕES</vt:lpstr>
      <vt:lpstr>UBS ATLÂNTICO – “FALHAS”</vt:lpstr>
      <vt:lpstr>UBS Atlântico - 2014</vt:lpstr>
      <vt:lpstr>OBJETIVO GERAL DA INTERVENÇÃO</vt:lpstr>
      <vt:lpstr>OBJETIVOS E METAS</vt:lpstr>
      <vt:lpstr>LOGÍSTICA</vt:lpstr>
      <vt:lpstr>RESULTADOS – Objetivo 1</vt:lpstr>
      <vt:lpstr>RESULTADOS – Objetivo 1</vt:lpstr>
      <vt:lpstr>RESULTADOS – Objetivo 2</vt:lpstr>
      <vt:lpstr>RESULTADOS – Objetivo 2</vt:lpstr>
      <vt:lpstr>RESULTADOS – Objetivo 2</vt:lpstr>
      <vt:lpstr>RESULTADOS – Objetivo 2</vt:lpstr>
      <vt:lpstr>RESULTADOS – Objetivo 2</vt:lpstr>
      <vt:lpstr>RESULTADOS – Objetivo 2</vt:lpstr>
      <vt:lpstr>RESULTADOS – Objetivo 3</vt:lpstr>
      <vt:lpstr>RESULTADOS – Objetivo 4</vt:lpstr>
      <vt:lpstr>RESULTADOS – Objetivo 5</vt:lpstr>
      <vt:lpstr>RESULTADOS – Objetivo 5</vt:lpstr>
      <vt:lpstr>RESULTADOS – Objetivo 6</vt:lpstr>
      <vt:lpstr>IMPORTÂNCIA DA INTERVENÇÃO</vt:lpstr>
      <vt:lpstr>IMPORTÂNCIA DA INTERVENÇÃO</vt:lpstr>
      <vt:lpstr>IMPORTÂNCIA DA INTERVENÇÃO</vt:lpstr>
      <vt:lpstr>REFLEXÃO</vt:lpstr>
      <vt:lpstr>REFLEXÃO</vt:lpstr>
      <vt:lpstr>REFERÊNCIAS BIBLIOGRÁFICAS</vt:lpstr>
      <vt:lpstr>REFERÊNCIAS BIBLIOGRÁFICAS</vt:lpstr>
      <vt:lpstr>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Henrique</dc:creator>
  <cp:lastModifiedBy>Henrique</cp:lastModifiedBy>
  <cp:revision>69</cp:revision>
  <dcterms:created xsi:type="dcterms:W3CDTF">2014-12-15T20:28:55Z</dcterms:created>
  <dcterms:modified xsi:type="dcterms:W3CDTF">2015-01-22T23:01:22Z</dcterms:modified>
</cp:coreProperties>
</file>