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4" r:id="rId4"/>
    <p:sldId id="290" r:id="rId5"/>
    <p:sldId id="261" r:id="rId6"/>
    <p:sldId id="262" r:id="rId7"/>
    <p:sldId id="293" r:id="rId8"/>
    <p:sldId id="265" r:id="rId9"/>
    <p:sldId id="266" r:id="rId10"/>
    <p:sldId id="295" r:id="rId11"/>
    <p:sldId id="296" r:id="rId12"/>
    <p:sldId id="297" r:id="rId13"/>
    <p:sldId id="260" r:id="rId14"/>
    <p:sldId id="298" r:id="rId15"/>
    <p:sldId id="267" r:id="rId16"/>
    <p:sldId id="268" r:id="rId17"/>
    <p:sldId id="299" r:id="rId18"/>
    <p:sldId id="288" r:id="rId19"/>
    <p:sldId id="300" r:id="rId20"/>
    <p:sldId id="289" r:id="rId21"/>
    <p:sldId id="301" r:id="rId22"/>
    <p:sldId id="30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5" autoAdjust="0"/>
  </p:normalViewPr>
  <p:slideViewPr>
    <p:cSldViewPr>
      <p:cViewPr>
        <p:scale>
          <a:sx n="50" d="100"/>
          <a:sy n="50" d="100"/>
        </p:scale>
        <p:origin x="-173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Especializa&#231;&#227;o%20Sa&#250;de%20da%20Fam&#237;lia\Unidade%204%20-%20Avalia&#231;&#227;o%20da%20Interven&#231;&#227;o\HenriqueCesca_Planilha_corre&#231;&#227;oAP_GRAFICOSNOVO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ownloads\Henrique_gr&#225;ficos_indicadores2.1%20e%202.3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ownloads\Henrique_gr&#225;ficos_indicadores2.1%20e%202.3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Especializa&#231;&#227;o%20Sa&#250;de%20da%20Fam&#237;lia\Unidade%204%20-%20Avalia&#231;&#227;o%20da%20Interven&#231;&#227;o\HenriqueCesca_Planilha_corre&#231;&#227;oAP_GRAFICOSNOVOS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HenriqueCesca_Planilha_corre&#231;&#227;oatualiz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50018799348"/>
          <c:y val="0.19780290537325901"/>
          <c:w val="0.84188996114801296"/>
          <c:h val="0.6886471520402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Indicadores!$D$6:$F$6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Indicadores!$D$7:$F$7</c:f>
              <c:numCache>
                <c:formatCode>0.0%</c:formatCode>
                <c:ptCount val="3"/>
                <c:pt idx="0">
                  <c:v>0.80392156862745101</c:v>
                </c:pt>
                <c:pt idx="1">
                  <c:v>0.98543689320388395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51936"/>
        <c:axId val="49044800"/>
      </c:barChart>
      <c:catAx>
        <c:axId val="485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044800"/>
        <c:crosses val="autoZero"/>
        <c:auto val="1"/>
        <c:lblAlgn val="ctr"/>
        <c:lblOffset val="100"/>
        <c:noMultiLvlLbl val="0"/>
      </c:catAx>
      <c:valAx>
        <c:axId val="490448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55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01"/>
          <c:y val="0.18779133858267716"/>
          <c:w val="0.84426229508196704"/>
          <c:h val="0.63894881889763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0.98039215686274495</c:v>
                </c:pt>
                <c:pt idx="1">
                  <c:v>0.98543689320388395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77536"/>
        <c:axId val="31303936"/>
      </c:barChart>
      <c:catAx>
        <c:axId val="9657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3936"/>
        <c:crossesAt val="0"/>
        <c:auto val="1"/>
        <c:lblAlgn val="ctr"/>
        <c:lblOffset val="100"/>
        <c:noMultiLvlLbl val="0"/>
      </c:catAx>
      <c:valAx>
        <c:axId val="31303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577536"/>
        <c:crosses val="autoZero"/>
        <c:crossBetween val="between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01"/>
          <c:y val="0.15538232720909886"/>
          <c:w val="0.84677502714590502"/>
          <c:h val="0.67135783027121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escolares com orientações sobre dieta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</c:v>
                </c:pt>
                <c:pt idx="1">
                  <c:v>0.25728155339805803</c:v>
                </c:pt>
                <c:pt idx="2">
                  <c:v>0.97044334975369395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45344"/>
        <c:axId val="86052800"/>
      </c:barChart>
      <c:catAx>
        <c:axId val="9714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052800"/>
        <c:crosses val="autoZero"/>
        <c:auto val="1"/>
        <c:lblAlgn val="ctr"/>
        <c:lblOffset val="100"/>
        <c:noMultiLvlLbl val="0"/>
      </c:catAx>
      <c:valAx>
        <c:axId val="860528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pt-BR"/>
          </a:p>
        </c:txPr>
        <c:crossAx val="97145344"/>
        <c:crosses val="autoZero"/>
        <c:crossBetween val="between"/>
        <c:minorUnit val="4.0000000000000001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3394575678041"/>
          <c:y val="0.19020822397200349"/>
          <c:w val="0.84960605618742102"/>
          <c:h val="0.6365319335083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Plan1!$K$7:$L$7</c:f>
              <c:strCache>
                <c:ptCount val="1"/>
                <c:pt idx="0">
                  <c:v>1.2 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Plan1!$M$6:$O$6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Plan1!$M$7:$O$7</c:f>
              <c:numCache>
                <c:formatCode>0.00%</c:formatCode>
                <c:ptCount val="3"/>
                <c:pt idx="0">
                  <c:v>0.20499999999999999</c:v>
                </c:pt>
                <c:pt idx="1">
                  <c:v>0.625</c:v>
                </c:pt>
                <c:pt idx="2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75040"/>
        <c:axId val="136015808"/>
      </c:barChart>
      <c:catAx>
        <c:axId val="1739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015808"/>
        <c:crosses val="autoZero"/>
        <c:auto val="1"/>
        <c:lblAlgn val="ctr"/>
        <c:lblOffset val="100"/>
        <c:noMultiLvlLbl val="0"/>
      </c:catAx>
      <c:valAx>
        <c:axId val="1360158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3975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50018799348"/>
          <c:y val="0.15285958005249345"/>
          <c:w val="0.84188996114801296"/>
          <c:h val="0.67388057742782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Proporção de escolares com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Sheet1!$C$1:$E$1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Sheet1!$C$2:$E$2</c:f>
              <c:numCache>
                <c:formatCode>General</c:formatCode>
                <c:ptCount val="3"/>
                <c:pt idx="0">
                  <c:v>31.914893617021281</c:v>
                </c:pt>
                <c:pt idx="1">
                  <c:v>67.25663716814158</c:v>
                </c:pt>
                <c:pt idx="2">
                  <c:v>88.495575221238937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33600"/>
        <c:axId val="132575168"/>
      </c:barChart>
      <c:catAx>
        <c:axId val="14063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575168"/>
        <c:crosses val="autoZero"/>
        <c:auto val="1"/>
        <c:lblAlgn val="ctr"/>
        <c:lblOffset val="100"/>
        <c:noMultiLvlLbl val="0"/>
      </c:catAx>
      <c:valAx>
        <c:axId val="132575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633600"/>
        <c:crosses val="autoZero"/>
        <c:crossBetween val="between"/>
        <c:dispUnits>
          <c:builtInUnit val="hundreds"/>
          <c:dispUnitsLbl>
            <c:layout/>
          </c:dispUnitsLbl>
        </c:dispUnits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194833481"/>
          <c:y val="0.15832197763801534"/>
          <c:w val="0.84646631641871095"/>
          <c:h val="0.66869060097833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Indicadores!$D$25:$F$25</c:f>
              <c:numCache>
                <c:formatCode>0.0%</c:formatCode>
                <c:ptCount val="3"/>
                <c:pt idx="0">
                  <c:v>0.97549019607843102</c:v>
                </c:pt>
                <c:pt idx="1">
                  <c:v>0.98543689320388395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58976"/>
        <c:axId val="49042496"/>
      </c:barChart>
      <c:catAx>
        <c:axId val="889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042496"/>
        <c:crosses val="autoZero"/>
        <c:auto val="1"/>
        <c:lblAlgn val="ctr"/>
        <c:lblOffset val="100"/>
        <c:noMultiLvlLbl val="0"/>
      </c:catAx>
      <c:valAx>
        <c:axId val="490424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58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50018799348"/>
          <c:y val="0.20285958005249344"/>
          <c:w val="0.84188996114801296"/>
          <c:h val="0.62388057742782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Proporção de escolares com alto risco com aplicação tópica de flúor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Sheet1!$C$6:$E$6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100</c:v>
                </c:pt>
                <c:pt idx="1">
                  <c:v>74.603174603174608</c:v>
                </c:pt>
                <c:pt idx="2">
                  <c:v>76.106194690265497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14880"/>
        <c:axId val="101941248"/>
      </c:barChart>
      <c:catAx>
        <c:axId val="1379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41248"/>
        <c:crosses val="autoZero"/>
        <c:auto val="1"/>
        <c:lblAlgn val="ctr"/>
        <c:lblOffset val="100"/>
        <c:noMultiLvlLbl val="0"/>
      </c:catAx>
      <c:valAx>
        <c:axId val="1019412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914880"/>
        <c:crosses val="autoZero"/>
        <c:crossBetween val="between"/>
        <c:dispUnits>
          <c:builtInUnit val="hundreds"/>
          <c:dispUnitsLbl>
            <c:layout/>
          </c:dispUnitsLbl>
        </c:dispUnits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50018799348"/>
          <c:y val="0.19174846894138231"/>
          <c:w val="0.84188996114801296"/>
          <c:h val="0.63499168853893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Plan1!$K$12:$L$12</c:f>
              <c:strCache>
                <c:ptCount val="1"/>
                <c:pt idx="0">
                  <c:v>2.4 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Plan1!$M$11:$O$11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Plan1!$M$12:$O$12</c:f>
              <c:numCache>
                <c:formatCode>0.00%</c:formatCode>
                <c:ptCount val="3"/>
                <c:pt idx="0">
                  <c:v>0.63414634146341398</c:v>
                </c:pt>
                <c:pt idx="1">
                  <c:v>0.83199999999999996</c:v>
                </c:pt>
                <c:pt idx="2">
                  <c:v>0.92090395480225895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31232"/>
        <c:axId val="82713344"/>
      </c:barChart>
      <c:catAx>
        <c:axId val="1056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713344"/>
        <c:crosses val="autoZero"/>
        <c:auto val="1"/>
        <c:lblAlgn val="ctr"/>
        <c:lblOffset val="100"/>
        <c:noMultiLvlLbl val="0"/>
      </c:catAx>
      <c:valAx>
        <c:axId val="827133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631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67464891048"/>
          <c:y val="0.15229877515310589"/>
          <c:w val="0.84489880111886295"/>
          <c:h val="0.67444138232720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buscas realizadas aos escolares encaminhados e que não compareceram para a primeira consulta odontológica programática.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0.625</c:v>
                </c:pt>
                <c:pt idx="1">
                  <c:v>0.9375</c:v>
                </c:pt>
                <c:pt idx="2">
                  <c:v>0.95833333333333304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28672"/>
        <c:axId val="82708160"/>
      </c:barChart>
      <c:catAx>
        <c:axId val="1056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708160"/>
        <c:crosses val="autoZero"/>
        <c:auto val="1"/>
        <c:lblAlgn val="ctr"/>
        <c:lblOffset val="100"/>
        <c:noMultiLvlLbl val="0"/>
      </c:catAx>
      <c:valAx>
        <c:axId val="82708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628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0890688259099"/>
          <c:y val="0.13548512685914263"/>
          <c:w val="0.84615384615384603"/>
          <c:h val="0.69125503062117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buscas realizadas aos escolares com primeira consulta odontológica programática faltosos às consultas subsequentes.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1</c:v>
                </c:pt>
                <c:pt idx="1">
                  <c:v>0.75</c:v>
                </c:pt>
                <c:pt idx="2">
                  <c:v>0.77777777777777801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03712"/>
        <c:axId val="31302208"/>
      </c:barChart>
      <c:catAx>
        <c:axId val="860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2208"/>
        <c:crosses val="autoZero"/>
        <c:auto val="1"/>
        <c:lblAlgn val="ctr"/>
        <c:lblOffset val="100"/>
        <c:noMultiLvlLbl val="0"/>
      </c:catAx>
      <c:valAx>
        <c:axId val="31302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003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194833481"/>
          <c:y val="0.18467497812773404"/>
          <c:w val="0.84646631641871095"/>
          <c:h val="0.6420651793525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0.85365853658536595</c:v>
                </c:pt>
                <c:pt idx="1">
                  <c:v>0.98399999999999999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55936"/>
        <c:axId val="81502784"/>
      </c:barChart>
      <c:catAx>
        <c:axId val="892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502784"/>
        <c:crosses val="autoZero"/>
        <c:auto val="1"/>
        <c:lblAlgn val="ctr"/>
        <c:lblOffset val="100"/>
        <c:noMultiLvlLbl val="0"/>
      </c:catAx>
      <c:valAx>
        <c:axId val="81502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255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E1066-5D40-4108-9390-CF466361B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29EE69-568D-4EB0-8FDA-8AE0117382D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/>
            <a:t>Ampliar a cobertura de atenção à saúde bucal dos escolares.</a:t>
          </a:r>
          <a:endParaRPr lang="pt-BR" sz="2400" dirty="0"/>
        </a:p>
      </dgm:t>
    </dgm:pt>
    <dgm:pt modelId="{032844C6-B9E9-406F-8264-87A3C126A283}" type="parTrans" cxnId="{6122A755-E889-49EF-976E-E4CE8BF5AD75}">
      <dgm:prSet/>
      <dgm:spPr/>
      <dgm:t>
        <a:bodyPr/>
        <a:lstStyle/>
        <a:p>
          <a:endParaRPr lang="pt-BR" sz="2000"/>
        </a:p>
      </dgm:t>
    </dgm:pt>
    <dgm:pt modelId="{38A96644-7714-4EBD-8C78-8FE84C71BAF9}" type="sibTrans" cxnId="{6122A755-E889-49EF-976E-E4CE8BF5AD75}">
      <dgm:prSet/>
      <dgm:spPr/>
      <dgm:t>
        <a:bodyPr/>
        <a:lstStyle/>
        <a:p>
          <a:endParaRPr lang="pt-BR" sz="2000"/>
        </a:p>
      </dgm:t>
    </dgm:pt>
    <dgm:pt modelId="{883AE7BC-B869-412F-B138-DAD83D7A857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Melhorar a qualidade da atenção à saúde bucal dos escolares.</a:t>
          </a:r>
          <a:endParaRPr lang="pt-BR" sz="2400" dirty="0">
            <a:solidFill>
              <a:schemeClr val="tx1"/>
            </a:solidFill>
          </a:endParaRPr>
        </a:p>
      </dgm:t>
    </dgm:pt>
    <dgm:pt modelId="{E7A6BC4F-32A7-4F30-8480-A0281059E529}" type="parTrans" cxnId="{1BDD5E79-C3AE-4144-B64F-08B51C5E11D3}">
      <dgm:prSet/>
      <dgm:spPr/>
      <dgm:t>
        <a:bodyPr/>
        <a:lstStyle/>
        <a:p>
          <a:endParaRPr lang="pt-BR" sz="2000"/>
        </a:p>
      </dgm:t>
    </dgm:pt>
    <dgm:pt modelId="{E1E748B0-D48E-4D09-9917-8C5D95260CA2}" type="sibTrans" cxnId="{1BDD5E79-C3AE-4144-B64F-08B51C5E11D3}">
      <dgm:prSet/>
      <dgm:spPr/>
      <dgm:t>
        <a:bodyPr/>
        <a:lstStyle/>
        <a:p>
          <a:endParaRPr lang="pt-BR" sz="2000"/>
        </a:p>
      </dgm:t>
    </dgm:pt>
    <dgm:pt modelId="{D7427E27-EA85-454B-BC1C-A9502A7EEE4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Melhorar a adesão ao atendimento em saúde bucal.</a:t>
          </a:r>
          <a:endParaRPr lang="pt-BR" sz="2400" dirty="0">
            <a:solidFill>
              <a:schemeClr val="tx1"/>
            </a:solidFill>
          </a:endParaRPr>
        </a:p>
      </dgm:t>
    </dgm:pt>
    <dgm:pt modelId="{F7CC5A8D-EF7E-491D-ADD9-10D6B67C7CA5}" type="parTrans" cxnId="{1A675EE5-8000-41FB-A000-8278369C5B70}">
      <dgm:prSet/>
      <dgm:spPr/>
      <dgm:t>
        <a:bodyPr/>
        <a:lstStyle/>
        <a:p>
          <a:endParaRPr lang="pt-BR" sz="2000"/>
        </a:p>
      </dgm:t>
    </dgm:pt>
    <dgm:pt modelId="{C8555672-E20F-49A6-8098-957895B92649}" type="sibTrans" cxnId="{1A675EE5-8000-41FB-A000-8278369C5B70}">
      <dgm:prSet/>
      <dgm:spPr/>
      <dgm:t>
        <a:bodyPr/>
        <a:lstStyle/>
        <a:p>
          <a:endParaRPr lang="pt-BR" sz="2000"/>
        </a:p>
      </dgm:t>
    </dgm:pt>
    <dgm:pt modelId="{BB7B1F42-9ED2-4F26-BB28-6321B1DD81A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Melhorar o registro das informações.</a:t>
          </a:r>
          <a:endParaRPr lang="pt-BR" sz="2400" dirty="0">
            <a:solidFill>
              <a:schemeClr val="tx1"/>
            </a:solidFill>
          </a:endParaRPr>
        </a:p>
      </dgm:t>
    </dgm:pt>
    <dgm:pt modelId="{E215E91B-F3AA-4303-BCB1-2B04458A1D83}" type="parTrans" cxnId="{52D34372-46EA-4185-BB16-CEC14BB910AC}">
      <dgm:prSet/>
      <dgm:spPr/>
      <dgm:t>
        <a:bodyPr/>
        <a:lstStyle/>
        <a:p>
          <a:endParaRPr lang="pt-BR" sz="2000"/>
        </a:p>
      </dgm:t>
    </dgm:pt>
    <dgm:pt modelId="{6A725F2B-49E6-45AB-92AA-0A967BD1A49D}" type="sibTrans" cxnId="{52D34372-46EA-4185-BB16-CEC14BB910AC}">
      <dgm:prSet/>
      <dgm:spPr/>
      <dgm:t>
        <a:bodyPr/>
        <a:lstStyle/>
        <a:p>
          <a:endParaRPr lang="pt-BR" sz="2000"/>
        </a:p>
      </dgm:t>
    </dgm:pt>
    <dgm:pt modelId="{DCEA126D-63FB-44A0-BC00-02E47417D8E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Promover a saúde bucal dos escolares.</a:t>
          </a:r>
          <a:endParaRPr lang="pt-BR" sz="2400" dirty="0">
            <a:solidFill>
              <a:schemeClr val="tx1"/>
            </a:solidFill>
          </a:endParaRPr>
        </a:p>
      </dgm:t>
    </dgm:pt>
    <dgm:pt modelId="{F91881E7-B166-4E0D-919B-95103BE8C9D1}" type="parTrans" cxnId="{2F7CE780-E6AF-4149-A74D-F345EDAF7325}">
      <dgm:prSet/>
      <dgm:spPr/>
      <dgm:t>
        <a:bodyPr/>
        <a:lstStyle/>
        <a:p>
          <a:endParaRPr lang="pt-BR" sz="2000"/>
        </a:p>
      </dgm:t>
    </dgm:pt>
    <dgm:pt modelId="{2CA056F4-B426-4ADB-A3A5-E6AEB60F21E3}" type="sibTrans" cxnId="{2F7CE780-E6AF-4149-A74D-F345EDAF7325}">
      <dgm:prSet/>
      <dgm:spPr/>
      <dgm:t>
        <a:bodyPr/>
        <a:lstStyle/>
        <a:p>
          <a:endParaRPr lang="pt-BR" sz="2000"/>
        </a:p>
      </dgm:t>
    </dgm:pt>
    <dgm:pt modelId="{9D9C032B-253A-4984-BB20-26D148BE9BEA}" type="pres">
      <dgm:prSet presAssocID="{8C7E1066-5D40-4108-9390-CF466361B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B187D-448C-4213-86E1-9539AB6F8F84}" type="pres">
      <dgm:prSet presAssocID="{F229EE69-568D-4EB0-8FDA-8AE0117382D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CB350-4411-40B9-8F49-07F4B0182E12}" type="pres">
      <dgm:prSet presAssocID="{38A96644-7714-4EBD-8C78-8FE84C71BAF9}" presName="spacer" presStyleCnt="0"/>
      <dgm:spPr/>
    </dgm:pt>
    <dgm:pt modelId="{1A152212-4CF2-4B16-8A5C-0EAD2E71DA87}" type="pres">
      <dgm:prSet presAssocID="{883AE7BC-B869-412F-B138-DAD83D7A85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F87FE-004E-4774-B385-1C92715FAF3E}" type="pres">
      <dgm:prSet presAssocID="{E1E748B0-D48E-4D09-9917-8C5D95260CA2}" presName="spacer" presStyleCnt="0"/>
      <dgm:spPr/>
    </dgm:pt>
    <dgm:pt modelId="{E69D4406-B753-40C5-A33F-61285D8CEC65}" type="pres">
      <dgm:prSet presAssocID="{D7427E27-EA85-454B-BC1C-A9502A7EEE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A793-E902-43ED-88E3-20515ACDCF48}" type="pres">
      <dgm:prSet presAssocID="{C8555672-E20F-49A6-8098-957895B92649}" presName="spacer" presStyleCnt="0"/>
      <dgm:spPr/>
    </dgm:pt>
    <dgm:pt modelId="{419BC571-A2E3-49D7-B3D5-EB35D49FB03A}" type="pres">
      <dgm:prSet presAssocID="{BB7B1F42-9ED2-4F26-BB28-6321B1DD81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71E5A-49A7-4401-A193-24C67F906132}" type="pres">
      <dgm:prSet presAssocID="{6A725F2B-49E6-45AB-92AA-0A967BD1A49D}" presName="spacer" presStyleCnt="0"/>
      <dgm:spPr/>
    </dgm:pt>
    <dgm:pt modelId="{0C5D2923-9A1F-46CC-97A2-6217BA01EAC3}" type="pres">
      <dgm:prSet presAssocID="{DCEA126D-63FB-44A0-BC00-02E47417D8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CE780-E6AF-4149-A74D-F345EDAF7325}" srcId="{8C7E1066-5D40-4108-9390-CF466361B99A}" destId="{DCEA126D-63FB-44A0-BC00-02E47417D8E7}" srcOrd="4" destOrd="0" parTransId="{F91881E7-B166-4E0D-919B-95103BE8C9D1}" sibTransId="{2CA056F4-B426-4ADB-A3A5-E6AEB60F21E3}"/>
    <dgm:cxn modelId="{4340C7FF-5CEA-A641-A67E-5C74F0F3380E}" type="presOf" srcId="{8C7E1066-5D40-4108-9390-CF466361B99A}" destId="{9D9C032B-253A-4984-BB20-26D148BE9BEA}" srcOrd="0" destOrd="0" presId="urn:microsoft.com/office/officeart/2005/8/layout/vList2"/>
    <dgm:cxn modelId="{6122A755-E889-49EF-976E-E4CE8BF5AD75}" srcId="{8C7E1066-5D40-4108-9390-CF466361B99A}" destId="{F229EE69-568D-4EB0-8FDA-8AE0117382D8}" srcOrd="0" destOrd="0" parTransId="{032844C6-B9E9-406F-8264-87A3C126A283}" sibTransId="{38A96644-7714-4EBD-8C78-8FE84C71BAF9}"/>
    <dgm:cxn modelId="{5314A0BE-BC80-0D4A-BBB5-DA4301517B5A}" type="presOf" srcId="{F229EE69-568D-4EB0-8FDA-8AE0117382D8}" destId="{75CB187D-448C-4213-86E1-9539AB6F8F84}" srcOrd="0" destOrd="0" presId="urn:microsoft.com/office/officeart/2005/8/layout/vList2"/>
    <dgm:cxn modelId="{588E7F43-5326-B846-97E6-E23F9CE16D7E}" type="presOf" srcId="{D7427E27-EA85-454B-BC1C-A9502A7EEE40}" destId="{E69D4406-B753-40C5-A33F-61285D8CEC65}" srcOrd="0" destOrd="0" presId="urn:microsoft.com/office/officeart/2005/8/layout/vList2"/>
    <dgm:cxn modelId="{D0EEF060-F70C-EC44-85E0-BB722AC614FD}" type="presOf" srcId="{BB7B1F42-9ED2-4F26-BB28-6321B1DD81A1}" destId="{419BC571-A2E3-49D7-B3D5-EB35D49FB03A}" srcOrd="0" destOrd="0" presId="urn:microsoft.com/office/officeart/2005/8/layout/vList2"/>
    <dgm:cxn modelId="{D0D722AA-E823-E244-99D5-4EA8BFA76573}" type="presOf" srcId="{883AE7BC-B869-412F-B138-DAD83D7A857E}" destId="{1A152212-4CF2-4B16-8A5C-0EAD2E71DA87}" srcOrd="0" destOrd="0" presId="urn:microsoft.com/office/officeart/2005/8/layout/vList2"/>
    <dgm:cxn modelId="{1A675EE5-8000-41FB-A000-8278369C5B70}" srcId="{8C7E1066-5D40-4108-9390-CF466361B99A}" destId="{D7427E27-EA85-454B-BC1C-A9502A7EEE40}" srcOrd="2" destOrd="0" parTransId="{F7CC5A8D-EF7E-491D-ADD9-10D6B67C7CA5}" sibTransId="{C8555672-E20F-49A6-8098-957895B92649}"/>
    <dgm:cxn modelId="{52D34372-46EA-4185-BB16-CEC14BB910AC}" srcId="{8C7E1066-5D40-4108-9390-CF466361B99A}" destId="{BB7B1F42-9ED2-4F26-BB28-6321B1DD81A1}" srcOrd="3" destOrd="0" parTransId="{E215E91B-F3AA-4303-BCB1-2B04458A1D83}" sibTransId="{6A725F2B-49E6-45AB-92AA-0A967BD1A49D}"/>
    <dgm:cxn modelId="{1BDD5E79-C3AE-4144-B64F-08B51C5E11D3}" srcId="{8C7E1066-5D40-4108-9390-CF466361B99A}" destId="{883AE7BC-B869-412F-B138-DAD83D7A857E}" srcOrd="1" destOrd="0" parTransId="{E7A6BC4F-32A7-4F30-8480-A0281059E529}" sibTransId="{E1E748B0-D48E-4D09-9917-8C5D95260CA2}"/>
    <dgm:cxn modelId="{A28381D4-52E7-B849-9EA4-FB27177AE07D}" type="presOf" srcId="{DCEA126D-63FB-44A0-BC00-02E47417D8E7}" destId="{0C5D2923-9A1F-46CC-97A2-6217BA01EAC3}" srcOrd="0" destOrd="0" presId="urn:microsoft.com/office/officeart/2005/8/layout/vList2"/>
    <dgm:cxn modelId="{FF8D6826-16C5-E640-B45A-82C44DBD4F39}" type="presParOf" srcId="{9D9C032B-253A-4984-BB20-26D148BE9BEA}" destId="{75CB187D-448C-4213-86E1-9539AB6F8F84}" srcOrd="0" destOrd="0" presId="urn:microsoft.com/office/officeart/2005/8/layout/vList2"/>
    <dgm:cxn modelId="{89446507-6BFA-8E4B-8EA4-4279AB15A166}" type="presParOf" srcId="{9D9C032B-253A-4984-BB20-26D148BE9BEA}" destId="{9ACCB350-4411-40B9-8F49-07F4B0182E12}" srcOrd="1" destOrd="0" presId="urn:microsoft.com/office/officeart/2005/8/layout/vList2"/>
    <dgm:cxn modelId="{C7EE9826-B7FF-DD41-AFA1-7E43360D2471}" type="presParOf" srcId="{9D9C032B-253A-4984-BB20-26D148BE9BEA}" destId="{1A152212-4CF2-4B16-8A5C-0EAD2E71DA87}" srcOrd="2" destOrd="0" presId="urn:microsoft.com/office/officeart/2005/8/layout/vList2"/>
    <dgm:cxn modelId="{4CE5EF4D-4A2D-8446-830A-15016E3CA4E2}" type="presParOf" srcId="{9D9C032B-253A-4984-BB20-26D148BE9BEA}" destId="{CDBF87FE-004E-4774-B385-1C92715FAF3E}" srcOrd="3" destOrd="0" presId="urn:microsoft.com/office/officeart/2005/8/layout/vList2"/>
    <dgm:cxn modelId="{2C40446F-991F-9546-BF45-FBD2857AA714}" type="presParOf" srcId="{9D9C032B-253A-4984-BB20-26D148BE9BEA}" destId="{E69D4406-B753-40C5-A33F-61285D8CEC65}" srcOrd="4" destOrd="0" presId="urn:microsoft.com/office/officeart/2005/8/layout/vList2"/>
    <dgm:cxn modelId="{BC9D55CF-1227-4347-B38C-70BF95D50A7D}" type="presParOf" srcId="{9D9C032B-253A-4984-BB20-26D148BE9BEA}" destId="{CCE8A793-E902-43ED-88E3-20515ACDCF48}" srcOrd="5" destOrd="0" presId="urn:microsoft.com/office/officeart/2005/8/layout/vList2"/>
    <dgm:cxn modelId="{50A77798-EFF1-CE4C-B79B-58B60BD6F3B5}" type="presParOf" srcId="{9D9C032B-253A-4984-BB20-26D148BE9BEA}" destId="{419BC571-A2E3-49D7-B3D5-EB35D49FB03A}" srcOrd="6" destOrd="0" presId="urn:microsoft.com/office/officeart/2005/8/layout/vList2"/>
    <dgm:cxn modelId="{B5F32B97-8A60-1448-8A42-E0F9E3961507}" type="presParOf" srcId="{9D9C032B-253A-4984-BB20-26D148BE9BEA}" destId="{0CE71E5A-49A7-4401-A193-24C67F906132}" srcOrd="7" destOrd="0" presId="urn:microsoft.com/office/officeart/2005/8/layout/vList2"/>
    <dgm:cxn modelId="{5669596F-6155-924D-BB7F-2F5F571ACF7D}" type="presParOf" srcId="{9D9C032B-253A-4984-BB20-26D148BE9BEA}" destId="{0C5D2923-9A1F-46CC-97A2-6217BA01EAC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187D-448C-4213-86E1-9539AB6F8F84}">
      <dsp:nvSpPr>
        <dsp:cNvPr id="0" name=""/>
        <dsp:cNvSpPr/>
      </dsp:nvSpPr>
      <dsp:spPr>
        <a:xfrm>
          <a:off x="0" y="1027"/>
          <a:ext cx="8229600" cy="895781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Ampliar a cobertura de atenção à saúde bucal dos escolares.</a:t>
          </a:r>
          <a:endParaRPr lang="pt-BR" sz="2400" kern="1200" dirty="0"/>
        </a:p>
      </dsp:txBody>
      <dsp:txXfrm>
        <a:off x="43728" y="44755"/>
        <a:ext cx="8142144" cy="808325"/>
      </dsp:txXfrm>
    </dsp:sp>
    <dsp:sp modelId="{1A152212-4CF2-4B16-8A5C-0EAD2E71DA87}">
      <dsp:nvSpPr>
        <dsp:cNvPr id="0" name=""/>
        <dsp:cNvSpPr/>
      </dsp:nvSpPr>
      <dsp:spPr>
        <a:xfrm>
          <a:off x="0" y="908059"/>
          <a:ext cx="8229600" cy="895781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Melhorar a qualidade da atenção à saúde bucal dos escolares.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3728" y="951787"/>
        <a:ext cx="8142144" cy="808325"/>
      </dsp:txXfrm>
    </dsp:sp>
    <dsp:sp modelId="{E69D4406-B753-40C5-A33F-61285D8CEC65}">
      <dsp:nvSpPr>
        <dsp:cNvPr id="0" name=""/>
        <dsp:cNvSpPr/>
      </dsp:nvSpPr>
      <dsp:spPr>
        <a:xfrm>
          <a:off x="0" y="1815090"/>
          <a:ext cx="8229600" cy="8957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Melhorar a adesão ao atendimento em saúde bucal.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3728" y="1858818"/>
        <a:ext cx="8142144" cy="808325"/>
      </dsp:txXfrm>
    </dsp:sp>
    <dsp:sp modelId="{419BC571-A2E3-49D7-B3D5-EB35D49FB03A}">
      <dsp:nvSpPr>
        <dsp:cNvPr id="0" name=""/>
        <dsp:cNvSpPr/>
      </dsp:nvSpPr>
      <dsp:spPr>
        <a:xfrm>
          <a:off x="0" y="2722121"/>
          <a:ext cx="8229600" cy="895781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Melhorar o registro das informações.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3728" y="2765849"/>
        <a:ext cx="8142144" cy="808325"/>
      </dsp:txXfrm>
    </dsp:sp>
    <dsp:sp modelId="{0C5D2923-9A1F-46CC-97A2-6217BA01EAC3}">
      <dsp:nvSpPr>
        <dsp:cNvPr id="0" name=""/>
        <dsp:cNvSpPr/>
      </dsp:nvSpPr>
      <dsp:spPr>
        <a:xfrm>
          <a:off x="0" y="3629152"/>
          <a:ext cx="8229600" cy="895781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Promover a saúde bucal dos escolares.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3728" y="3672880"/>
        <a:ext cx="8142144" cy="80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51597-17B8-7647-BD67-EF8AE756545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F0E0-4F52-5D4C-8192-6304548837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FALAR BREVEMENTE DE COMO </a:t>
            </a:r>
            <a:r>
              <a:rPr lang="en-US" dirty="0" err="1" smtClean="0"/>
              <a:t>É</a:t>
            </a:r>
            <a:r>
              <a:rPr lang="en-US" dirty="0" smtClean="0"/>
              <a:t> A SAÚDE BUCAL NA TUA ESF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F0E0-4F52-5D4C-8192-630454883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F0E0-4F52-5D4C-8192-6304548837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F0E0-4F52-5D4C-8192-630454883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F0E0-4F52-5D4C-8192-630454883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F0E0-4F52-5D4C-8192-630454883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A2F951-58F6-4973-8B1A-AEA450F1074C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C8320C-A838-444D-9513-437A8C1E919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95079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Melhoria da atenção a saúde bucal dos escolares de 4 a 18 anos, nas escolas localizadas na região de abrangência da UBS “ESF II”, no município de Trindade do Sul/RS</a:t>
            </a:r>
            <a:r>
              <a:rPr lang="pt-BR" sz="2800" b="1" dirty="0" smtClean="0"/>
              <a:t>.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40760" cy="1872208"/>
          </a:xfrm>
        </p:spPr>
        <p:txBody>
          <a:bodyPr/>
          <a:lstStyle/>
          <a:p>
            <a:pPr algn="ctr"/>
            <a:r>
              <a:rPr lang="pt-BR" dirty="0" smtClean="0"/>
              <a:t>Henrique </a:t>
            </a:r>
            <a:r>
              <a:rPr lang="pt-BR" dirty="0" err="1" smtClean="0"/>
              <a:t>Cesca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2000" dirty="0" smtClean="0"/>
              <a:t>Orientadora: </a:t>
            </a:r>
            <a:r>
              <a:rPr lang="pt-BR" sz="2000" dirty="0" err="1"/>
              <a:t>Nailê</a:t>
            </a:r>
            <a:r>
              <a:rPr lang="pt-BR" sz="2000" dirty="0"/>
              <a:t> </a:t>
            </a:r>
            <a:r>
              <a:rPr lang="pt-BR" sz="2000" dirty="0" err="1"/>
              <a:t>Damé</a:t>
            </a:r>
            <a:r>
              <a:rPr lang="pt-BR" sz="2000" dirty="0"/>
              <a:t>-Teixeira</a:t>
            </a: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832"/>
            <a:ext cx="1368152" cy="1367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547664" y="26064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UNIVERSIDADE ABERTA DO SUS - UNASUS</a:t>
            </a:r>
          </a:p>
          <a:p>
            <a:pPr algn="ctr"/>
            <a:r>
              <a:rPr lang="pt-BR" dirty="0"/>
              <a:t>UNIVERSIDADE FEDERAL DE PELOTAS</a:t>
            </a:r>
          </a:p>
          <a:p>
            <a:pPr algn="ctr"/>
            <a:r>
              <a:rPr lang="pt-BR" dirty="0"/>
              <a:t>Departamento de Medicina Social</a:t>
            </a:r>
          </a:p>
          <a:p>
            <a:pPr algn="ctr"/>
            <a:r>
              <a:rPr lang="pt-BR" dirty="0"/>
              <a:t>Especialização em Saúde da Família</a:t>
            </a:r>
          </a:p>
          <a:p>
            <a:pPr algn="ctr"/>
            <a:endParaRPr lang="pt-BR" dirty="0"/>
          </a:p>
        </p:txBody>
      </p:sp>
      <p:pic>
        <p:nvPicPr>
          <p:cNvPr id="6" name="Picture 2" descr="https://m1.behance.net/rendition/modules/54134505/hd/4074088a8b2661765337609d1ba25b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421951" cy="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1125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Realizar </a:t>
            </a:r>
            <a:r>
              <a:rPr lang="pt-BR" dirty="0"/>
              <a:t>pelo menos uma escovação supervisionada com creme dental em 100% dos escolares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Foi introduzido a rotina de </a:t>
            </a:r>
            <a:r>
              <a:rPr lang="pt-BR" dirty="0" smtClean="0"/>
              <a:t>escovação ao </a:t>
            </a:r>
            <a:r>
              <a:rPr lang="pt-BR" dirty="0"/>
              <a:t>dia-a-dia dos escolares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597050" y="3020946"/>
            <a:ext cx="1618281" cy="1618281"/>
            <a:chOff x="573516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573516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97215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qualidade da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11749"/>
              </p:ext>
            </p:extLst>
          </p:nvPr>
        </p:nvGraphicFramePr>
        <p:xfrm>
          <a:off x="1259632" y="2492896"/>
          <a:ext cx="4845600" cy="22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8064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79912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83768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1845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 smtClean="0"/>
              <a:t>Realizar </a:t>
            </a:r>
            <a:r>
              <a:rPr lang="pt-BR" dirty="0"/>
              <a:t>pelo menos quatro aplicações de gel </a:t>
            </a:r>
            <a:r>
              <a:rPr lang="pt-BR" dirty="0" err="1"/>
              <a:t>fluoretado</a:t>
            </a:r>
            <a:r>
              <a:rPr lang="pt-BR" dirty="0"/>
              <a:t> com escova dental em 100% dos escolares de alto risco para doenças bucais (grupos D, E ou F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Escolares </a:t>
            </a:r>
            <a:r>
              <a:rPr lang="pt-BR" dirty="0"/>
              <a:t>que inicialmente necessitavam </a:t>
            </a:r>
            <a:r>
              <a:rPr lang="pt-BR" dirty="0" smtClean="0"/>
              <a:t>uma complementação </a:t>
            </a:r>
            <a:r>
              <a:rPr lang="pt-BR" dirty="0"/>
              <a:t>de flúor, </a:t>
            </a:r>
            <a:r>
              <a:rPr lang="pt-BR" dirty="0" smtClean="0"/>
              <a:t>não necessitaram meses </a:t>
            </a:r>
            <a:r>
              <a:rPr lang="pt-BR" dirty="0"/>
              <a:t>subsequentes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770143" y="3106863"/>
            <a:ext cx="1618281" cy="1618281"/>
            <a:chOff x="573516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573516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97215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qualidade da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567481"/>
              </p:ext>
            </p:extLst>
          </p:nvPr>
        </p:nvGraphicFramePr>
        <p:xfrm>
          <a:off x="1043608" y="2636912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267744" y="31316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63888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94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4048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1125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Concluir </a:t>
            </a:r>
            <a:r>
              <a:rPr lang="pt-BR" dirty="0"/>
              <a:t>o tratamento dentário em 100% dos escolares com primeira consulta odontológica programática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Crescimento constante do número e </a:t>
            </a:r>
            <a:r>
              <a:rPr lang="pt-BR" dirty="0" smtClean="0"/>
              <a:t>da qualidade </a:t>
            </a:r>
            <a:r>
              <a:rPr lang="pt-BR" dirty="0"/>
              <a:t>dos atendimentos.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808162" y="3034855"/>
            <a:ext cx="1618281" cy="1618281"/>
            <a:chOff x="573516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573516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97215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qualidade da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85630"/>
              </p:ext>
            </p:extLst>
          </p:nvPr>
        </p:nvGraphicFramePr>
        <p:xfrm>
          <a:off x="971600" y="2420724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95736" y="34195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31315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60032" y="29874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163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Fazer </a:t>
            </a:r>
            <a:r>
              <a:rPr lang="pt-BR" dirty="0"/>
              <a:t>busca ativa de 100% dos escolares encaminhados e que não compareceram para a primeira consulta odontológica programáticas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endParaRPr lang="pt-BR" dirty="0"/>
          </a:p>
          <a:p>
            <a:r>
              <a:rPr lang="pt-BR" dirty="0"/>
              <a:t> Redução significativa do problema das faltas após organização do transporte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48264" y="3573016"/>
            <a:ext cx="1618281" cy="1618281"/>
            <a:chOff x="4983980" y="3741960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4983980" y="3741960"/>
              <a:ext cx="1618281" cy="16182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220972" y="3978952"/>
              <a:ext cx="1144297" cy="11442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adesão ao atendimento em saúde bucal.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02205"/>
              </p:ext>
            </p:extLst>
          </p:nvPr>
        </p:nvGraphicFramePr>
        <p:xfrm>
          <a:off x="1115616" y="2924944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39752" y="38527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07904" y="34113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4048" y="33393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2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Fazer </a:t>
            </a:r>
            <a:r>
              <a:rPr lang="pt-BR" dirty="0"/>
              <a:t>busca ativa de 100% dos escolares com primeira consulta odontológica programática faltosos às consultas subsequentes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100% dos escolares foram acompanhados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48264" y="3356992"/>
            <a:ext cx="1618281" cy="1618281"/>
            <a:chOff x="4983980" y="3741960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4983980" y="3741960"/>
              <a:ext cx="1618281" cy="16182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220972" y="3978952"/>
              <a:ext cx="1144297" cy="11442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adesão ao atendimento em saúde bucal.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18820"/>
              </p:ext>
            </p:extLst>
          </p:nvPr>
        </p:nvGraphicFramePr>
        <p:xfrm>
          <a:off x="1403648" y="2837087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699792" y="32036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23928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92080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23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/>
              <a:t>Manter registro atualizado em planilha e/ou prontuário de 100% dos escolares com primeira consulta odontológica programática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pPr marL="109728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Meta atingida devido à colaboração da ASB e da enfermeira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48264" y="3140968"/>
            <a:ext cx="1618281" cy="1618281"/>
            <a:chOff x="2553098" y="3741960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2553098" y="3741960"/>
              <a:ext cx="1618281" cy="161828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2790090" y="3978952"/>
              <a:ext cx="1144297" cy="11442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smtClean="0"/>
                <a:t>Melhorar o registro das informações.</a:t>
              </a:r>
              <a:endParaRPr lang="pt-BR" sz="1400" kern="120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89340"/>
              </p:ext>
            </p:extLst>
          </p:nvPr>
        </p:nvGraphicFramePr>
        <p:xfrm>
          <a:off x="971600" y="2636912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95736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91880" y="32036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2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/>
              <a:t>Fornecer orientações sobre higiene bucal para 100% dos escolares da escola foco da intervenção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Meta muito priorizada desde o início da </a:t>
            </a:r>
            <a:r>
              <a:rPr lang="pt-BR" dirty="0" smtClean="0"/>
              <a:t>intervenção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14159" y="3284984"/>
            <a:ext cx="1618281" cy="1618281"/>
            <a:chOff x="180191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180191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203890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smtClean="0"/>
                <a:t>Promover a saúde bucal dos escolares.</a:t>
              </a:r>
              <a:endParaRPr lang="pt-BR" sz="1400" kern="120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735364"/>
              </p:ext>
            </p:extLst>
          </p:nvPr>
        </p:nvGraphicFramePr>
        <p:xfrm>
          <a:off x="971600" y="2636912"/>
          <a:ext cx="4845600" cy="246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23728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60032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0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Fornecer </a:t>
            </a:r>
            <a:r>
              <a:rPr lang="pt-BR" dirty="0"/>
              <a:t>orientações sobre dieta para 100% dos escolares da escola foco da intervenção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Atividades iniciadas a partir do segundo mês, sendo visível um progressivo aumento de participação dos escolares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37342" y="2852936"/>
            <a:ext cx="1618281" cy="1618281"/>
            <a:chOff x="180191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180191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203890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Promover a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766250"/>
              </p:ext>
            </p:extLst>
          </p:nvPr>
        </p:nvGraphicFramePr>
        <p:xfrm>
          <a:off x="971600" y="2348880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23728" y="3923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38517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53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8802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197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5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A intervenção possibilitou </a:t>
            </a:r>
            <a:r>
              <a:rPr lang="pt-BR" dirty="0"/>
              <a:t>acesso a serviços </a:t>
            </a:r>
            <a:r>
              <a:rPr lang="pt-BR" dirty="0" smtClean="0"/>
              <a:t>odontológicos para os escolares carentes</a:t>
            </a:r>
          </a:p>
          <a:p>
            <a:pPr>
              <a:lnSpc>
                <a:spcPct val="120000"/>
              </a:lnSpc>
            </a:pPr>
            <a:r>
              <a:rPr lang="pt-BR" dirty="0"/>
              <a:t>A</a:t>
            </a:r>
            <a:r>
              <a:rPr lang="pt-BR" dirty="0" smtClean="0"/>
              <a:t>ções voltadas a prevenção, tratamento e promoção em saúde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Dificuldade com o transporte para os </a:t>
            </a:r>
            <a:r>
              <a:rPr lang="pt-BR" dirty="0" smtClean="0"/>
              <a:t>escolares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4" name="Imagem 3" descr="C:\Users\Asus\Documents\Bluetooth Folder\IMG_20140812_090658675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1765"/>
            <a:ext cx="4032448" cy="213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/>
              <a:t>Continuidade das atividades até o término do período letivo nas escolas</a:t>
            </a:r>
          </a:p>
          <a:p>
            <a:pPr>
              <a:lnSpc>
                <a:spcPct val="120000"/>
              </a:lnSpc>
            </a:pPr>
            <a:r>
              <a:rPr lang="pt-BR" dirty="0"/>
              <a:t>Amplo apoio dos gestores para implantação das atividades na rotina da ESF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pic>
        <p:nvPicPr>
          <p:cNvPr id="5" name="Imagem 4" descr="C:\Users\Asus\Documents\Bluetooth Folder\IMG_20140909_1438265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b="14279"/>
          <a:stretch/>
        </p:blipFill>
        <p:spPr bwMode="auto">
          <a:xfrm>
            <a:off x="4716016" y="3593554"/>
            <a:ext cx="3384376" cy="307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1196752"/>
            <a:ext cx="493204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Trindade do Sul/RS</a:t>
            </a:r>
          </a:p>
          <a:p>
            <a:r>
              <a:rPr lang="pt-BR" sz="2800" dirty="0" smtClean="0"/>
              <a:t>População </a:t>
            </a:r>
          </a:p>
          <a:p>
            <a:pPr lvl="1"/>
            <a:r>
              <a:rPr lang="pt-BR" sz="2400" dirty="0" smtClean="0"/>
              <a:t>5.962 (Censo/IBGE)</a:t>
            </a:r>
          </a:p>
          <a:p>
            <a:endParaRPr lang="pt-BR" sz="2800" dirty="0" smtClean="0"/>
          </a:p>
          <a:p>
            <a:r>
              <a:rPr lang="pt-BR" sz="2800" dirty="0" smtClean="0"/>
              <a:t>3 UBS com ESF</a:t>
            </a:r>
          </a:p>
          <a:p>
            <a:endParaRPr lang="pt-BR" sz="2800" dirty="0" smtClean="0"/>
          </a:p>
          <a:p>
            <a:r>
              <a:rPr lang="pt-BR" sz="2800" dirty="0" smtClean="0"/>
              <a:t>Base econômica</a:t>
            </a:r>
            <a:endParaRPr lang="pt-BR" sz="2800" dirty="0"/>
          </a:p>
          <a:p>
            <a:pPr lvl="1"/>
            <a:r>
              <a:rPr lang="pt-BR" sz="2400" dirty="0" smtClean="0"/>
              <a:t>Produção agrícola</a:t>
            </a: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050" name="Picture 2" descr="Localização de Trindade do S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3816424" cy="32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504056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dirty="0" smtClean="0"/>
              <a:t>Fazer a especialização me fez observar melhor como funciona a atenção </a:t>
            </a:r>
            <a:r>
              <a:rPr lang="pt-BR" dirty="0" smtClean="0"/>
              <a:t>básica</a:t>
            </a:r>
          </a:p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Apesar da estrutura defasada da ESF, observei que todos dão o máximo de si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Reflexão crítica sobre</a:t>
            </a:r>
            <a:r>
              <a:rPr lang="pt-BR" b="1" dirty="0"/>
              <a:t> </a:t>
            </a:r>
            <a:r>
              <a:rPr lang="pt-BR" b="1" dirty="0" smtClean="0"/>
              <a:t>seu processo pessoal de aprendizagem</a:t>
            </a:r>
            <a:endParaRPr lang="pt-BR" dirty="0"/>
          </a:p>
        </p:txBody>
      </p:sp>
      <p:pic>
        <p:nvPicPr>
          <p:cNvPr id="4" name="Imagem 3" descr="C:\Users\Asus\Documents\Bluetooth Folder\IMG_20140812_14050926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/>
          <a:stretch/>
        </p:blipFill>
        <p:spPr bwMode="auto">
          <a:xfrm>
            <a:off x="5544388" y="1772816"/>
            <a:ext cx="3204076" cy="3671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pt-BR" dirty="0"/>
              <a:t>A equipe unida contribuiu bastante para a realização das atividades</a:t>
            </a:r>
          </a:p>
          <a:p>
            <a:pPr>
              <a:lnSpc>
                <a:spcPct val="110000"/>
              </a:lnSpc>
            </a:pPr>
            <a:r>
              <a:rPr lang="pt-BR" dirty="0"/>
              <a:t>É muito gratificante chegar ao fim e observar que alcançamos a grande maioria dos objetivos propostos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Reflexão crítica sobre seu processo pessoal de aprendizagem</a:t>
            </a:r>
          </a:p>
        </p:txBody>
      </p:sp>
      <p:pic>
        <p:nvPicPr>
          <p:cNvPr id="4" name="Picture 2" descr="C:\Users\Asus\Desktop\Especialização Saúde da Família\Unidade 3 - Intervenção\Semana 12\IMG_20141028_09020200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55909" cy="281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Obrigado!</a:t>
            </a:r>
          </a:p>
        </p:txBody>
      </p:sp>
      <p:pic>
        <p:nvPicPr>
          <p:cNvPr id="5" name="Imagem 4" descr="C:\Users\Asus\Documents\Bluetooth Folder\IMG_20140909_1443163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4"/>
          <a:stretch/>
        </p:blipFill>
        <p:spPr bwMode="auto">
          <a:xfrm>
            <a:off x="4788024" y="1412776"/>
            <a:ext cx="4109720" cy="4050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 descr="https://fbcdn-sphotos-h-a.akamaihd.net/hphotos-ak-xpf1/v/t34.0-12/10708328_717322161655052_1752173753_n.jpg?oh=32c6c592dd15e36ebe5e8ca319202c2d&amp;oe=5426E236&amp;__gda__=1411851238_79408c7efb37454b26d4ff7958ff88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5"/>
          <a:stretch/>
        </p:blipFill>
        <p:spPr bwMode="auto">
          <a:xfrm>
            <a:off x="395536" y="2686050"/>
            <a:ext cx="5400040" cy="335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0032" y="1772816"/>
            <a:ext cx="3826768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t-BR" sz="2400" b="1" dirty="0"/>
              <a:t>UBS “ESF II”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Abrange uma porção do interior do município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5 escolas de ensino fundamental na área de abrangência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 descr="https://fbcdn-sphotos-h-a.akamaihd.net/hphotos-ak-xpf1/v/t34.0-12/10885001_773719286015339_1982991183_n.jpg?oh=cdb4022483955753f7ea3d13559552e7&amp;oe=54C19119&amp;__gda__=1422057481_702212e6d066f08092e953ea54527f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8" y="1916832"/>
            <a:ext cx="4392488" cy="3294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0425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8013576" cy="51880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dirty="0"/>
              <a:t>12 semanas (</a:t>
            </a:r>
            <a:r>
              <a:rPr lang="pt-BR" dirty="0" smtClean="0"/>
              <a:t>agosto-outubro 2014)</a:t>
            </a:r>
          </a:p>
          <a:p>
            <a:pPr>
              <a:lnSpc>
                <a:spcPct val="140000"/>
              </a:lnSpc>
            </a:pPr>
            <a:r>
              <a:rPr lang="pt-BR" dirty="0" smtClean="0"/>
              <a:t>Visitas mensais nas escolas para realização das atividades coletivas</a:t>
            </a:r>
          </a:p>
          <a:p>
            <a:pPr>
              <a:lnSpc>
                <a:spcPct val="140000"/>
              </a:lnSpc>
            </a:pPr>
            <a:r>
              <a:rPr lang="pt-BR" dirty="0" smtClean="0"/>
              <a:t>Organização da demanda e o transporte dos escolares </a:t>
            </a:r>
          </a:p>
          <a:p>
            <a:pPr>
              <a:lnSpc>
                <a:spcPct val="140000"/>
              </a:lnSpc>
            </a:pPr>
            <a:r>
              <a:rPr lang="pt-BR" dirty="0"/>
              <a:t>A</a:t>
            </a:r>
            <a:r>
              <a:rPr lang="pt-BR" dirty="0" smtClean="0"/>
              <a:t>tividades para </a:t>
            </a:r>
            <a:r>
              <a:rPr lang="pt-BR" dirty="0"/>
              <a:t>orientação nutricional e de higiene </a:t>
            </a:r>
            <a:r>
              <a:rPr lang="pt-BR" dirty="0" smtClean="0"/>
              <a:t>oral</a:t>
            </a:r>
            <a:endParaRPr lang="pt-BR" dirty="0"/>
          </a:p>
          <a:p>
            <a:pPr>
              <a:lnSpc>
                <a:spcPct val="140000"/>
              </a:lnSpc>
            </a:pPr>
            <a:r>
              <a:rPr lang="pt-BR" dirty="0" smtClean="0"/>
              <a:t>Capacitações da equipe</a:t>
            </a:r>
            <a:endParaRPr lang="pt-BR" dirty="0"/>
          </a:p>
          <a:p>
            <a:pPr>
              <a:lnSpc>
                <a:spcPct val="140000"/>
              </a:lnSpc>
            </a:pPr>
            <a:r>
              <a:rPr lang="pt-BR" dirty="0" smtClean="0"/>
              <a:t>Classificação de </a:t>
            </a:r>
            <a:r>
              <a:rPr lang="pt-BR" dirty="0"/>
              <a:t>acordo com o risco e com a necessidade de </a:t>
            </a:r>
            <a:r>
              <a:rPr lang="pt-BR" dirty="0" smtClean="0"/>
              <a:t>tratamento</a:t>
            </a:r>
            <a:endParaRPr lang="pt-BR" dirty="0"/>
          </a:p>
          <a:p>
            <a:pPr>
              <a:lnSpc>
                <a:spcPct val="140000"/>
              </a:lnSpc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8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922114"/>
          </a:xfrm>
        </p:spPr>
        <p:txBody>
          <a:bodyPr/>
          <a:lstStyle/>
          <a:p>
            <a:r>
              <a:rPr lang="pt-BR" dirty="0" smtClean="0"/>
              <a:t>Classificação de risco </a:t>
            </a:r>
            <a:endParaRPr lang="pt-BR" dirty="0"/>
          </a:p>
        </p:txBody>
      </p:sp>
      <p:pic>
        <p:nvPicPr>
          <p:cNvPr id="2050" name="Picture 2" descr="C:\Users\Asus\Desktop\Sem títu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48"/>
          <a:stretch/>
        </p:blipFill>
        <p:spPr bwMode="auto">
          <a:xfrm>
            <a:off x="6444208" y="548680"/>
            <a:ext cx="1584176" cy="2022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\Desktop\Sem títu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30279"/>
          <a:stretch/>
        </p:blipFill>
        <p:spPr bwMode="auto">
          <a:xfrm>
            <a:off x="683568" y="2780928"/>
            <a:ext cx="813708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esktop\Sem títu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6"/>
          <a:stretch/>
        </p:blipFill>
        <p:spPr bwMode="auto">
          <a:xfrm>
            <a:off x="2771800" y="4725144"/>
            <a:ext cx="4283975" cy="185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Ampliar </a:t>
            </a:r>
            <a:r>
              <a:rPr lang="pt-BR" dirty="0"/>
              <a:t>a cobertura de ação coletiva de exame bucal com finalidade epidemiológica em 100% dos escolares da escola foco da intervenção.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Escolares interessados com a intervenção.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78107" y="3729281"/>
            <a:ext cx="1618281" cy="1618281"/>
            <a:chOff x="3768539" y="1217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3768539" y="1217"/>
              <a:ext cx="1618281" cy="161828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4005531" y="238209"/>
              <a:ext cx="1144297" cy="11442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Ampliar a cobertura de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035441"/>
              </p:ext>
            </p:extLst>
          </p:nvPr>
        </p:nvGraphicFramePr>
        <p:xfrm>
          <a:off x="1403648" y="3072876"/>
          <a:ext cx="4845224" cy="228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163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83134" y="35594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4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1328"/>
            <a:ext cx="8229600" cy="46839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Ampliar </a:t>
            </a:r>
            <a:r>
              <a:rPr lang="pt-BR" dirty="0"/>
              <a:t>a cobertura de primeira consulta odontológica programática para 80% dos escolares da escola foco da intervenção.</a:t>
            </a:r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Crescimento grande no segundo mês.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948264" y="3538911"/>
            <a:ext cx="1618281" cy="1618281"/>
            <a:chOff x="3768539" y="1217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3768539" y="1217"/>
              <a:ext cx="1618281" cy="161828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4005531" y="238209"/>
              <a:ext cx="1144297" cy="11442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Ampliar a cobertura de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400623"/>
              </p:ext>
            </p:extLst>
          </p:nvPr>
        </p:nvGraphicFramePr>
        <p:xfrm>
          <a:off x="1537132" y="2893422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699792" y="4499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41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67944" y="3923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6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1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1125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/>
              <a:t>Ampliar a cobertura de primeira consulta odontológica programática em 100% dos escolares classificados com necessidade de tratamento (grupos C1, E ou F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Alguns escolares realizaram a 	consulta com outro </a:t>
            </a:r>
            <a:r>
              <a:rPr lang="pt-BR" dirty="0" smtClean="0"/>
              <a:t>profissional.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804248" y="3356992"/>
            <a:ext cx="1618281" cy="1618281"/>
            <a:chOff x="5735164" y="1430053"/>
            <a:chExt cx="1618281" cy="1618281"/>
          </a:xfrm>
        </p:grpSpPr>
        <p:sp>
          <p:nvSpPr>
            <p:cNvPr id="5" name="Elipse 4"/>
            <p:cNvSpPr/>
            <p:nvPr/>
          </p:nvSpPr>
          <p:spPr>
            <a:xfrm>
              <a:off x="5735164" y="1430053"/>
              <a:ext cx="1618281" cy="161828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972156" y="1667045"/>
              <a:ext cx="1144297" cy="11442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Melhorar a qualidade da atenção à saúde bucal dos escolares.</a:t>
              </a:r>
              <a:endParaRPr lang="pt-BR" sz="1400" kern="1200" dirty="0"/>
            </a:p>
          </p:txBody>
        </p:sp>
      </p:grpSp>
      <p:graphicFrame>
        <p:nvGraphicFramePr>
          <p:cNvPr id="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57145"/>
              </p:ext>
            </p:extLst>
          </p:nvPr>
        </p:nvGraphicFramePr>
        <p:xfrm>
          <a:off x="971600" y="2689273"/>
          <a:ext cx="484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23728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30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63888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76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1123</TotalTime>
  <Words>806</Words>
  <Application>Microsoft Office PowerPoint</Application>
  <PresentationFormat>Apresentação na tela (4:3)</PresentationFormat>
  <Paragraphs>202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Concurso</vt:lpstr>
      <vt:lpstr>Melhoria da atenção a saúde bucal dos escolares de 4 a 18 anos, nas escolas localizadas na região de abrangência da UBS “ESF II”, no município de Trindade do Sul/RS.</vt:lpstr>
      <vt:lpstr>Introdução</vt:lpstr>
      <vt:lpstr>Introdução</vt:lpstr>
      <vt:lpstr>Objetivos Específicos</vt:lpstr>
      <vt:lpstr>Metodologia</vt:lpstr>
      <vt:lpstr>Classificação de risco </vt:lpstr>
      <vt:lpstr>Metas</vt:lpstr>
      <vt:lpstr>Metas</vt:lpstr>
      <vt:lpstr>Metas</vt:lpstr>
      <vt:lpstr>Metas</vt:lpstr>
      <vt:lpstr>Metas</vt:lpstr>
      <vt:lpstr>Metas</vt:lpstr>
      <vt:lpstr>Metas</vt:lpstr>
      <vt:lpstr>Metas</vt:lpstr>
      <vt:lpstr>Metas</vt:lpstr>
      <vt:lpstr>Metas</vt:lpstr>
      <vt:lpstr>Metas</vt:lpstr>
      <vt:lpstr>Discussão</vt:lpstr>
      <vt:lpstr>Discussão</vt:lpstr>
      <vt:lpstr>Reflexão crítica sobre seu processo pessoal de aprendizagem</vt:lpstr>
      <vt:lpstr>Reflexão crítica sobre seu processo pessoal de aprendizagem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CESCA</dc:creator>
  <cp:lastModifiedBy>Asus</cp:lastModifiedBy>
  <cp:revision>41</cp:revision>
  <dcterms:created xsi:type="dcterms:W3CDTF">2015-01-20T03:13:42Z</dcterms:created>
  <dcterms:modified xsi:type="dcterms:W3CDTF">2015-01-21T20:04:22Z</dcterms:modified>
</cp:coreProperties>
</file>