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91" r:id="rId7"/>
    <p:sldId id="262" r:id="rId8"/>
    <p:sldId id="263" r:id="rId9"/>
    <p:sldId id="280" r:id="rId10"/>
    <p:sldId id="270" r:id="rId11"/>
    <p:sldId id="265" r:id="rId12"/>
    <p:sldId id="269" r:id="rId13"/>
    <p:sldId id="294" r:id="rId14"/>
    <p:sldId id="295" r:id="rId15"/>
    <p:sldId id="271" r:id="rId16"/>
    <p:sldId id="272" r:id="rId17"/>
    <p:sldId id="273" r:id="rId18"/>
    <p:sldId id="293" r:id="rId19"/>
    <p:sldId id="274" r:id="rId20"/>
    <p:sldId id="283" r:id="rId21"/>
    <p:sldId id="275" r:id="rId22"/>
    <p:sldId id="277" r:id="rId23"/>
    <p:sldId id="284" r:id="rId24"/>
    <p:sldId id="278" r:id="rId25"/>
    <p:sldId id="279" r:id="rId26"/>
    <p:sldId id="297" r:id="rId27"/>
    <p:sldId id="281" r:id="rId28"/>
    <p:sldId id="296" r:id="rId29"/>
    <p:sldId id="282" r:id="rId30"/>
    <p:sldId id="285" r:id="rId31"/>
    <p:sldId id="286" r:id="rId32"/>
    <p:sldId id="287" r:id="rId33"/>
    <p:sldId id="288" r:id="rId34"/>
    <p:sldId id="292" r:id="rId35"/>
    <p:sldId id="289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>
        <p:scale>
          <a:sx n="70" d="100"/>
          <a:sy n="70" d="100"/>
        </p:scale>
        <p:origin x="-75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IE\72C90JMH\Henrique%20-%20Coleta%20de%20dados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IE\72C90JMH\Henrique%20-%20Coleta%20de%20dados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IE\72C90JMH\Henrique%20-%20Coleta%20de%20dados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IE\72C90JMH\Henrique%20-%20Coleta%20de%20dados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IE\72C90JMH\Henrique%20-%20Coleta%20de%20dados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Henrique%20-%20Coleta%20de%20dados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Henrique%20-%20Coleta%20de%20dados%20Sa&#195;&#186;de%20Bucal%20Crian&#195;&#167;as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Henrique%20-%20Coleta%20de%20dados%20Sa&#195;&#186;de%20Bucal%20Crian&#195;&#167;as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Henrique%20-%20Coleta%20de%20dados%20Sa&#195;&#186;de%20Bucal%20Crian&#195;&#167;a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39291875664094"/>
          <c:y val="3.7231165571594727E-2"/>
          <c:w val="0.84875449997269559"/>
          <c:h val="0.78697041624369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'[Henrique - Coleta de dados FINAL.xls]Indicadores'!$C$34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'[Henrique - Coleta de dados FINAL.xls]Indicadores'!$D$33:$F$33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'[Henrique - Coleta de dados FINAL.xls]Indicadores'!$D$34:$F$34</c:f>
              <c:numCache>
                <c:formatCode>0.0%</c:formatCode>
                <c:ptCount val="3"/>
                <c:pt idx="0">
                  <c:v>0.75</c:v>
                </c:pt>
                <c:pt idx="1">
                  <c:v>0.98148148148148151</c:v>
                </c:pt>
                <c:pt idx="2">
                  <c:v>0.98611111111111116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30048"/>
        <c:axId val="67086016"/>
      </c:barChart>
      <c:catAx>
        <c:axId val="8653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086016"/>
        <c:crosses val="autoZero"/>
        <c:auto val="1"/>
        <c:lblAlgn val="ctr"/>
        <c:lblOffset val="100"/>
        <c:noMultiLvlLbl val="0"/>
      </c:catAx>
      <c:valAx>
        <c:axId val="67086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5300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'[Henrique - Coleta de dados FINAL.xls]Indicadores'!$C$40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'[Henrique - Coleta de dados FINAL.xls]Indicadores'!$D$39:$F$39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'[Henrique - Coleta de dados FINAL.xls]Indicadores'!$D$40:$F$40</c:f>
              <c:numCache>
                <c:formatCode>0.0%</c:formatCode>
                <c:ptCount val="3"/>
                <c:pt idx="0">
                  <c:v>0.875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31584"/>
        <c:axId val="67389120"/>
      </c:barChart>
      <c:catAx>
        <c:axId val="8653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389120"/>
        <c:crosses val="autoZero"/>
        <c:auto val="1"/>
        <c:lblAlgn val="ctr"/>
        <c:lblOffset val="100"/>
        <c:noMultiLvlLbl val="0"/>
      </c:catAx>
      <c:valAx>
        <c:axId val="673891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5315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'[Henrique - Coleta de dados FINAL.xls]Indicadores'!$C$46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'[Henrique - Coleta de dados FINAL.xls]Indicadores'!$D$45:$F$45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'[Henrique - Coleta de dados FINAL.xls]Indicadores'!$D$46:$F$46</c:f>
              <c:numCache>
                <c:formatCode>0.0%</c:formatCode>
                <c:ptCount val="3"/>
                <c:pt idx="0">
                  <c:v>0</c:v>
                </c:pt>
                <c:pt idx="1">
                  <c:v>1.8518518518518517E-2</c:v>
                </c:pt>
                <c:pt idx="2">
                  <c:v>4.1666666666666664E-2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512064"/>
        <c:axId val="67392576"/>
      </c:barChart>
      <c:catAx>
        <c:axId val="9551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392576"/>
        <c:crosses val="autoZero"/>
        <c:auto val="1"/>
        <c:lblAlgn val="ctr"/>
        <c:lblOffset val="100"/>
        <c:noMultiLvlLbl val="0"/>
      </c:catAx>
      <c:valAx>
        <c:axId val="673925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5120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0778022058782"/>
          <c:y val="4.4480031273999951E-2"/>
          <c:w val="0.84616043600562885"/>
          <c:h val="0.82333037317946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'[Henrique - Coleta de dados FINAL.xls]Indicadores'!$C$62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'[Henrique - Coleta de dados FINAL.xls]Indicadores'!$D$61:$F$61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'[Henrique - Coleta de dados FINAL.xls]Indicadores'!$D$62:$F$62</c:f>
              <c:numCache>
                <c:formatCode>0.0%</c:formatCode>
                <c:ptCount val="3"/>
                <c:pt idx="0">
                  <c:v>0.1111111111111111</c:v>
                </c:pt>
                <c:pt idx="1">
                  <c:v>0.16326530612244897</c:v>
                </c:pt>
                <c:pt idx="2">
                  <c:v>0.171875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49184"/>
        <c:axId val="95453184"/>
      </c:barChart>
      <c:catAx>
        <c:axId val="8674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453184"/>
        <c:crosses val="autoZero"/>
        <c:auto val="1"/>
        <c:lblAlgn val="ctr"/>
        <c:lblOffset val="100"/>
        <c:noMultiLvlLbl val="0"/>
      </c:catAx>
      <c:valAx>
        <c:axId val="954531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7491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'[Henrique - Coleta de dados FINAL.xls]Indicadores'!$C$68</c:f>
              <c:strCache>
                <c:ptCount val="1"/>
                <c:pt idx="0">
                  <c:v>Proporção de busca ativa realizada às crianças faltosas às consultas no programa de saúde da criança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'[Henrique - Coleta de dados FINAL.xls]Indicadores'!$D$67:$F$67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'[Henrique - Coleta de dados FINAL.xls]Indicadores'!$D$68:$F$68</c:f>
              <c:numCache>
                <c:formatCode>0.0%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50720"/>
        <c:axId val="95456064"/>
      </c:barChart>
      <c:catAx>
        <c:axId val="8675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456064"/>
        <c:crosses val="autoZero"/>
        <c:auto val="1"/>
        <c:lblAlgn val="ctr"/>
        <c:lblOffset val="100"/>
        <c:noMultiLvlLbl val="0"/>
      </c:catAx>
      <c:valAx>
        <c:axId val="954560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7507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Indicadores!$D$94:$F$94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Indicadores!$D$95:$F$95</c:f>
              <c:numCache>
                <c:formatCode>0.0%</c:formatCode>
                <c:ptCount val="3"/>
                <c:pt idx="0">
                  <c:v>0.4</c:v>
                </c:pt>
                <c:pt idx="1">
                  <c:v>0.42592592592592593</c:v>
                </c:pt>
                <c:pt idx="2">
                  <c:v>0.44444444444444442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52768"/>
        <c:axId val="95458944"/>
      </c:barChart>
      <c:catAx>
        <c:axId val="8675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458944"/>
        <c:crosses val="autoZero"/>
        <c:auto val="1"/>
        <c:lblAlgn val="ctr"/>
        <c:lblOffset val="100"/>
        <c:noMultiLvlLbl val="0"/>
      </c:catAx>
      <c:valAx>
        <c:axId val="954589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7527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'[Henrique - Coleta de dados SaÃºde Bucal CrianÃ§as FINAL.xls]Indicadores'!$C$4</c:f>
              <c:strCache>
                <c:ptCount val="1"/>
                <c:pt idx="0">
                  <c:v>Proporção de crianças residentes na área de abrangência da unidade de saúde com primeira consulta odontológica programática.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'[Henrique - Coleta de dados SaÃºde Bucal CrianÃ§as FINAL.xls]Indicadores'!$D$3:$F$3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'[Henrique - Coleta de dados SaÃºde Bucal CrianÃ§as FINAL.xls]Indicadores'!$D$4:$F$4</c:f>
              <c:numCache>
                <c:formatCode>0.0%</c:formatCode>
                <c:ptCount val="3"/>
                <c:pt idx="0">
                  <c:v>1.5384615384615385E-2</c:v>
                </c:pt>
                <c:pt idx="1">
                  <c:v>0.15384615384615385</c:v>
                </c:pt>
                <c:pt idx="2">
                  <c:v>0.22307692307692309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598080"/>
        <c:axId val="95633984"/>
      </c:barChart>
      <c:catAx>
        <c:axId val="9559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633984"/>
        <c:crosses val="autoZero"/>
        <c:auto val="1"/>
        <c:lblAlgn val="ctr"/>
        <c:lblOffset val="100"/>
        <c:noMultiLvlLbl val="0"/>
      </c:catAx>
      <c:valAx>
        <c:axId val="956339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5980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'[Henrique - Coleta de dados SaÃºde Bucal CrianÃ§as FINAL.xls]Indicadores'!$C$19</c:f>
              <c:strCache>
                <c:ptCount val="1"/>
                <c:pt idx="0">
                  <c:v>Proporção de crianças com tratamento dentário concluído. 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'[Henrique - Coleta de dados SaÃºde Bucal CrianÃ§as FINAL.xls]Indicadores'!$D$18:$F$18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'[Henrique - Coleta de dados SaÃºde Bucal CrianÃ§as FINAL.xls]Indicadores'!$D$19:$F$19</c:f>
              <c:numCache>
                <c:formatCode>0.0%</c:formatCode>
                <c:ptCount val="3"/>
                <c:pt idx="0">
                  <c:v>1</c:v>
                </c:pt>
                <c:pt idx="1">
                  <c:v>0.6</c:v>
                </c:pt>
                <c:pt idx="2">
                  <c:v>0.55172413793103448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36928"/>
        <c:axId val="41704768"/>
      </c:barChart>
      <c:catAx>
        <c:axId val="1183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704768"/>
        <c:crosses val="autoZero"/>
        <c:auto val="1"/>
        <c:lblAlgn val="ctr"/>
        <c:lblOffset val="100"/>
        <c:noMultiLvlLbl val="0"/>
      </c:catAx>
      <c:valAx>
        <c:axId val="417047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369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busca ativa realizada às crianças que necessitavam de primeira consulta odontológica programática e que faltaram.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72000"/>
        <c:axId val="95639744"/>
      </c:barChart>
      <c:catAx>
        <c:axId val="4147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639744"/>
        <c:crosses val="autoZero"/>
        <c:auto val="1"/>
        <c:lblAlgn val="ctr"/>
        <c:lblOffset val="100"/>
        <c:noMultiLvlLbl val="0"/>
      </c:catAx>
      <c:valAx>
        <c:axId val="956397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4720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98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945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847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3315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84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29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16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97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49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93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50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71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0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0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88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C25B8-CECC-4176-A184-CF2866445D23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17CFFC-76C2-4939-A0BC-0A671AC97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84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2555631"/>
            <a:ext cx="8915399" cy="2221750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no Programa de Atenção à Saúde da Criança entre 0 e 72 Meses de Vida da Unidade Básica de Saúde Cícero Batista no Município de Acrelândia-ac.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Henrique Dias de Souza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Ailton Gomes Brandt</a:t>
            </a:r>
          </a:p>
          <a:p>
            <a:pPr algn="just"/>
            <a:endParaRPr lang="pt-BR" dirty="0"/>
          </a:p>
        </p:txBody>
      </p:sp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- ações realizadas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 educativas coletivas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84" y="2904004"/>
            <a:ext cx="3785830" cy="26725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29" y="2904004"/>
            <a:ext cx="3897190" cy="267254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flipV="1">
            <a:off x="2923505" y="3431575"/>
            <a:ext cx="25757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flipH="1">
            <a:off x="4069723" y="3477294"/>
            <a:ext cx="166094" cy="1030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354387" y="3337130"/>
            <a:ext cx="160988" cy="94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661593" y="3438657"/>
            <a:ext cx="180305" cy="772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230153" y="3408607"/>
            <a:ext cx="193183" cy="94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30538" y="3548128"/>
            <a:ext cx="180304" cy="90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708770"/>
              </p:ext>
            </p:extLst>
          </p:nvPr>
        </p:nvGraphicFramePr>
        <p:xfrm>
          <a:off x="2517606" y="5806401"/>
          <a:ext cx="8128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 5: grupo</a:t>
                      </a:r>
                      <a:r>
                        <a:rPr lang="pt-BR" sz="20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mães</a:t>
                      </a:r>
                      <a:endParaRPr lang="pt-BR" sz="20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</a:t>
                      </a:r>
                      <a:r>
                        <a:rPr lang="pt-BR" sz="20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7: café da manhã</a:t>
                      </a:r>
                      <a:endParaRPr lang="pt-BR" sz="20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Fonte:</a:t>
                      </a:r>
                      <a:r>
                        <a:rPr lang="pt-BR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acervo pessoal</a:t>
                      </a:r>
                      <a:endParaRPr lang="pt-BR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Fonte: acervo</a:t>
                      </a:r>
                      <a:r>
                        <a:rPr lang="pt-BR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pessoal</a:t>
                      </a:r>
                      <a:endParaRPr lang="pt-BR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Imagem 1" descr="ufp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6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- logística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9555" y="1584101"/>
            <a:ext cx="10075057" cy="5022761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Fluxogramas de atendimento na unidade e na comunidade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uxograma: Processo 3"/>
          <p:cNvSpPr/>
          <p:nvPr/>
        </p:nvSpPr>
        <p:spPr>
          <a:xfrm>
            <a:off x="1429554" y="2633752"/>
            <a:ext cx="1892636" cy="1047483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 procura a unidade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de seta reta 5"/>
          <p:cNvCxnSpPr>
            <a:stCxn id="4" idx="3"/>
          </p:cNvCxnSpPr>
          <p:nvPr/>
        </p:nvCxnSpPr>
        <p:spPr>
          <a:xfrm>
            <a:off x="3322190" y="3157494"/>
            <a:ext cx="761219" cy="42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4165266" y="2633751"/>
            <a:ext cx="1558344" cy="10474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Consultas em dia?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3199841" y="3841038"/>
            <a:ext cx="1208512" cy="949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uxograma: Processo 9"/>
          <p:cNvSpPr/>
          <p:nvPr/>
        </p:nvSpPr>
        <p:spPr>
          <a:xfrm>
            <a:off x="1551904" y="4840485"/>
            <a:ext cx="1647937" cy="1493951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Sim. Resolver motivo da procura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uxograma: Processo 12"/>
          <p:cNvSpPr/>
          <p:nvPr/>
        </p:nvSpPr>
        <p:spPr>
          <a:xfrm>
            <a:off x="4408353" y="5069082"/>
            <a:ext cx="1558344" cy="126535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Não. Agendar consulta.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uxograma: Processo 16"/>
          <p:cNvSpPr/>
          <p:nvPr/>
        </p:nvSpPr>
        <p:spPr>
          <a:xfrm>
            <a:off x="6774778" y="2630982"/>
            <a:ext cx="1918953" cy="102906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 na comunidade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Fluxograma: Processo 17"/>
          <p:cNvSpPr/>
          <p:nvPr/>
        </p:nvSpPr>
        <p:spPr>
          <a:xfrm>
            <a:off x="9433773" y="2663738"/>
            <a:ext cx="1918953" cy="176771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em risco ou na primeira semana de vida?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de seta reta 19"/>
          <p:cNvCxnSpPr>
            <a:stCxn id="7" idx="2"/>
          </p:cNvCxnSpPr>
          <p:nvPr/>
        </p:nvCxnSpPr>
        <p:spPr>
          <a:xfrm>
            <a:off x="4944438" y="3681234"/>
            <a:ext cx="0" cy="1387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10264462" y="4431448"/>
            <a:ext cx="12879" cy="758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uxograma: Processo 22"/>
          <p:cNvSpPr/>
          <p:nvPr/>
        </p:nvSpPr>
        <p:spPr>
          <a:xfrm>
            <a:off x="9118242" y="5190187"/>
            <a:ext cx="2219995" cy="141667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Agendamento de consulta ou visita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8693731" y="3200067"/>
            <a:ext cx="740042" cy="118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8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0900" y="353935"/>
            <a:ext cx="8911687" cy="128089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1402" y="1217704"/>
            <a:ext cx="8915400" cy="472440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ampliação de cobertura do programa de saúde da criança entre 0 e 72 meses</a:t>
            </a:r>
          </a:p>
          <a:p>
            <a:pPr lvl="1" algn="just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da atenção à saúde para 50% das crianças entre zero e 72 meses pertencentes à área de abrangência da unidade saúde.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949" y="3579904"/>
            <a:ext cx="6387363" cy="3087028"/>
          </a:xfrm>
          <a:prstGeom prst="rect">
            <a:avLst/>
          </a:prstGeom>
        </p:spPr>
      </p:pic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9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0900" y="353935"/>
            <a:ext cx="8911687" cy="128089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1402" y="1217704"/>
            <a:ext cx="8915400" cy="472440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primeira consulta na primeira semana de vida para 100% das crianças cadastradas</a:t>
            </a:r>
          </a:p>
        </p:txBody>
      </p:sp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28" y="3111690"/>
            <a:ext cx="5745708" cy="349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7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0900" y="353935"/>
            <a:ext cx="8911687" cy="128089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1402" y="1217704"/>
            <a:ext cx="8915400" cy="472440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</a:t>
            </a:r>
          </a:p>
          <a:p>
            <a:pPr lvl="1" algn="just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800" dirty="0" smtClean="0"/>
              <a:t>Monitorar </a:t>
            </a:r>
            <a:r>
              <a:rPr lang="pt-BR" sz="2800" dirty="0"/>
              <a:t>100% das crianças com déficit de peso</a:t>
            </a:r>
            <a:r>
              <a:rPr lang="pt-BR" sz="2800" dirty="0" smtClean="0"/>
              <a:t>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1" y="3493828"/>
            <a:ext cx="5745708" cy="302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2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2232" y="1710347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melhorar a qualidade do atendimento à criança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Vacinar 100% das crianças de acordo com a idade.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989592"/>
              </p:ext>
            </p:extLst>
          </p:nvPr>
        </p:nvGraphicFramePr>
        <p:xfrm>
          <a:off x="3054154" y="3680209"/>
          <a:ext cx="6954033" cy="286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2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8711" y="1382973"/>
            <a:ext cx="8915400" cy="377762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melhoria na qualidade do atendimento à criança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Realizar suplementação de ferro em 100% das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 6 a 24 meses</a:t>
            </a:r>
          </a:p>
        </p:txBody>
      </p:sp>
      <p:graphicFrame>
        <p:nvGraphicFramePr>
          <p:cNvPr id="5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942634"/>
              </p:ext>
            </p:extLst>
          </p:nvPr>
        </p:nvGraphicFramePr>
        <p:xfrm>
          <a:off x="2704563" y="3944203"/>
          <a:ext cx="6125538" cy="268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1" descr="ufp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0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1038" y="353935"/>
            <a:ext cx="8911687" cy="128089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1402" y="1328383"/>
            <a:ext cx="8915400" cy="377762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melhoria na qualidade do atendimento à criança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Realizar teste da orelhinha em 100% das crianças participantes do programa conforme orientação do Ministério da Saúde.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647445"/>
              </p:ext>
            </p:extLst>
          </p:nvPr>
        </p:nvGraphicFramePr>
        <p:xfrm>
          <a:off x="2685119" y="3916907"/>
          <a:ext cx="6609005" cy="284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7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1038" y="353935"/>
            <a:ext cx="8911687" cy="128089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1402" y="1328383"/>
            <a:ext cx="8915400" cy="377762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melhoria na qualidade do atendimento à criança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Realizar teste do pezinho em 100% das crianças até 7 dias de vida. </a:t>
            </a:r>
          </a:p>
        </p:txBody>
      </p:sp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93" y="3616657"/>
            <a:ext cx="6724674" cy="28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420332" y="1246496"/>
            <a:ext cx="9106469" cy="377762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melhorar na qualidade ao atendimento à criança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Realizar primeira consulta odontológica para 100% das crianças de 6 a 72 meses de idade moradoras da área de abrangência, cadastradas na unidade de saúde.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525893"/>
              </p:ext>
            </p:extLst>
          </p:nvPr>
        </p:nvGraphicFramePr>
        <p:xfrm>
          <a:off x="2686625" y="4267622"/>
          <a:ext cx="5749038" cy="259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1" descr="ufp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5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 é prioridade do Ministério da Saúde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Mortalidade infantil no Brasil é de 15,6 por mil nascidos vivos (BRASIL, 2012).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aumento de cobertura e da qualidade da assistência prestada à criança é um fator de redução da mortalidade infantil (BRASIL, 2012).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5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1401" y="1451212"/>
            <a:ext cx="9293159" cy="4840406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Outros objetivos e metas de qualidade que atingiram 100%:</a:t>
            </a:r>
          </a:p>
          <a:p>
            <a:pPr lvl="1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Monitorar o crescimento em 100% das crianças.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desenvolvimento em 100% das crianças.</a:t>
            </a:r>
          </a:p>
          <a:p>
            <a:pPr lvl="1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Monitorar 100% das crianças com excesso de peso.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avaliação da necessidade de atendimento odontológico em 100% das crianças de 6 e 72 meses.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8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1402" y="1382973"/>
            <a:ext cx="8915400" cy="377762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melhorar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adesão ao programa de Saúde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Fazer busca ativa de 100% das crianças faltosas às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043796"/>
              </p:ext>
            </p:extLst>
          </p:nvPr>
        </p:nvGraphicFramePr>
        <p:xfrm>
          <a:off x="2763898" y="4039738"/>
          <a:ext cx="5820544" cy="281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1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7957" y="348841"/>
            <a:ext cx="8911687" cy="920402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10185" y="994380"/>
            <a:ext cx="10735854" cy="5672920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as metas dos objetivos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melhorar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das informações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objetivo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mapear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crianças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risco,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pertencentes à área de abrangência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atingiu-se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meta estipulada de 100%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objetivo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saúde 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atingiram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proposto de 100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%: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Dar orientações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prevenir acidentes na infância em 100% das consultas de saúde da criança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orientações nutricionais de acordo com a faixa etária para 100% das crianças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Fornecer orientações sobre higiene bucal para 100% das crianças de acordo com a faixa etária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334" y="185067"/>
            <a:ext cx="1414705" cy="150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9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0347" y="1546746"/>
            <a:ext cx="8915400" cy="377762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promover a saúde das crianças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Colocar 100% das crianças para mamar durante a primeira consulta.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818473"/>
              </p:ext>
            </p:extLst>
          </p:nvPr>
        </p:nvGraphicFramePr>
        <p:xfrm>
          <a:off x="2773422" y="3405791"/>
          <a:ext cx="5778150" cy="309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0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0663" y="433042"/>
            <a:ext cx="8911687" cy="781609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7105" y="1191904"/>
            <a:ext cx="10781730" cy="377762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ampliar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cobertura de atenção à saúde bucal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 de 6 a 72 meses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primeira consulta odontológica programática para 50% das crianças de 6 a 72 meses de idade residentes na área de abrangência da unidade de saúde e inscritas no programa Saúde da Criança da unidade.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321574"/>
              </p:ext>
            </p:extLst>
          </p:nvPr>
        </p:nvGraphicFramePr>
        <p:xfrm>
          <a:off x="2802535" y="4087106"/>
          <a:ext cx="5813431" cy="267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8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9706" y="212771"/>
            <a:ext cx="8911687" cy="781609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8741" y="1396620"/>
            <a:ext cx="11523259" cy="5031476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objetivo de melhorar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qualidade da atenção à saúde bucal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escolares conseguimos alcançar as metas abaixo.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Meta: Realizar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avaliação da necessidade de atendimento odontológico em 100% das crianças de 6 a 72 meses cadastradas no programa Saúde da Criança da unidade e pertencentes a área de abrangência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Realizar a primeira consulta odontológica programática para 100% das crianças de 6 a 72 meses cadastradas no programa Saúde da Criança da unidade, pertencentes a área de abrangência e que necessitam de atendimento odontológico.</a:t>
            </a:r>
          </a:p>
        </p:txBody>
      </p:sp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618" y="122830"/>
            <a:ext cx="1328382" cy="141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1402" y="1533098"/>
            <a:ext cx="8915400" cy="377762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melhorar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qualidade da atenção à saúde bucal dos escolares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Concluir o tratamento dentário em 100% das crianças com primeira consulta odontológica programática.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854231"/>
              </p:ext>
            </p:extLst>
          </p:nvPr>
        </p:nvGraphicFramePr>
        <p:xfrm>
          <a:off x="2742998" y="4162530"/>
          <a:ext cx="5821453" cy="269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19970" y="1423917"/>
            <a:ext cx="8915400" cy="377762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melhorar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adesão ao atendimento em saúde bucal 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crianças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Realizar busca ativa de 100% das crianças que necessitavam realizar a primeira consulta odontológica programática e faltaram.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894813"/>
              </p:ext>
            </p:extLst>
          </p:nvPr>
        </p:nvGraphicFramePr>
        <p:xfrm>
          <a:off x="2707619" y="4214649"/>
          <a:ext cx="6243198" cy="262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0879" y="1423917"/>
            <a:ext cx="10331354" cy="2588525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Objetivo: melhorar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adesão ao atendimento em saúde bucal 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crianças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Fazer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busca ativa de 100% das crianças com primeira consulta odontológica programática faltosas às consultas subsequentes.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Não houve faltosos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6889" y="281009"/>
            <a:ext cx="8911687" cy="713371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8991" y="1150960"/>
            <a:ext cx="11223009" cy="5127009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Metas de Saúde bucal que atingiram 100%: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Manter registro atualizado em planilha e/ou prontuário de 100% das crianças com primeira consulta odontológica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programática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Fornecer orientações sobre higiene bucal para 100% dos responsáveis por crianças com primeira consulta odontológica programática.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Fornecer orientação sobre dieta para 100% dos responsáveis por crianças com primeira consulta odontológica programática.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Fornecer orientações sobre hábitos de sucção nutritiva e não nutritiva e prevenção de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oclusopatias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para 100% dos responsáveis por crianças com primeira consulta odontológica programática.</a:t>
            </a:r>
          </a:p>
        </p:txBody>
      </p:sp>
      <p:pic>
        <p:nvPicPr>
          <p:cNvPr id="4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8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Acrelândia é município do interior do estado do Acre.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de 13.913 habitantes (CONSOLIDADO DE FAMÍLIAS CADASTRADAS, 2014).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Mais de 50% da população é da zona rural.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Serviços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3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699" y="2133600"/>
            <a:ext cx="9361913" cy="377762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que significou a intervenção pra equipe: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 na organização do trabalho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de visitas domiciliares e busca ativa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em equipe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1" indent="-342000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para a comunidade</a:t>
            </a:r>
          </a:p>
          <a:p>
            <a:pPr marL="342000" lvl="1" indent="-342000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Importância para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 Serviço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0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5403" y="2133600"/>
            <a:ext cx="9389209" cy="377762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Incorporação do trabalho à rotina do serviço: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comunitária e da equipe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de aumento de cobertura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da autonomia da equipe e da comunidade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Buscar apoio da gestão</a:t>
            </a:r>
          </a:p>
          <a:p>
            <a:pPr marL="457200" lvl="1" indent="0"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5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sobre o aprendizado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Expectativas inicias em relação ao curso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Mudanças na visão do ser humano e na prática médica diárias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8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sobre o aprendizado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Aprendizados relevantes: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organização e da gestão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em equipe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Buscar engajamento público</a:t>
            </a:r>
          </a:p>
          <a:p>
            <a:pPr lvl="1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Abordagem da pessoa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4057" y="2704563"/>
            <a:ext cx="8915400" cy="1841498"/>
          </a:xfrm>
        </p:spPr>
        <p:txBody>
          <a:bodyPr>
            <a:normAutofit/>
          </a:bodyPr>
          <a:lstStyle/>
          <a:p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Obrigado pela atenção de todos!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83391" y="2133600"/>
            <a:ext cx="9621221" cy="3777622"/>
          </a:xfrm>
        </p:spPr>
        <p:txBody>
          <a:bodyPr/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Secretaria de Atenção à Saúde. Departamento de atenção básica.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da criança: crescimento e desenvolvimento.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Brasília: Ministério da Saúde,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2012.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272p.</a:t>
            </a:r>
          </a:p>
          <a:p>
            <a:endParaRPr lang="pt-BR" dirty="0"/>
          </a:p>
        </p:txBody>
      </p:sp>
      <p:pic>
        <p:nvPicPr>
          <p:cNvPr id="4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5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Unidade Básica de Saúde Cícero Batista é da zona rural.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estimada de 2782 habitantes.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Perfil demográfico próximo ao esperado para a população brasileira.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8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18197" y="1747234"/>
            <a:ext cx="9443992" cy="511076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física da UBS Cícero Batista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1316" y="2389006"/>
            <a:ext cx="3610022" cy="35268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7" y="2430058"/>
            <a:ext cx="3844091" cy="3527360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41519"/>
              </p:ext>
            </p:extLst>
          </p:nvPr>
        </p:nvGraphicFramePr>
        <p:xfrm>
          <a:off x="2485623" y="6020709"/>
          <a:ext cx="775292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419"/>
                <a:gridCol w="3863506"/>
              </a:tblGrid>
              <a:tr h="355140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</a:t>
                      </a:r>
                      <a:r>
                        <a:rPr lang="pt-BR" sz="20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1: sala de medicação</a:t>
                      </a:r>
                      <a:endParaRPr lang="pt-BR" sz="20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 2</a:t>
                      </a:r>
                      <a:r>
                        <a:rPr lang="pt-BR" sz="2000" b="0" baseline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pt-BR" sz="20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visão externa da UBS</a:t>
                      </a:r>
                      <a:endParaRPr lang="pt-BR" sz="20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5140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Fonte:</a:t>
                      </a:r>
                      <a:r>
                        <a:rPr lang="pt-BR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acervo pessoal</a:t>
                      </a:r>
                      <a:endParaRPr lang="pt-BR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 </a:t>
                      </a:r>
                      <a:r>
                        <a:rPr lang="pt-B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acervo</a:t>
                      </a:r>
                      <a:r>
                        <a:rPr lang="pt-BR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pessoal</a:t>
                      </a:r>
                      <a:endParaRPr lang="pt-BR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Imagem 1" descr="ufp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3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física da UBS Cícero Batista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6035" y="2956705"/>
            <a:ext cx="3077694" cy="283134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8065" y="2982462"/>
            <a:ext cx="3077694" cy="27798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3811" y="3022988"/>
            <a:ext cx="3077694" cy="2698774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59959"/>
              </p:ext>
            </p:extLst>
          </p:nvPr>
        </p:nvGraphicFramePr>
        <p:xfrm>
          <a:off x="2589211" y="6068472"/>
          <a:ext cx="878283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283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Figuras</a:t>
                      </a:r>
                      <a:r>
                        <a:rPr lang="pt-BR" sz="2000" b="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3, 4 e 5: espaço físico da UBS</a:t>
                      </a:r>
                      <a:endParaRPr lang="pt-BR" sz="20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Fonte:</a:t>
                      </a:r>
                      <a:r>
                        <a:rPr lang="pt-BR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acervo pessoal</a:t>
                      </a:r>
                      <a:endParaRPr lang="pt-BR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Imagem 1" descr="ufp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97946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3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 abordada de forma assistencialista e desorganizada;</a:t>
            </a: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aixa adesão às consultas de puericultura e nas medidas envolvidas nela;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precário;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Sem assistência em saúde bucal.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3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 intervenção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688123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a atenção à saúde das crianças entre 0 e 72 meses da área de abrangência da UBS Cícero Batista.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2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- ações realizadas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3820" y="2133600"/>
            <a:ext cx="11608180" cy="47244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Fluxograma de ações em saúde da criança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uxograma: Processo 3"/>
          <p:cNvSpPr/>
          <p:nvPr/>
        </p:nvSpPr>
        <p:spPr>
          <a:xfrm>
            <a:off x="708336" y="2749639"/>
            <a:ext cx="2021985" cy="93747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Ampliação de cobertura</a:t>
            </a:r>
          </a:p>
        </p:txBody>
      </p:sp>
      <p:sp>
        <p:nvSpPr>
          <p:cNvPr id="5" name="Fluxograma: Processo 4"/>
          <p:cNvSpPr/>
          <p:nvPr/>
        </p:nvSpPr>
        <p:spPr>
          <a:xfrm>
            <a:off x="3052293" y="2749639"/>
            <a:ext cx="1944710" cy="98040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integral</a:t>
            </a:r>
            <a:endParaRPr lang="pt-BR" sz="2400" dirty="0"/>
          </a:p>
        </p:txBody>
      </p:sp>
      <p:sp>
        <p:nvSpPr>
          <p:cNvPr id="6" name="Fluxograma: Processo 5"/>
          <p:cNvSpPr/>
          <p:nvPr/>
        </p:nvSpPr>
        <p:spPr>
          <a:xfrm>
            <a:off x="7398914" y="2785937"/>
            <a:ext cx="1803043" cy="94410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triagem</a:t>
            </a:r>
            <a:endParaRPr lang="pt-BR" sz="2400" dirty="0"/>
          </a:p>
        </p:txBody>
      </p:sp>
      <p:sp>
        <p:nvSpPr>
          <p:cNvPr id="7" name="Fluxograma: Processo 6"/>
          <p:cNvSpPr/>
          <p:nvPr/>
        </p:nvSpPr>
        <p:spPr>
          <a:xfrm>
            <a:off x="583820" y="4173905"/>
            <a:ext cx="2009105" cy="77273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Vacinação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8300435" y="4173905"/>
            <a:ext cx="1803043" cy="1438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Consulta 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semana de vida</a:t>
            </a:r>
          </a:p>
        </p:txBody>
      </p:sp>
      <p:sp>
        <p:nvSpPr>
          <p:cNvPr id="9" name="Fluxograma: Processo 8"/>
          <p:cNvSpPr/>
          <p:nvPr/>
        </p:nvSpPr>
        <p:spPr>
          <a:xfrm>
            <a:off x="5400540" y="2749639"/>
            <a:ext cx="1815925" cy="122278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 na adesão e no registro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73971" y="5433426"/>
            <a:ext cx="1918953" cy="6067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bucal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uxograma: Processo 10"/>
          <p:cNvSpPr/>
          <p:nvPr/>
        </p:nvSpPr>
        <p:spPr>
          <a:xfrm>
            <a:off x="8300434" y="5890894"/>
            <a:ext cx="1803043" cy="806119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à saúde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uxograma: Processo 11"/>
          <p:cNvSpPr/>
          <p:nvPr/>
        </p:nvSpPr>
        <p:spPr>
          <a:xfrm>
            <a:off x="3462272" y="4643887"/>
            <a:ext cx="3754193" cy="21858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Monitoramento e avaliação.</a:t>
            </a:r>
          </a:p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Organização e gestão.</a:t>
            </a:r>
          </a:p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Engajamento público.</a:t>
            </a:r>
          </a:p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Capacitação da equipe.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478111" y="3716705"/>
            <a:ext cx="833907" cy="779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2651965" y="4697110"/>
            <a:ext cx="810307" cy="429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10" idx="3"/>
          </p:cNvCxnSpPr>
          <p:nvPr/>
        </p:nvCxnSpPr>
        <p:spPr>
          <a:xfrm>
            <a:off x="2592924" y="5736809"/>
            <a:ext cx="8103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4327301" y="3837904"/>
            <a:ext cx="68687" cy="657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H="1">
            <a:off x="6186153" y="4081146"/>
            <a:ext cx="25760" cy="47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>
            <a:off x="7295883" y="3837904"/>
            <a:ext cx="843565" cy="805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8" idx="1"/>
          </p:cNvCxnSpPr>
          <p:nvPr/>
        </p:nvCxnSpPr>
        <p:spPr>
          <a:xfrm flipH="1">
            <a:off x="7295883" y="4893072"/>
            <a:ext cx="1004552" cy="401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>
            <a:stCxn id="11" idx="1"/>
          </p:cNvCxnSpPr>
          <p:nvPr/>
        </p:nvCxnSpPr>
        <p:spPr>
          <a:xfrm flipH="1">
            <a:off x="7295883" y="6293954"/>
            <a:ext cx="1004551" cy="26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02" y="185067"/>
            <a:ext cx="1519237" cy="16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1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764</TotalTime>
  <Words>1414</Words>
  <Application>Microsoft Office PowerPoint</Application>
  <PresentationFormat>Personalizar</PresentationFormat>
  <Paragraphs>155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Cacho</vt:lpstr>
      <vt:lpstr>Melhoria no Programa de Atenção à Saúde da Criança entre 0 e 72 Meses de Vida da Unidade Básica de Saúde Cícero Batista no Município de Acrelândia-ac.</vt:lpstr>
      <vt:lpstr>Introdução</vt:lpstr>
      <vt:lpstr>Introdução</vt:lpstr>
      <vt:lpstr>Introdução</vt:lpstr>
      <vt:lpstr>Introdução</vt:lpstr>
      <vt:lpstr>Introdução</vt:lpstr>
      <vt:lpstr>Introdução</vt:lpstr>
      <vt:lpstr>Objetivo geral da intervenção</vt:lpstr>
      <vt:lpstr>Metodologia - ações realizadas</vt:lpstr>
      <vt:lpstr>Metodologia - ações realizadas</vt:lpstr>
      <vt:lpstr>Metodologia - logística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Reflexão crítica sobre o aprendizado</vt:lpstr>
      <vt:lpstr>Reflexão crítica sobre o aprendizado</vt:lpstr>
      <vt:lpstr>Apresentação do PowerPoint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NO PROGRAMA DE ATENÇÃO À SAÚDE DA CRIANÇA ENTRE 0 E 72 MESES DE VIDA DA UNIDADE BÁSICA DE SAÚDE CÍCERO BATISTA NO MUNICÍPIO DE ACRELÂNDIA-AC.</dc:title>
  <dc:creator>Henrique Dias</dc:creator>
  <cp:lastModifiedBy>Ailton Brant</cp:lastModifiedBy>
  <cp:revision>73</cp:revision>
  <dcterms:created xsi:type="dcterms:W3CDTF">2015-01-21T23:20:47Z</dcterms:created>
  <dcterms:modified xsi:type="dcterms:W3CDTF">2015-01-24T01:24:09Z</dcterms:modified>
</cp:coreProperties>
</file>