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3"/>
  </p:notes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83329202738162E-2"/>
          <c:y val="4.61163849845872E-2"/>
          <c:w val="0.89010668533777082"/>
          <c:h val="0.87059533446169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0.22878228782287824</c:v>
                </c:pt>
                <c:pt idx="1">
                  <c:v>0.39852398523985239</c:v>
                </c:pt>
                <c:pt idx="2">
                  <c:v>0.6162361623616236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475704"/>
        <c:axId val="261476096"/>
      </c:barChart>
      <c:catAx>
        <c:axId val="26147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261476096"/>
        <c:crosses val="autoZero"/>
        <c:auto val="1"/>
        <c:lblAlgn val="ctr"/>
        <c:lblOffset val="100"/>
        <c:noMultiLvlLbl val="0"/>
      </c:catAx>
      <c:valAx>
        <c:axId val="26147609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261475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C402-8D83-42CA-B53E-1C22C57A6D7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CC84-F22C-41D6-918C-62DA63FD31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Todos</a:t>
            </a: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2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0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</a:t>
            </a:r>
            <a:r>
              <a:rPr lang="en-US" sz="12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To-dos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direitos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reservados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e outros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nomes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produtos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são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podem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ser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registradas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comerciais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Estados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Unidos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em outros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países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informações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contidas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neste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têm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finalidades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meramente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informativas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representam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visão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atual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da Microsoft Corporation,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data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Como a Microsoft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precisa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responder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às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constantes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mudanças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condições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mercado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o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conteúdo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do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deve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ser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interpretado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um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compromisso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parte da Microsoft, e a Microsoft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garantir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exatidão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qualquer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fornecida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após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data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7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3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1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9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2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11/10/2015 6:19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9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681913" cy="1523495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Turma nº 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0487" y="2996952"/>
            <a:ext cx="8185969" cy="798140"/>
          </a:xfrm>
        </p:spPr>
        <p:txBody>
          <a:bodyPr>
            <a:normAutofit fontScale="92500"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das Pessoas com Hipertensão e/ou Diabetes Mellitus na USF Bela União, Horizontina/RS.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95536" y="404664"/>
            <a:ext cx="1389220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24396" y="4365104"/>
            <a:ext cx="443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Henry Alexander Flores Aguilar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5373216"/>
            <a:ext cx="46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Orientadora: </a:t>
            </a:r>
            <a:r>
              <a:rPr lang="pt-BR" dirty="0" err="1" smtClean="0"/>
              <a:t>Naércia</a:t>
            </a:r>
            <a:r>
              <a:rPr lang="pt-BR" dirty="0" smtClean="0"/>
              <a:t> Torres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6464369"/>
            <a:ext cx="461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Pelotas, 2015.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937837"/>
            <a:ext cx="8170431" cy="834979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organização </a:t>
            </a:r>
            <a:r>
              <a:rPr lang="pt-BR" sz="24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monitoramento e avaliação:</a:t>
            </a:r>
            <a:endParaRPr lang="es-VE" sz="2400" spc="0" dirty="0">
              <a:ln>
                <a:noFill/>
              </a:ln>
              <a:solidFill>
                <a:srgbClr val="FFFFFF"/>
              </a:solidFill>
              <a:effectLst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75790"/>
            <a:ext cx="8424936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através de revisão dos registros e alimentação de planilha de Coleta de Dados (semanal);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 cobertura;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e realização de busca ativa aos faltosos;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Cumprimento dos itens previstos para adequado acompanhamento clínico;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dos registros;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do rastreamento do risco;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usuários cadastrados em ações de promoção da saúde.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3768" y="175574"/>
            <a:ext cx="3808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Ações</a:t>
            </a:r>
            <a:endParaRPr lang="es-V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238300"/>
            <a:ext cx="8382000" cy="534516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pt-BR" sz="24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</a:t>
            </a:r>
            <a:r>
              <a:rPr lang="pt-BR" sz="24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engajamento público:</a:t>
            </a:r>
            <a:endParaRPr lang="pt-BR" sz="2400" b="0" i="0" spc="-150" dirty="0">
              <a:solidFill>
                <a:srgbClr val="C4FF8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2060848"/>
            <a:ext cx="8382000" cy="5112568"/>
          </a:xfrm>
        </p:spPr>
        <p:txBody>
          <a:bodyPr>
            <a:normAutofit/>
          </a:bodyPr>
          <a:lstStyle/>
          <a:p>
            <a:pPr marL="393192" indent="-393192" algn="just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e ouvir a comunidade sobre:</a:t>
            </a:r>
            <a:endParaRPr lang="pt-BR" sz="2000" b="0" i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rastreamento de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HAS/DM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 suas possíveis complicações;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controle dos fatores de risco;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periodicidade das consultas;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ireitos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a manutenção de seus registros de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saúde;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risco e à importância do acompanhamento regular. </a:t>
            </a:r>
            <a:endParaRPr lang="pt-BR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saudável, atividade física regular, tratamento para abandonar o tabagismo e importância da higiene </a:t>
            </a:r>
            <a:r>
              <a:rPr lang="pt-BR" sz="2000" dirty="0">
                <a:solidFill>
                  <a:srgbClr val="FFFFFF"/>
                </a:solidFill>
              </a:rPr>
              <a:t>bucal.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521208" lvl="1" indent="0" algn="just" defTabSz="914400">
              <a:spcBef>
                <a:spcPts val="672"/>
              </a:spcBef>
              <a:buClr>
                <a:srgbClr val="FFFFFF"/>
              </a:buClr>
              <a:buNone/>
            </a:pPr>
            <a:endParaRPr lang="pt-BR" sz="2000" dirty="0" smtClean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39752" y="210389"/>
            <a:ext cx="3808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Ações</a:t>
            </a:r>
            <a:endParaRPr lang="es-V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464" y="1008369"/>
            <a:ext cx="8382000" cy="332399"/>
          </a:xfrm>
        </p:spPr>
        <p:txBody>
          <a:bodyPr/>
          <a:lstStyle/>
          <a:p>
            <a:r>
              <a:rPr lang="pt-BR" sz="24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</a:t>
            </a:r>
            <a:r>
              <a:rPr lang="pt-BR" sz="24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qualificação da prática clinica:</a:t>
            </a:r>
            <a:endParaRPr lang="es-VE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7504" y="1615534"/>
            <a:ext cx="8382000" cy="4926477"/>
          </a:xfrm>
        </p:spPr>
        <p:txBody>
          <a:bodyPr/>
          <a:lstStyle/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Capacitar a equipe sobre:</a:t>
            </a:r>
            <a:endParaRPr lang="pt-BR" sz="2200" dirty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Identificação e cadastramento;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Registros;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Medição de PA e realização de HGT;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Seguimento dos protocolos (exame clinico </a:t>
            </a:r>
            <a:r>
              <a:rPr lang="pt-BR" sz="2200" dirty="0" smtClean="0">
                <a:solidFill>
                  <a:srgbClr val="FFFFFF"/>
                </a:solidFill>
              </a:rPr>
              <a:t>adequado, exames complementares e rastreamento);</a:t>
            </a:r>
            <a:endParaRPr lang="pt-BR" sz="2200" dirty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Estratificação de risco;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Controle de fatores de risco;</a:t>
            </a:r>
            <a:endParaRPr lang="pt-BR" sz="2200" dirty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Saúde bucal;</a:t>
            </a:r>
            <a:endParaRPr lang="pt-BR" sz="2200" dirty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Alimentação saudável e prática de atividade física;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200" dirty="0" smtClean="0">
                <a:solidFill>
                  <a:srgbClr val="FFFFFF"/>
                </a:solidFill>
              </a:rPr>
              <a:t>Controle de tabagismo.</a:t>
            </a:r>
            <a:endParaRPr lang="pt-BR" sz="2200" dirty="0">
              <a:solidFill>
                <a:srgbClr val="FFFFFF"/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sz="2200" dirty="0">
              <a:solidFill>
                <a:srgbClr val="FFFFFF"/>
              </a:solidFill>
            </a:endParaRPr>
          </a:p>
          <a:p>
            <a:pPr algn="just"/>
            <a:endParaRPr lang="es-VE" sz="2200" dirty="0"/>
          </a:p>
        </p:txBody>
      </p:sp>
      <p:sp>
        <p:nvSpPr>
          <p:cNvPr id="5" name="Retângulo 4"/>
          <p:cNvSpPr/>
          <p:nvPr/>
        </p:nvSpPr>
        <p:spPr>
          <a:xfrm>
            <a:off x="1958244" y="13267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Ações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90068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839072" cy="443198"/>
          </a:xfrm>
        </p:spPr>
        <p:txBody>
          <a:bodyPr/>
          <a:lstStyle/>
          <a:p>
            <a:r>
              <a:rPr lang="pt-BR" sz="3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Logística:</a:t>
            </a:r>
            <a:endParaRPr lang="es-V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84976" cy="4321183"/>
          </a:xfrm>
        </p:spPr>
        <p:txBody>
          <a:bodyPr/>
          <a:lstStyle/>
          <a:p>
            <a:pPr marL="393192" lvl="0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Protocolo: Manuais Técnicos HAS e DM, Ministério de Saúde (2013);</a:t>
            </a:r>
          </a:p>
          <a:p>
            <a:pPr marL="393192" lvl="0" indent="-393192" defTabSz="914400">
              <a:spcBef>
                <a:spcPts val="0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Pactuação com equipe nova forma de trabalho capacitações em reuniões semanais e distribuição de responsabilidades.</a:t>
            </a: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Pactuação com gestores recursos necessários e garantia de acesso aos exames e tratamentos prescritos.</a:t>
            </a: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Divulgar a intervenção e buscar apoio na comunidade.</a:t>
            </a: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93192" lvl="0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Manutenção das atividades coletivas já existentes e inserção de temas relacionados a HAS/DM.</a:t>
            </a:r>
          </a:p>
          <a:p>
            <a:pPr marL="0" lvl="0" indent="0" algn="just" defTabSz="914400">
              <a:spcBef>
                <a:spcPts val="0"/>
              </a:spcBef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 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4" name="Seta para a direita 3"/>
          <p:cNvSpPr/>
          <p:nvPr/>
        </p:nvSpPr>
        <p:spPr bwMode="auto">
          <a:xfrm>
            <a:off x="202613" y="1671014"/>
            <a:ext cx="33096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VE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2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09538"/>
            <a:ext cx="8382000" cy="443198"/>
          </a:xfrm>
        </p:spPr>
        <p:txBody>
          <a:bodyPr/>
          <a:lstStyle/>
          <a:p>
            <a:pPr algn="ctr"/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</a:t>
            </a:r>
            <a:r>
              <a:rPr lang="pt-BR" sz="3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V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77366" y="1785054"/>
            <a:ext cx="8382000" cy="3588162"/>
          </a:xfrm>
        </p:spPr>
        <p:txBody>
          <a:bodyPr/>
          <a:lstStyle/>
          <a:p>
            <a:pPr algn="just"/>
            <a:r>
              <a:rPr lang="pt-BR" sz="2400" dirty="0" smtClean="0"/>
              <a:t>Uso de ficha – espelho e arquivo específico: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Revisão semanal (monitoramento)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Lançamento semanal na planilha;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Análise mensal de indicadores;</a:t>
            </a:r>
            <a:endParaRPr lang="pt-BR" sz="2400" dirty="0">
              <a:solidFill>
                <a:srgbClr val="FFFFFF"/>
              </a:solidFill>
            </a:endParaRPr>
          </a:p>
          <a:p>
            <a:pPr lvl="0" algn="just"/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FFFF"/>
                </a:solidFill>
              </a:rPr>
              <a:t>Acolhimento e agendamento dos usuários: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Definição de prioridades;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Organização das agendas de medicina e odontologia para atendimentos dos usuários e </a:t>
            </a:r>
            <a:r>
              <a:rPr lang="pt-BR" sz="2400" dirty="0" err="1" smtClean="0">
                <a:solidFill>
                  <a:srgbClr val="FFFFFF"/>
                </a:solidFill>
              </a:rPr>
              <a:t>reagendamento</a:t>
            </a:r>
            <a:r>
              <a:rPr lang="pt-BR" sz="2400" dirty="0" smtClean="0">
                <a:solidFill>
                  <a:srgbClr val="FFFFFF"/>
                </a:solidFill>
              </a:rPr>
              <a:t> dos faltosos;</a:t>
            </a:r>
            <a:endParaRPr lang="pt-BR" sz="2400" dirty="0">
              <a:solidFill>
                <a:srgbClr val="FFFFFF"/>
              </a:solidFill>
            </a:endParaRPr>
          </a:p>
          <a:p>
            <a:pPr lvl="0" algn="just"/>
            <a:r>
              <a:rPr lang="pt-BR" sz="2400" dirty="0" smtClean="0">
                <a:solidFill>
                  <a:srgbClr val="FFFFFF"/>
                </a:solidFill>
              </a:rPr>
              <a:t>Pactuar a continuidade das mudanças após a intervenção.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886995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99973" y="260648"/>
            <a:ext cx="7544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/>
          </a:p>
        </p:txBody>
      </p:sp>
      <p:sp>
        <p:nvSpPr>
          <p:cNvPr id="2" name="Retângulo 1"/>
          <p:cNvSpPr/>
          <p:nvPr/>
        </p:nvSpPr>
        <p:spPr>
          <a:xfrm>
            <a:off x="352734" y="980728"/>
            <a:ext cx="7048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1.1. Cadastrar 60% dos hipertensos da área de abrangência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664" y="2204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82939329"/>
              </p:ext>
            </p:extLst>
          </p:nvPr>
        </p:nvGraphicFramePr>
        <p:xfrm>
          <a:off x="467544" y="2027648"/>
          <a:ext cx="8064896" cy="348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47664" y="52623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9" name="Retângulo 8"/>
          <p:cNvSpPr/>
          <p:nvPr/>
        </p:nvSpPr>
        <p:spPr>
          <a:xfrm>
            <a:off x="467544" y="568937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1: Cobertura do programa de atenção ao hipertenso na unidade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saúde: 61,6%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843522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11150" y="2606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94181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AutoNum type="arabicPeriod"/>
            </a:pPr>
            <a:r>
              <a:rPr lang="es-V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</a:t>
            </a:r>
            <a:r>
              <a:rPr lang="es-V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Cadastrar 60% dos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área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abrangência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41658"/>
            <a:ext cx="8928992" cy="361959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899592" y="555754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2: Cobertura do programa de atenção ao diabético na unidade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saúde: 92,5%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4106134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2910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0528" y="106493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Melhorar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qualidade da atenção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2.1. Realizar exame clinico apropriado em 100% dos hipertensos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536"/>
            <a:ext cx="8892480" cy="348141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99823" y="5526946"/>
            <a:ext cx="780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3: Proporção de hipertensos com o exame clínico em dia de acordo com 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protocolo: 100%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4267350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8147" y="23762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3225" y="848906"/>
            <a:ext cx="892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clinico apropriado em 100% dos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374441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55576" y="5649809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4: Proporção de diabéticos com o exame clínico em dia de acordo com 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protocolo: 100%.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418574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3265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917431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dos hipertensos a realização de exames complementares em dia de acordo com o protocolo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688"/>
            <a:ext cx="9144000" cy="37255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70729" y="5631631"/>
            <a:ext cx="869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5: Proporção de hipertensos com os exames complementares em dia de acordo com 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protocolo: 100%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330675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2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51520" y="1988840"/>
            <a:ext cx="8382000" cy="3964162"/>
          </a:xfrm>
        </p:spPr>
        <p:txBody>
          <a:bodyPr/>
          <a:lstStyle/>
          <a:p>
            <a:pPr marL="393192" indent="-393192" algn="just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Hipertensão Arterial Sistêmica (HAS) e o Diabetes Mellitus (DM) são responsáveis pela primeira causa de mortalidade e de hospitalizações no Sistema Único (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SUS).</a:t>
            </a:r>
          </a:p>
          <a:p>
            <a:pPr marL="393192" indent="-393192" algn="just" defTabSz="914400">
              <a:spcBef>
                <a:spcPts val="768"/>
              </a:spcBef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indent="-393192" algn="just" defTabSz="914400">
              <a:spcBef>
                <a:spcPts val="768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indent="-393192" algn="just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fatores de risco modificáveis, como alimentação inadequada, sedentarismo, tabagismo e etilismo, podem ser estimuladas no âmbito da Atenção Básica à Saúde, diminuindo sua progressão e complicação e reduzindo a morbimortalidade por tais doenças.</a:t>
            </a:r>
            <a:endParaRPr lang="pt-BR" sz="2400" i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9592" y="836276"/>
            <a:ext cx="6240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</a:t>
            </a:r>
            <a:endParaRPr lang="es-VE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45185"/>
            <a:ext cx="8604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diabéticos</a:t>
            </a:r>
          </a:p>
          <a:p>
            <a:pPr lvl="0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dos diabéticos a realização de exames complementares em dia de acordo com o protocolo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76872"/>
            <a:ext cx="8892479" cy="33843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36106" y="5585983"/>
            <a:ext cx="846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6: Proporção de diabéticos com os exames complementares em dia de acordo com o </a:t>
            </a:r>
            <a:r>
              <a:rPr lang="pt-BR" sz="1200" dirty="0" smtClean="0"/>
              <a:t>protocolo: 100%.</a:t>
            </a:r>
            <a:endParaRPr lang="pt-BR" sz="1200" dirty="0"/>
          </a:p>
          <a:p>
            <a:r>
              <a:rPr lang="pt-BR" sz="1200" dirty="0"/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1204055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9910" y="164331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cadastrados na unidade de saúde</a:t>
            </a:r>
            <a:endParaRPr lang="es-VE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914" y="374083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 Priorizar a prescrição de medicamentos da farmácia popular para 100% dos diabéticos cadastrados na unidade de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lvl="0" algn="just"/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s-VE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40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3326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hipertensos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91590"/>
            <a:ext cx="8568952" cy="348568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57332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7. Proporção de hipertensos com avaliação de necessidade de atendimento </a:t>
            </a:r>
            <a:r>
              <a:rPr lang="pt-BR" sz="1200" dirty="0" smtClean="0"/>
              <a:t>odontológico: 91,6%</a:t>
            </a:r>
            <a:endParaRPr lang="pt-BR" sz="1200" dirty="0"/>
          </a:p>
          <a:p>
            <a:r>
              <a:rPr lang="pt-BR" sz="1200" dirty="0"/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283075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2028" y="924061"/>
            <a:ext cx="8784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Melhorar a qualidade da atenção a diabéticos</a:t>
            </a: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2.8.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diabéticos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33265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88815"/>
            <a:ext cx="7416824" cy="364444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259632" y="565676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8. Proporção de diabéticos com avaliação de necessidade de atendimento </a:t>
            </a:r>
            <a:r>
              <a:rPr lang="pt-BR" sz="1200" dirty="0" smtClean="0"/>
              <a:t>odontológico: 96,8%.</a:t>
            </a:r>
            <a:endParaRPr lang="pt-BR" sz="1200" dirty="0"/>
          </a:p>
          <a:p>
            <a:r>
              <a:rPr lang="pt-BR" sz="1200" dirty="0"/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3642686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33265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117193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Melhorar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adesão aos atendimentos dos pacientes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3.1. Buscar 100% dos hipertensos faltosos às consultas na unidade de saúde conforme a periodicidade recomendada.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6" y="2413855"/>
            <a:ext cx="8424936" cy="32473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5662989"/>
            <a:ext cx="7639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9: Proporção de hipertensos faltosos às consultas com busca </a:t>
            </a:r>
            <a:r>
              <a:rPr lang="pt-BR" sz="1200" dirty="0" smtClean="0"/>
              <a:t>ativa: 100%</a:t>
            </a:r>
            <a:endParaRPr lang="pt-BR" sz="1200" dirty="0"/>
          </a:p>
          <a:p>
            <a:r>
              <a:rPr lang="pt-BR" sz="1200" dirty="0"/>
              <a:t>Fonte: Planilha de indicadores.</a:t>
            </a:r>
          </a:p>
        </p:txBody>
      </p:sp>
    </p:spTree>
    <p:extLst>
      <p:ext uri="{BB962C8B-B14F-4D97-AF65-F5344CB8AC3E}">
        <p14:creationId xmlns:p14="http://schemas.microsoft.com/office/powerpoint/2010/main" val="1141233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46796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693257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3. Melhorar a adesão aos atendimentos dos pacientes </a:t>
            </a:r>
            <a:r>
              <a:rPr lang="pt-BR" sz="2000" dirty="0" smtClean="0"/>
              <a:t>Diabéticos.</a:t>
            </a:r>
            <a:endParaRPr lang="pt-BR" sz="2000" dirty="0"/>
          </a:p>
          <a:p>
            <a:pPr algn="just"/>
            <a:r>
              <a:rPr lang="pt-BR" sz="2000" dirty="0"/>
              <a:t>3.1. Buscar 100% dos </a:t>
            </a:r>
            <a:r>
              <a:rPr lang="pt-BR" sz="2000" dirty="0" smtClean="0"/>
              <a:t>diabéticos </a:t>
            </a:r>
            <a:r>
              <a:rPr lang="pt-BR" sz="2000" dirty="0"/>
              <a:t>faltosos às consultas na unidade de saúde conforme a periodicidade </a:t>
            </a:r>
            <a:r>
              <a:rPr lang="pt-BR" sz="2000" dirty="0" smtClean="0"/>
              <a:t>recomendada: 100%.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51520" y="30689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4. Melhorar a qualidade dos registros das informações sobre Hipertensos e </a:t>
            </a:r>
            <a:r>
              <a:rPr lang="pt-BR" dirty="0" smtClean="0"/>
              <a:t>Diabéticos. </a:t>
            </a:r>
          </a:p>
          <a:p>
            <a:r>
              <a:rPr lang="pt-BR" dirty="0" smtClean="0"/>
              <a:t>4.1./4.2 Manter </a:t>
            </a:r>
            <a:r>
              <a:rPr lang="pt-BR" dirty="0"/>
              <a:t>ficha de acompanhamento de 100% dos hipertensos </a:t>
            </a:r>
            <a:r>
              <a:rPr lang="pt-BR" dirty="0" smtClean="0"/>
              <a:t>e/ou diabéticos cadastrados </a:t>
            </a:r>
            <a:r>
              <a:rPr lang="pt-BR" dirty="0"/>
              <a:t>na unidade de </a:t>
            </a:r>
            <a:r>
              <a:rPr lang="pt-BR" dirty="0" smtClean="0"/>
              <a:t>saúde: 100%.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458112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5. Mapear hipertensos e diabéticos de risco para doença cardiovascular com 20 anos o </a:t>
            </a:r>
            <a:r>
              <a:rPr lang="pt-BR" dirty="0" smtClean="0"/>
              <a:t>mais</a:t>
            </a:r>
          </a:p>
          <a:p>
            <a:r>
              <a:rPr lang="pt-BR" dirty="0" smtClean="0"/>
              <a:t>5.1/5.2 </a:t>
            </a:r>
            <a:r>
              <a:rPr lang="pt-BR" dirty="0"/>
              <a:t>Realizar estratificação do risco cardiovascular em 100% dos </a:t>
            </a:r>
            <a:r>
              <a:rPr lang="pt-BR" dirty="0" smtClean="0"/>
              <a:t>hipertensos e/ou diabéticos </a:t>
            </a:r>
            <a:r>
              <a:rPr lang="pt-BR" dirty="0"/>
              <a:t>cadastrados na unidade de saúde</a:t>
            </a:r>
            <a:r>
              <a:rPr lang="pt-BR" dirty="0" smtClean="0"/>
              <a:t>.: 100%</a:t>
            </a:r>
          </a:p>
        </p:txBody>
      </p:sp>
    </p:spTree>
    <p:extLst>
      <p:ext uri="{BB962C8B-B14F-4D97-AF65-F5344CB8AC3E}">
        <p14:creationId xmlns:p14="http://schemas.microsoft.com/office/powerpoint/2010/main" val="324746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016" y="1369799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6. Promover a saúde de hipertensos e diabéticos da Unidade de </a:t>
            </a:r>
            <a:r>
              <a:rPr lang="pt-BR" sz="2200" dirty="0" smtClean="0"/>
              <a:t>Saúde</a:t>
            </a:r>
          </a:p>
          <a:p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Garantir </a:t>
            </a:r>
            <a:r>
              <a:rPr lang="pt-BR" sz="2200" dirty="0"/>
              <a:t>orientação nutricional sobre alimentação saudável a 100% dos </a:t>
            </a:r>
            <a:r>
              <a:rPr lang="pt-BR" sz="2200" dirty="0" smtClean="0"/>
              <a:t>diabéticos e/ou hipertensos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Garantir </a:t>
            </a:r>
            <a:r>
              <a:rPr lang="pt-BR" sz="2200" dirty="0"/>
              <a:t>orientação em relação à prática regular de atividade física a 100% dos pacientes </a:t>
            </a:r>
            <a:r>
              <a:rPr lang="pt-BR" sz="2200" dirty="0" smtClean="0"/>
              <a:t>hipertensos e/ou diabéticos.</a:t>
            </a:r>
          </a:p>
          <a:p>
            <a:pPr marL="342900" indent="-342900">
              <a:buFontTx/>
              <a:buChar char="-"/>
            </a:pPr>
            <a:endParaRPr lang="pt-BR" sz="2200" dirty="0" smtClean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Garantir </a:t>
            </a:r>
            <a:r>
              <a:rPr lang="pt-BR" sz="2200" dirty="0"/>
              <a:t>orientação sobre os riscos do tabagismo a 100% dos pacientes </a:t>
            </a:r>
            <a:r>
              <a:rPr lang="pt-BR" sz="2200" dirty="0" smtClean="0"/>
              <a:t>hipertensos e/ou diabéticos.</a:t>
            </a:r>
          </a:p>
          <a:p>
            <a:pPr marL="342900" indent="-342900">
              <a:buFontTx/>
              <a:buChar char="-"/>
            </a:pPr>
            <a:endParaRPr lang="pt-BR" sz="2200" dirty="0" smtClean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Garantir </a:t>
            </a:r>
            <a:r>
              <a:rPr lang="pt-BR" sz="2200" dirty="0"/>
              <a:t>orientação sobre higiene bucal a 100% dos pacientes </a:t>
            </a:r>
            <a:r>
              <a:rPr lang="pt-BR" sz="2200" dirty="0" smtClean="0"/>
              <a:t>hipertensos e/ou diabéticos.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algn="ctr"/>
            <a:r>
              <a:rPr lang="pt-BR" sz="2800" dirty="0" smtClean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67376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63888" y="18864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807095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endParaRPr lang="es-VE" sz="2400" dirty="0">
              <a:solidFill>
                <a:srgbClr val="FFFFFF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32675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ampliação da cobertura com a primeira consulta, além de melhorar a qualidade dos registros e da assistência à saúde dos usuários com hipertensão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diabetes, com destaque para a ampliação da avaliação de risco de ambos 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grupos.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trabalho integrado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equipe.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prioridade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ncorporação gradual da intervenção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rotina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Discutir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estratégias para melhorar a participação da comunidade as ações de prevenção e promoção da saúde. 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os agendamentos das consultas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USF.</a:t>
            </a:r>
          </a:p>
        </p:txBody>
      </p:sp>
    </p:spTree>
    <p:extLst>
      <p:ext uri="{BB962C8B-B14F-4D97-AF65-F5344CB8AC3E}">
        <p14:creationId xmlns:p14="http://schemas.microsoft.com/office/powerpoint/2010/main" val="2089410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55776" y="26064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 critica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004653"/>
            <a:ext cx="83529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2"/>
              </a:buBlip>
            </a:pPr>
            <a:r>
              <a:rPr lang="pt-BR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endParaRPr lang="pt-BR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7798" y="1527175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Atendidas e superadas.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28452" y="2228789"/>
            <a:ext cx="613177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2"/>
              </a:buBlip>
            </a:pPr>
            <a:r>
              <a:rPr lang="pt-BR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para a prática</a:t>
            </a:r>
            <a:endParaRPr lang="pt-BR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6507" y="2742019"/>
            <a:ext cx="785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crítica e reflexão sobre o disposição da decisão com boa prática clínica.</a:t>
            </a:r>
            <a:endParaRPr lang="es-VE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60" y="3919860"/>
            <a:ext cx="50122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2"/>
              </a:buBlip>
            </a:pPr>
            <a:r>
              <a:rPr lang="pt-BR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</a:t>
            </a:r>
            <a:endParaRPr lang="pt-BR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24118" y="4458121"/>
            <a:ext cx="7824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Importância do constante aperfeiçoamento dos conhecimentos. </a:t>
            </a: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Apesar </a:t>
            </a: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saúde pública ter suas deficiências, há possibilidade de mudanças e melhorias nos serviços de saúde, com profissionais motivados e um constante trabalho em equipe.</a:t>
            </a:r>
            <a:endParaRPr lang="es-V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9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31840" y="292494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 Obrigado</a:t>
            </a:r>
            <a:endParaRPr lang="es-V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17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988840"/>
            <a:ext cx="8151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primordial da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stratégia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desenvolver estas ações educativas promotoras de saúde nas comunidades, mediante a prevenção, diagnóstico, monitorização e controle da hipertensão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e Diabetes.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3105" y="30455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V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2000" cy="443198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700808"/>
            <a:ext cx="8403976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Evidenciando a importância das patologias.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reorganização do processo de trabalho (limitações no acompanhamento dos usuários com DM e HAS).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acompanhamento aos usuários.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7664" y="908720"/>
            <a:ext cx="6048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do Meu Município</a:t>
            </a:r>
            <a:endParaRPr lang="es-VE" dirty="0"/>
          </a:p>
        </p:txBody>
      </p:sp>
      <p:sp>
        <p:nvSpPr>
          <p:cNvPr id="5" name="Retângulo 4"/>
          <p:cNvSpPr/>
          <p:nvPr/>
        </p:nvSpPr>
        <p:spPr>
          <a:xfrm>
            <a:off x="323528" y="2200409"/>
            <a:ext cx="8856984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de Horizontina.</a:t>
            </a:r>
            <a:endParaRPr lang="pt-BR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18.348 habitantes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UBS  com ESF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: 1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 não tem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367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</a:t>
            </a:r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Unidade de </a:t>
            </a:r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Família </a:t>
            </a:r>
            <a:r>
              <a:rPr lang="pt-BR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Bela União</a:t>
            </a:r>
            <a:endParaRPr lang="es-VE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6280" y="2077256"/>
            <a:ext cx="815144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Urbana;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ESF;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possui vínculo com instituição de ensino;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1 equipe é composta por: médico, enfermeira, Técnica de enfermagem, uma dentista, um auxiliar de saúde bucal, duas </a:t>
            </a:r>
            <a:r>
              <a:rPr lang="pt-BR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serventas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agentes comunitárias de saúde e um auxiliar administrativo.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4392" y="404664"/>
            <a:ext cx="7043208" cy="474939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1484784"/>
            <a:ext cx="8712968" cy="12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cobertura: 1 bairro e parte de outro.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assistida pela unidade: 1780 pessoas.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estrutura física (bom estado de conservação)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466184"/>
            <a:ext cx="8892480" cy="12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foco: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 usuários com hipertensão; 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usuários com diabetes.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28788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</a:t>
            </a:r>
            <a:endParaRPr lang="es-V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6141" y="548680"/>
            <a:ext cx="7043208" cy="690963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3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791048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dos usuários com hipertensão e/ou diabetes com 20 anos ou mais residentes da área de abrangência da Unidade de Saúde da Família Bela União do Município Horizontina/RS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1800" y="230114"/>
            <a:ext cx="3816424" cy="54694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3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- Ações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68" y="1023119"/>
            <a:ext cx="506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organização e gestão do serviço:</a:t>
            </a:r>
            <a:endParaRPr lang="es-VE" sz="2400" dirty="0"/>
          </a:p>
        </p:txBody>
      </p:sp>
      <p:sp>
        <p:nvSpPr>
          <p:cNvPr id="7" name="Retângulo 6"/>
          <p:cNvSpPr/>
          <p:nvPr/>
        </p:nvSpPr>
        <p:spPr>
          <a:xfrm>
            <a:off x="0" y="1720741"/>
            <a:ext cx="8964488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agenda;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as visitas domiciliares;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atribuições e distribuir responsabilidades entre os profissionais;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Dispor de protocolos atualizados na unidade;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adequado acompanhamento dos usuários (avaliação clinica, solicitação de exames, rastreamento de fatores de risco, orientações de promoção da saúde);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os registros;</a:t>
            </a:r>
          </a:p>
          <a:p>
            <a:pPr marL="393192" lvl="0" indent="-393192" algn="just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Blip>
                <a:blip r:embed="rId3"/>
              </a:buBlip>
            </a:pPr>
            <a:r>
              <a:rPr lang="pt-BR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praticas coletivas de promoção da saúde.</a:t>
            </a: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E977C5-63A6-4EC4-A60E-4684181F7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com textura em verde)</Template>
  <TotalTime>767</TotalTime>
  <Words>2545</Words>
  <Application>Microsoft Office PowerPoint</Application>
  <PresentationFormat>Apresentação na tela (4:3)</PresentationFormat>
  <Paragraphs>231</Paragraphs>
  <Slides>29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Segoe</vt:lpstr>
      <vt:lpstr>Wingdings</vt:lpstr>
      <vt:lpstr>1_Textured template_Green Segoe_TP10286782</vt:lpstr>
      <vt:lpstr>Branco com fonte Courier para slides de código</vt:lpstr>
      <vt:lpstr>UNIVERSIDADE ABERTA DO SUS UNIVERSIDADE FEDERAL DE PELOTAS Especialização em Saúde da Família Modalidade a Distância Turma nº 7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Objetivo geral:</vt:lpstr>
      <vt:lpstr>Metodologia - Ações</vt:lpstr>
      <vt:lpstr>Eixo organização monitoramento e avaliação:</vt:lpstr>
      <vt:lpstr>Eixo engajamento público:</vt:lpstr>
      <vt:lpstr>Eixo qualificação da prática clinica:</vt:lpstr>
      <vt:lpstr>Metodologia - Logística:</vt:lpstr>
      <vt:lpstr>Metodologia - Logística: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 7</dc:title>
  <dc:creator>Henry Alexander Flores Aguilar</dc:creator>
  <cp:lastModifiedBy>Henry Alexander Flores Aguilar</cp:lastModifiedBy>
  <cp:revision>51</cp:revision>
  <dcterms:created xsi:type="dcterms:W3CDTF">2015-10-25T22:29:57Z</dcterms:created>
  <dcterms:modified xsi:type="dcterms:W3CDTF">2015-11-10T21:37:48Z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TC102867829990</vt:lpwstr>
  </property>
</Properties>
</file>