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7"/>
  </p:notesMasterIdLst>
  <p:sldIdLst>
    <p:sldId id="256" r:id="rId2"/>
    <p:sldId id="258" r:id="rId3"/>
    <p:sldId id="259" r:id="rId4"/>
    <p:sldId id="265" r:id="rId5"/>
    <p:sldId id="260" r:id="rId6"/>
    <p:sldId id="267" r:id="rId7"/>
    <p:sldId id="270" r:id="rId8"/>
    <p:sldId id="261" r:id="rId9"/>
    <p:sldId id="287" r:id="rId10"/>
    <p:sldId id="262" r:id="rId11"/>
    <p:sldId id="268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6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FFEB5CA5-0351-4F43-85F7-7D3CFF91170B}">
          <p14:sldIdLst>
            <p14:sldId id="256"/>
            <p14:sldId id="258"/>
            <p14:sldId id="259"/>
            <p14:sldId id="265"/>
            <p14:sldId id="260"/>
            <p14:sldId id="267"/>
            <p14:sldId id="270"/>
            <p14:sldId id="261"/>
            <p14:sldId id="287"/>
            <p14:sldId id="262"/>
            <p14:sldId id="268"/>
            <p14:sldId id="271"/>
            <p14:sldId id="272"/>
            <p14:sldId id="274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3"/>
            <p14:sldId id="284"/>
            <p14:sldId id="286"/>
          </p14:sldIdLst>
        </p14:section>
        <p14:section name="Seção sem Título" id="{E98D0E1B-DACC-4FDD-814D-AE6EDC96EC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7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8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9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0.bin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1.bin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2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3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4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53"/>
          <c:y val="0.10401229114653353"/>
          <c:w val="0.84677502714590513"/>
          <c:h val="0.761934703284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8.7059442398737613E-2</c:v>
                </c:pt>
                <c:pt idx="1">
                  <c:v>0.29800105207785382</c:v>
                </c:pt>
                <c:pt idx="2">
                  <c:v>0.4058390320883743</c:v>
                </c:pt>
                <c:pt idx="3">
                  <c:v>0.42714360862703826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05094160"/>
        <c:axId val="-1805105040"/>
      </c:barChart>
      <c:catAx>
        <c:axId val="-180509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805105040"/>
        <c:crosses val="autoZero"/>
        <c:auto val="1"/>
        <c:lblAlgn val="ctr"/>
        <c:lblOffset val="100"/>
        <c:noMultiLvlLbl val="0"/>
      </c:catAx>
      <c:valAx>
        <c:axId val="-1805105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805094160"/>
        <c:crosses val="autoZero"/>
        <c:crossBetween val="between"/>
        <c:majorUnit val="0.1"/>
        <c:min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08305852714667"/>
          <c:y val="7.1074434661184585E-2"/>
          <c:w val="0.84265180725084043"/>
          <c:h val="0.79355184050269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0.74000000000000044</c:v>
                </c:pt>
                <c:pt idx="1">
                  <c:v>0.83844011142061281</c:v>
                </c:pt>
                <c:pt idx="2">
                  <c:v>0.8818181818181815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498400"/>
        <c:axId val="-1696500032"/>
      </c:barChart>
      <c:catAx>
        <c:axId val="-169649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0032"/>
        <c:crosses val="autoZero"/>
        <c:auto val="1"/>
        <c:lblAlgn val="ctr"/>
        <c:lblOffset val="100"/>
        <c:noMultiLvlLbl val="0"/>
      </c:catAx>
      <c:valAx>
        <c:axId val="-16965000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84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6609184019642"/>
          <c:y val="6.5472102520136313E-2"/>
          <c:w val="0.84739121994073963"/>
          <c:h val="0.77704442388827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0.30000000000000021</c:v>
                </c:pt>
                <c:pt idx="1">
                  <c:v>0.24870466321243534</c:v>
                </c:pt>
                <c:pt idx="2">
                  <c:v>0.54666666666666652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494048"/>
        <c:axId val="-1696493504"/>
      </c:barChart>
      <c:catAx>
        <c:axId val="-169649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3504"/>
        <c:crosses val="autoZero"/>
        <c:auto val="1"/>
        <c:lblAlgn val="ctr"/>
        <c:lblOffset val="100"/>
        <c:noMultiLvlLbl val="0"/>
      </c:catAx>
      <c:valAx>
        <c:axId val="-16964935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40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5"/>
          <c:y val="0.10966947313404006"/>
          <c:w val="0.83924843423799622"/>
          <c:h val="0.7317108088761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0.42105263157894757</c:v>
                </c:pt>
                <c:pt idx="1">
                  <c:v>0.44680851063829785</c:v>
                </c:pt>
                <c:pt idx="2">
                  <c:v>0.78947368421052633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504928"/>
        <c:axId val="-1696504384"/>
      </c:barChart>
      <c:catAx>
        <c:axId val="-169650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4384"/>
        <c:crosses val="autoZero"/>
        <c:auto val="1"/>
        <c:lblAlgn val="ctr"/>
        <c:lblOffset val="100"/>
        <c:noMultiLvlLbl val="0"/>
      </c:catAx>
      <c:valAx>
        <c:axId val="-16965043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492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0890688259108"/>
          <c:y val="0.11288389588244137"/>
          <c:w val="0.84615384615384681"/>
          <c:h val="0.74708621294949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0.99470432480141169</c:v>
                </c:pt>
                <c:pt idx="2">
                  <c:v>0.99675955930006477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502752"/>
        <c:axId val="-1695523552"/>
      </c:barChart>
      <c:catAx>
        <c:axId val="-169650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3552"/>
        <c:crosses val="autoZero"/>
        <c:auto val="1"/>
        <c:lblAlgn val="ctr"/>
        <c:lblOffset val="100"/>
        <c:noMultiLvlLbl val="0"/>
      </c:catAx>
      <c:valAx>
        <c:axId val="-16955235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275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5"/>
          <c:y val="0.11325719420207607"/>
          <c:w val="0.83924843423799622"/>
          <c:h val="0.7216925587004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1</c:v>
                </c:pt>
                <c:pt idx="1">
                  <c:v>0.99721448467966556</c:v>
                </c:pt>
                <c:pt idx="2">
                  <c:v>0.99772727272727268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32256"/>
        <c:axId val="-1695519200"/>
      </c:barChart>
      <c:catAx>
        <c:axId val="-169553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19200"/>
        <c:crosses val="autoZero"/>
        <c:auto val="1"/>
        <c:lblAlgn val="ctr"/>
        <c:lblOffset val="100"/>
        <c:noMultiLvlLbl val="0"/>
      </c:catAx>
      <c:valAx>
        <c:axId val="-16955192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32256"/>
        <c:crosses val="autoZero"/>
        <c:crossBetween val="between"/>
        <c:majorUnit val="0.1"/>
        <c:minorUnit val="2.0000000000000023E-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9.1638418079096118E-2"/>
          <c:w val="0.84426229508196649"/>
          <c:h val="0.75310245117665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0.58610271903323208</c:v>
                </c:pt>
                <c:pt idx="1">
                  <c:v>0.70873786407766959</c:v>
                </c:pt>
                <c:pt idx="2">
                  <c:v>0.8172391445236552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33344"/>
        <c:axId val="-1695524096"/>
      </c:barChart>
      <c:catAx>
        <c:axId val="-169553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4096"/>
        <c:crosses val="autoZero"/>
        <c:auto val="1"/>
        <c:lblAlgn val="ctr"/>
        <c:lblOffset val="100"/>
        <c:noMultiLvlLbl val="0"/>
      </c:catAx>
      <c:valAx>
        <c:axId val="-16955240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333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327"/>
          <c:y val="9.0709830825602258E-2"/>
          <c:w val="0.83991769254898374"/>
          <c:h val="0.7732462773836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0.67000000000000071</c:v>
                </c:pt>
                <c:pt idx="1">
                  <c:v>0.76880222841225632</c:v>
                </c:pt>
                <c:pt idx="2">
                  <c:v>0.82954545454545514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23008"/>
        <c:axId val="-1695527360"/>
      </c:barChart>
      <c:catAx>
        <c:axId val="-169552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7360"/>
        <c:crosses val="autoZero"/>
        <c:auto val="1"/>
        <c:lblAlgn val="ctr"/>
        <c:lblOffset val="100"/>
        <c:noMultiLvlLbl val="0"/>
      </c:catAx>
      <c:valAx>
        <c:axId val="-1695527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3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2800916389118841"/>
          <c:w val="0.84426229508196649"/>
          <c:h val="0.73761007257955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0.80362537764350572</c:v>
                </c:pt>
                <c:pt idx="1">
                  <c:v>0.84730803177405123</c:v>
                </c:pt>
                <c:pt idx="2">
                  <c:v>0.89630589760207435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22464"/>
        <c:axId val="-1695530624"/>
      </c:barChart>
      <c:catAx>
        <c:axId val="-169552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30624"/>
        <c:crosses val="autoZero"/>
        <c:auto val="1"/>
        <c:lblAlgn val="ctr"/>
        <c:lblOffset val="100"/>
        <c:noMultiLvlLbl val="0"/>
      </c:catAx>
      <c:valAx>
        <c:axId val="-16955306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24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327"/>
          <c:y val="9.8309532258528579E-2"/>
          <c:w val="0.83991769254898374"/>
          <c:h val="0.76780074232499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Indicadores!$T$49:$W$49</c:f>
              <c:numCache>
                <c:formatCode>0.0%</c:formatCode>
                <c:ptCount val="4"/>
                <c:pt idx="0">
                  <c:v>0.91</c:v>
                </c:pt>
                <c:pt idx="1">
                  <c:v>0.90529247910863508</c:v>
                </c:pt>
                <c:pt idx="2">
                  <c:v>0.9113636363636366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30080"/>
        <c:axId val="-1695532800"/>
      </c:barChart>
      <c:catAx>
        <c:axId val="-16955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32800"/>
        <c:crosses val="autoZero"/>
        <c:auto val="1"/>
        <c:lblAlgn val="ctr"/>
        <c:lblOffset val="100"/>
        <c:noMultiLvlLbl val="0"/>
      </c:catAx>
      <c:valAx>
        <c:axId val="-1695532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30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59016393442634"/>
          <c:y val="0.10366720563331773"/>
          <c:w val="0.84836065573770458"/>
          <c:h val="0.76276843887831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0.77341389728096677</c:v>
                </c:pt>
                <c:pt idx="1">
                  <c:v>0.8384819064430723</c:v>
                </c:pt>
                <c:pt idx="2">
                  <c:v>0.89630589760207435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25184"/>
        <c:axId val="-1695526272"/>
      </c:barChart>
      <c:catAx>
        <c:axId val="-169552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6272"/>
        <c:crosses val="autoZero"/>
        <c:auto val="1"/>
        <c:lblAlgn val="ctr"/>
        <c:lblOffset val="100"/>
        <c:noMultiLvlLbl val="0"/>
      </c:catAx>
      <c:valAx>
        <c:axId val="-1695526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51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5"/>
          <c:y val="7.7624874774125302E-2"/>
          <c:w val="0.83924843423799622"/>
          <c:h val="0.79166945986686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0.10660980810234535</c:v>
                </c:pt>
                <c:pt idx="1">
                  <c:v>0.38272921108742042</c:v>
                </c:pt>
                <c:pt idx="2">
                  <c:v>0.46908315565031983</c:v>
                </c:pt>
                <c:pt idx="3">
                  <c:v>0.51066098081023414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2198928"/>
        <c:axId val="-1982204912"/>
      </c:barChart>
      <c:catAx>
        <c:axId val="-198219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204912"/>
        <c:crosses val="autoZero"/>
        <c:auto val="1"/>
        <c:lblAlgn val="ctr"/>
        <c:lblOffset val="100"/>
        <c:noMultiLvlLbl val="0"/>
      </c:catAx>
      <c:valAx>
        <c:axId val="-19822049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198928"/>
        <c:crosses val="autoZero"/>
        <c:crossBetween val="between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9.0709830825602258E-2"/>
          <c:w val="0.83958504147347346"/>
          <c:h val="0.7732462773836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Indicadores!$T$54:$W$54</c:f>
              <c:numCache>
                <c:formatCode>0.0%</c:formatCode>
                <c:ptCount val="4"/>
                <c:pt idx="0">
                  <c:v>0.81</c:v>
                </c:pt>
                <c:pt idx="1">
                  <c:v>0.877437325905292</c:v>
                </c:pt>
                <c:pt idx="2">
                  <c:v>0.9113636363636366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525728"/>
        <c:axId val="-1695343264"/>
      </c:barChart>
      <c:catAx>
        <c:axId val="-169552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43264"/>
        <c:crosses val="autoZero"/>
        <c:auto val="1"/>
        <c:lblAlgn val="ctr"/>
        <c:lblOffset val="100"/>
        <c:noMultiLvlLbl val="0"/>
      </c:catAx>
      <c:valAx>
        <c:axId val="-16953432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5257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9.8771347384736169E-2"/>
          <c:w val="0.84426229508196649"/>
          <c:h val="0.76766429712689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0.77341389728096677</c:v>
                </c:pt>
                <c:pt idx="1">
                  <c:v>0.8384819064430723</c:v>
                </c:pt>
                <c:pt idx="2">
                  <c:v>0.89630589760207435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335648"/>
        <c:axId val="-1695345440"/>
      </c:barChart>
      <c:catAx>
        <c:axId val="-169533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45440"/>
        <c:crosses val="autoZero"/>
        <c:auto val="1"/>
        <c:lblAlgn val="ctr"/>
        <c:lblOffset val="100"/>
        <c:noMultiLvlLbl val="0"/>
      </c:catAx>
      <c:valAx>
        <c:axId val="-16953454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356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327"/>
          <c:y val="9.6899514066765682E-2"/>
          <c:w val="0.83991769254898374"/>
          <c:h val="0.75594725358125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0.81</c:v>
                </c:pt>
                <c:pt idx="1">
                  <c:v>0.877437325905292</c:v>
                </c:pt>
                <c:pt idx="2">
                  <c:v>0.9113636363636366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339456"/>
        <c:axId val="-1695342176"/>
      </c:barChart>
      <c:catAx>
        <c:axId val="-169533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42176"/>
        <c:crosses val="autoZero"/>
        <c:auto val="1"/>
        <c:lblAlgn val="ctr"/>
        <c:lblOffset val="100"/>
        <c:noMultiLvlLbl val="0"/>
      </c:catAx>
      <c:valAx>
        <c:axId val="-16953421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394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5001879934816"/>
          <c:y val="0.11515874323240972"/>
          <c:w val="0.84188996114801362"/>
          <c:h val="0.73153098540506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0.76132930513595154</c:v>
                </c:pt>
                <c:pt idx="1">
                  <c:v>0.80935569285083864</c:v>
                </c:pt>
                <c:pt idx="2">
                  <c:v>0.87491898898250153</c:v>
                </c:pt>
                <c:pt idx="3">
                  <c:v>0.98275862068965514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334560"/>
        <c:axId val="-1695344352"/>
      </c:barChart>
      <c:catAx>
        <c:axId val="-169533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44352"/>
        <c:crosses val="autoZero"/>
        <c:auto val="1"/>
        <c:lblAlgn val="ctr"/>
        <c:lblOffset val="100"/>
        <c:noMultiLvlLbl val="0"/>
      </c:catAx>
      <c:valAx>
        <c:axId val="-16953443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34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2156884550843507"/>
          <c:w val="0.84426229508196649"/>
          <c:h val="0.73981392300741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0.81</c:v>
                </c:pt>
                <c:pt idx="1">
                  <c:v>0.871866295264624</c:v>
                </c:pt>
                <c:pt idx="2">
                  <c:v>0.90681818181818186</c:v>
                </c:pt>
                <c:pt idx="3">
                  <c:v>0.98538622129436249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5334016"/>
        <c:axId val="-1695341088"/>
      </c:barChart>
      <c:catAx>
        <c:axId val="-169533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41088"/>
        <c:crosses val="autoZero"/>
        <c:auto val="1"/>
        <c:lblAlgn val="ctr"/>
        <c:lblOffset val="100"/>
        <c:noMultiLvlLbl val="0"/>
      </c:catAx>
      <c:valAx>
        <c:axId val="-1695341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53340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4891944990167"/>
          <c:y val="8.2528717576138388E-2"/>
          <c:w val="0.8506876227897846"/>
          <c:h val="0.78040960590649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0.77039274924471302</c:v>
                </c:pt>
                <c:pt idx="1">
                  <c:v>0.8367166813768756</c:v>
                </c:pt>
                <c:pt idx="2">
                  <c:v>0.90019442644199654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2195664"/>
        <c:axId val="-1982196208"/>
      </c:barChart>
      <c:catAx>
        <c:axId val="-198219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196208"/>
        <c:crosses val="autoZero"/>
        <c:auto val="1"/>
        <c:lblAlgn val="ctr"/>
        <c:lblOffset val="100"/>
        <c:noMultiLvlLbl val="0"/>
      </c:catAx>
      <c:valAx>
        <c:axId val="-19821962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1956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6565250475322"/>
          <c:y val="0.10405900528256751"/>
          <c:w val="0.8365197811334365"/>
          <c:h val="0.75679736868334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0.81</c:v>
                </c:pt>
                <c:pt idx="1">
                  <c:v>0.877437325905292</c:v>
                </c:pt>
                <c:pt idx="2">
                  <c:v>0.91818181818181865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2201648"/>
        <c:axId val="-1982197296"/>
      </c:barChart>
      <c:catAx>
        <c:axId val="-198220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197296"/>
        <c:crosses val="autoZero"/>
        <c:auto val="1"/>
        <c:lblAlgn val="ctr"/>
        <c:lblOffset val="100"/>
        <c:noMultiLvlLbl val="0"/>
      </c:catAx>
      <c:valAx>
        <c:axId val="-1982197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2016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9.3383320964928351E-2"/>
          <c:w val="0.84426229508196649"/>
          <c:h val="0.77207143476710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0.55891238670694765</c:v>
                </c:pt>
                <c:pt idx="1">
                  <c:v>0.69991173874669022</c:v>
                </c:pt>
                <c:pt idx="2">
                  <c:v>0.82890473104342233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2192944"/>
        <c:axId val="-1982194576"/>
      </c:barChart>
      <c:catAx>
        <c:axId val="-198219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194576"/>
        <c:crosses val="autoZero"/>
        <c:auto val="1"/>
        <c:lblAlgn val="ctr"/>
        <c:lblOffset val="100"/>
        <c:noMultiLvlLbl val="0"/>
      </c:catAx>
      <c:valAx>
        <c:axId val="-19821945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821929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69"/>
          <c:y val="0.10478128808837472"/>
          <c:w val="0.8361702127659576"/>
          <c:h val="0.76017760065004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0.65000000000000058</c:v>
                </c:pt>
                <c:pt idx="1">
                  <c:v>0.76601671309192199</c:v>
                </c:pt>
                <c:pt idx="2">
                  <c:v>0.84545454545454568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494592"/>
        <c:axId val="-1696495136"/>
      </c:barChart>
      <c:catAx>
        <c:axId val="-169649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5136"/>
        <c:crosses val="autoZero"/>
        <c:auto val="1"/>
        <c:lblAlgn val="ctr"/>
        <c:lblOffset val="100"/>
        <c:noMultiLvlLbl val="0"/>
      </c:catAx>
      <c:valAx>
        <c:axId val="-1696495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45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0.12342086614173226"/>
          <c:w val="0.83958504147347346"/>
          <c:h val="0.73917480314960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1</c:v>
                </c:pt>
                <c:pt idx="1">
                  <c:v>0.99441340782122822</c:v>
                </c:pt>
                <c:pt idx="2">
                  <c:v>0.99316628701594445</c:v>
                </c:pt>
                <c:pt idx="3">
                  <c:v>0.99372384937238489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506016"/>
        <c:axId val="-1696492416"/>
      </c:barChart>
      <c:catAx>
        <c:axId val="-169650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2416"/>
        <c:crosses val="autoZero"/>
        <c:auto val="1"/>
        <c:lblAlgn val="ctr"/>
        <c:lblOffset val="100"/>
        <c:noMultiLvlLbl val="0"/>
      </c:catAx>
      <c:valAx>
        <c:axId val="-16964924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6016"/>
        <c:crosses val="autoZero"/>
        <c:crossBetween val="between"/>
        <c:majorUnit val="0.1"/>
        <c:minorUnit val="4.0000000000000034E-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0.12342086614173226"/>
          <c:w val="0.83958504147347346"/>
          <c:h val="0.73917480314960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1</c:v>
                </c:pt>
                <c:pt idx="1">
                  <c:v>0.99441340782122822</c:v>
                </c:pt>
                <c:pt idx="2">
                  <c:v>0.99316628701594445</c:v>
                </c:pt>
                <c:pt idx="3">
                  <c:v>0.99372384937238489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491328"/>
        <c:axId val="-1696503296"/>
      </c:barChart>
      <c:catAx>
        <c:axId val="-169649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3296"/>
        <c:crosses val="autoZero"/>
        <c:auto val="1"/>
        <c:lblAlgn val="ctr"/>
        <c:lblOffset val="100"/>
        <c:noMultiLvlLbl val="0"/>
      </c:catAx>
      <c:valAx>
        <c:axId val="-16965032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491328"/>
        <c:crosses val="autoZero"/>
        <c:crossBetween val="between"/>
        <c:majorUnit val="0.1"/>
        <c:minorUnit val="4.0000000000000034E-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10063108490749002"/>
          <c:w val="0.84426229508196649"/>
          <c:h val="0.76399519025639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0.70392749244713049</c:v>
                </c:pt>
                <c:pt idx="1">
                  <c:v>0.77846425419240961</c:v>
                </c:pt>
                <c:pt idx="2">
                  <c:v>0.8522359040829548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6501120"/>
        <c:axId val="-1696505472"/>
      </c:barChart>
      <c:catAx>
        <c:axId val="-169650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5472"/>
        <c:crosses val="autoZero"/>
        <c:auto val="1"/>
        <c:lblAlgn val="ctr"/>
        <c:lblOffset val="100"/>
        <c:noMultiLvlLbl val="0"/>
      </c:catAx>
      <c:valAx>
        <c:axId val="-1696505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6965011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AD022-7463-421B-B0E1-769F311E459C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4F576-C440-4D1B-A3D9-EB480C0ADA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99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4F576-C440-4D1B-A3D9-EB480C0ADA1D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26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89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03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6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089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333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594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02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62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06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1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68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56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73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9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F40DA-C462-4ED6-AC54-136293DF2F8E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804F4B-8CAB-4375-813C-E22228D41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24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5675" y="225529"/>
            <a:ext cx="995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59450" algn="r"/>
              </a:tabLst>
            </a:pPr>
            <a:r>
              <a:rPr lang="pt-BR" altLang="pt-BR" sz="1600" b="1" dirty="0"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NIVERSIDADE ABERTA DO SUS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59450" algn="r"/>
              </a:tabLst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59450" algn="r"/>
              </a:tabLst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59450" algn="r"/>
              </a:tabLst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Modalidade à Distância</a:t>
            </a:r>
            <a:endParaRPr lang="pt-BR" altLang="pt-BR" sz="1600" dirty="0"/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59450" algn="r"/>
              </a:tabLst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Turma nº 5	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59450" algn="r"/>
              </a:tabLst>
            </a:pP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526643" y="225529"/>
            <a:ext cx="1700742" cy="140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32509" y="2040185"/>
            <a:ext cx="9879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PORTADORES DE HIPERTENSÃO ARTERIAL SISTÊMICA E/OU DIABETES MELLITUS DA </a:t>
            </a: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BÁSICA DE SAÚDE MARIANI, CAXIAS DO SUL/RS</a:t>
            </a:r>
            <a:endParaRPr lang="pt-BR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033650" y="4484446"/>
            <a:ext cx="5178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Henry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Rafael Cabrera Tejada</a:t>
            </a: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Glebson Moura Silva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284350" y="3911689"/>
            <a:ext cx="253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564469" y="6213165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Pelotas, 2015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13000" y="16891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31800" y="350272"/>
            <a:ext cx="11315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:</a:t>
            </a:r>
            <a:endParaRPr lang="pt-BR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Ampliar a cobertura a Hipertensos e/ou Diabéticos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1.1. Cadastrar 60%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área de abrangência no Programa de Atenção à Hipertensão Arterial e à Diabetes Mellitus da unidade básica de saúde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Mariani.                                  </a:t>
            </a:r>
          </a:p>
          <a:p>
            <a:pPr algn="just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Início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15%(462) 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42,7%(1624)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15%(141)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51,1%(479</a:t>
            </a:r>
            <a:r>
              <a:rPr lang="pt-BR" sz="2400" dirty="0" smtClean="0"/>
              <a:t>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71039109"/>
              </p:ext>
            </p:extLst>
          </p:nvPr>
        </p:nvGraphicFramePr>
        <p:xfrm>
          <a:off x="466724" y="3568700"/>
          <a:ext cx="4575175" cy="290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727766542"/>
              </p:ext>
            </p:extLst>
          </p:nvPr>
        </p:nvGraphicFramePr>
        <p:xfrm>
          <a:off x="5852943" y="3473965"/>
          <a:ext cx="4953804" cy="324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02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 flipH="1">
            <a:off x="2788919" y="1612900"/>
            <a:ext cx="287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22800" y="263079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Qualidade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2941319" y="1765300"/>
            <a:ext cx="287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55600" y="866864"/>
            <a:ext cx="1092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e/ou Diabéticos.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 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00%  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	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00%	  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234388607"/>
              </p:ext>
            </p:extLst>
          </p:nvPr>
        </p:nvGraphicFramePr>
        <p:xfrm>
          <a:off x="531494" y="3594100"/>
          <a:ext cx="481965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947612526"/>
              </p:ext>
            </p:extLst>
          </p:nvPr>
        </p:nvGraphicFramePr>
        <p:xfrm>
          <a:off x="5816600" y="3594100"/>
          <a:ext cx="4460875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1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50" y="963186"/>
            <a:ext cx="10731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Melhorar a qualidade da atenção aos Hipertensos/Diabéticos</a:t>
            </a: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Hipertensos/Diabéticos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realização de exames complementares em dia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acordo com o protocolo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	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Depois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100%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651500" y="431800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/>
                </a:solidFill>
              </a:rPr>
              <a:t>QUALIDADE </a:t>
            </a:r>
            <a:endParaRPr lang="pt-BR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49979143"/>
              </p:ext>
            </p:extLst>
          </p:nvPr>
        </p:nvGraphicFramePr>
        <p:xfrm>
          <a:off x="442912" y="3684587"/>
          <a:ext cx="4967288" cy="297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31766581"/>
              </p:ext>
            </p:extLst>
          </p:nvPr>
        </p:nvGraphicFramePr>
        <p:xfrm>
          <a:off x="5651500" y="3670300"/>
          <a:ext cx="5168900" cy="303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44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4000" y="788531"/>
            <a:ext cx="116459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 farmácia popular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100%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Hipertensos/Diabéticos cadastrados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 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99,2%          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	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/>
              <a:t>99.4%</a:t>
            </a:r>
            <a:endParaRPr lang="pt-BR" sz="2600" dirty="0"/>
          </a:p>
        </p:txBody>
      </p:sp>
      <p:sp>
        <p:nvSpPr>
          <p:cNvPr id="3" name="CaixaDeTexto 2"/>
          <p:cNvSpPr txBox="1"/>
          <p:nvPr/>
        </p:nvSpPr>
        <p:spPr>
          <a:xfrm flipH="1">
            <a:off x="4935219" y="254000"/>
            <a:ext cx="189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1"/>
                </a:solidFill>
              </a:rPr>
              <a:t>QUALIDADE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70035422"/>
              </p:ext>
            </p:extLst>
          </p:nvPr>
        </p:nvGraphicFramePr>
        <p:xfrm>
          <a:off x="419100" y="3794124"/>
          <a:ext cx="478790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272062098"/>
              </p:ext>
            </p:extLst>
          </p:nvPr>
        </p:nvGraphicFramePr>
        <p:xfrm>
          <a:off x="5549900" y="3794124"/>
          <a:ext cx="4737100" cy="29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41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5900" y="1382286"/>
            <a:ext cx="112395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</a:t>
            </a: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dos Hipertensos e/ou Diabéticos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62% 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	 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810089116"/>
              </p:ext>
            </p:extLst>
          </p:nvPr>
        </p:nvGraphicFramePr>
        <p:xfrm>
          <a:off x="468312" y="4143374"/>
          <a:ext cx="4625975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16813866"/>
              </p:ext>
            </p:extLst>
          </p:nvPr>
        </p:nvGraphicFramePr>
        <p:xfrm>
          <a:off x="5853112" y="4087812"/>
          <a:ext cx="4575175" cy="26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 flipH="1">
            <a:off x="4935219" y="254000"/>
            <a:ext cx="189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1"/>
                </a:solidFill>
              </a:rPr>
              <a:t>QUALIDADE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5100" y="782122"/>
            <a:ext cx="120269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de Hipertensos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e/ou Diabéticos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ao programa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Buscar 100% dos Hipertensos e/ou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faltosos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às consultas na unidade de saúde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periodicidade recomendada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39% 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52%            	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/>
              <a:t>100%</a:t>
            </a:r>
            <a:endParaRPr lang="pt-BR" sz="2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273040" y="254000"/>
            <a:ext cx="181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ADESÃO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55588947"/>
              </p:ext>
            </p:extLst>
          </p:nvPr>
        </p:nvGraphicFramePr>
        <p:xfrm>
          <a:off x="334962" y="3692524"/>
          <a:ext cx="5151438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62118998"/>
              </p:ext>
            </p:extLst>
          </p:nvPr>
        </p:nvGraphicFramePr>
        <p:xfrm>
          <a:off x="6037262" y="3751262"/>
          <a:ext cx="5341938" cy="284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5900" y="1182231"/>
            <a:ext cx="100711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</a:t>
            </a: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 Hipertensos/Diabéticos cadastrados na unidade de saúde.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		  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 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	           </a:t>
            </a:r>
            <a:r>
              <a:rPr lang="pt-BR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	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16400" y="279400"/>
            <a:ext cx="1811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egistro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46775132"/>
              </p:ext>
            </p:extLst>
          </p:nvPr>
        </p:nvGraphicFramePr>
        <p:xfrm>
          <a:off x="304800" y="3808412"/>
          <a:ext cx="5092699" cy="249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79070779"/>
              </p:ext>
            </p:extLst>
          </p:nvPr>
        </p:nvGraphicFramePr>
        <p:xfrm>
          <a:off x="5715000" y="3810000"/>
          <a:ext cx="53467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51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9699" y="636131"/>
            <a:ext cx="10553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Mapear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Hipertensos e/ou Diabéticos de risco para doença cardiovascular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   100% dos Hipertensos e/ou Diabéticos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0%   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	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0%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564890" y="0"/>
            <a:ext cx="370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de risco </a:t>
            </a:r>
            <a:endParaRPr lang="pt-BR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70147999"/>
              </p:ext>
            </p:extLst>
          </p:nvPr>
        </p:nvGraphicFramePr>
        <p:xfrm>
          <a:off x="365125" y="3702050"/>
          <a:ext cx="4629150" cy="292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02167507"/>
              </p:ext>
            </p:extLst>
          </p:nvPr>
        </p:nvGraphicFramePr>
        <p:xfrm>
          <a:off x="5989637" y="3760787"/>
          <a:ext cx="4556125" cy="293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22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3200" y="960041"/>
            <a:ext cx="110871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 Diabéticos</a:t>
            </a: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dos Hipertensos e/ou Diabéticos. </a:t>
            </a:r>
          </a:p>
          <a:p>
            <a:pPr lvl="2"/>
            <a:endParaRPr lang="pt-BR" sz="2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62% 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82%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013200" y="431800"/>
            <a:ext cx="3058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saúde </a:t>
            </a:r>
            <a:endParaRPr lang="pt-BR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32120583"/>
              </p:ext>
            </p:extLst>
          </p:nvPr>
        </p:nvGraphicFramePr>
        <p:xfrm>
          <a:off x="430212" y="3587750"/>
          <a:ext cx="4625975" cy="296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71322710"/>
              </p:ext>
            </p:extLst>
          </p:nvPr>
        </p:nvGraphicFramePr>
        <p:xfrm>
          <a:off x="6078537" y="3530600"/>
          <a:ext cx="455612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04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9400" y="1243787"/>
            <a:ext cx="106807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 Diabéticos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dos usuários Hipertensos/Diabéticos.</a:t>
            </a:r>
          </a:p>
          <a:p>
            <a:pPr lvl="2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62%   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	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140120888"/>
              </p:ext>
            </p:extLst>
          </p:nvPr>
        </p:nvGraphicFramePr>
        <p:xfrm>
          <a:off x="404812" y="3468687"/>
          <a:ext cx="4625975" cy="3033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65423361"/>
              </p:ext>
            </p:extLst>
          </p:nvPr>
        </p:nvGraphicFramePr>
        <p:xfrm>
          <a:off x="5600700" y="3487737"/>
          <a:ext cx="4546600" cy="302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4463023" y="513834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saúde </a:t>
            </a:r>
          </a:p>
        </p:txBody>
      </p:sp>
    </p:spTree>
    <p:extLst>
      <p:ext uri="{BB962C8B-B14F-4D97-AF65-F5344CB8AC3E}">
        <p14:creationId xmlns:p14="http://schemas.microsoft.com/office/powerpoint/2010/main" val="13713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63241" y="584200"/>
            <a:ext cx="2965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44500" y="1687580"/>
            <a:ext cx="9779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 e DM constituem as duas doenças crônicas de maior morbimortalidade em brasil e no mundo.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atenção a estas duas doenças significa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salto na qualidade do serviço e na percepção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população.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iminuição de complicações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devido ao mal controle de sua doença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Diminuição dos encaminhamentos  aos níveis superiores de atenção à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Aumento do protagonismo da população no engajamento e toma de decisões quanto a sua saúde.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indicadores de qualidade de atenção em ambas as doenças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2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3200" y="909241"/>
            <a:ext cx="114935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e/ou Diabéticos</a:t>
            </a: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usuários Hipertensos e/ou Diabéticos.</a:t>
            </a:r>
          </a:p>
          <a:p>
            <a:pPr lvl="2"/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62% 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		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3" name="Retângulo 2"/>
          <p:cNvSpPr/>
          <p:nvPr/>
        </p:nvSpPr>
        <p:spPr>
          <a:xfrm>
            <a:off x="4793223" y="323334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saúde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91792117"/>
              </p:ext>
            </p:extLst>
          </p:nvPr>
        </p:nvGraphicFramePr>
        <p:xfrm>
          <a:off x="203200" y="3451224"/>
          <a:ext cx="4625975" cy="317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491194390"/>
              </p:ext>
            </p:extLst>
          </p:nvPr>
        </p:nvGraphicFramePr>
        <p:xfrm>
          <a:off x="5699125" y="3494087"/>
          <a:ext cx="5070475" cy="313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1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82073" y="247134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de saúde </a:t>
            </a:r>
          </a:p>
        </p:txBody>
      </p:sp>
      <p:sp>
        <p:nvSpPr>
          <p:cNvPr id="3" name="Retângulo 2"/>
          <p:cNvSpPr/>
          <p:nvPr/>
        </p:nvSpPr>
        <p:spPr>
          <a:xfrm>
            <a:off x="558800" y="1150541"/>
            <a:ext cx="105283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e/ou Diabéticos</a:t>
            </a: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% dos usuários Hipertensos e/ou Diabéticos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62%    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		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82%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97932470"/>
              </p:ext>
            </p:extLst>
          </p:nvPr>
        </p:nvGraphicFramePr>
        <p:xfrm>
          <a:off x="558800" y="3895724"/>
          <a:ext cx="4619625" cy="260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2894939"/>
              </p:ext>
            </p:extLst>
          </p:nvPr>
        </p:nvGraphicFramePr>
        <p:xfrm>
          <a:off x="5499100" y="3941762"/>
          <a:ext cx="4622800" cy="2586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02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04800" y="1200666"/>
            <a:ext cx="98933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Importância da Intervenção para a equipe e a comunidade.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trabalho integrado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médicos/as, enfermeiros/as,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auxiliares de enfermagem, agentes comunitários de saúde, estagiários.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atribuições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cada integrante da equipe 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traduziu em atenção a um maior número de pessoas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qualidade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mesma.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Promoveu-se a organização do serviço,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melhoria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registros, 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agendamentos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visitas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domiciliares.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conseguiu-se identificar e priorizar os casos mais graves, assim como realizar os encaminhamentos 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especialista.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07866" y="336034"/>
            <a:ext cx="2626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0885" y="831334"/>
            <a:ext cx="96562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mudança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substancial na aceitação do trabalho da UBS por parte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exponencialmente a participação do usuário na tomada de decisões para a melhora das condições de seu processo saúde-doença,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participação dos mesmos, nas atividades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educativas.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ermitiu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melhor olhar da população quanto a necessidade de atendimentos odontológicos, avaliação nutricional, melhor entendimento sobre os efeitos danosos do tabagismo e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alcoolismo.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07866" y="336034"/>
            <a:ext cx="2626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24080" y="324535"/>
            <a:ext cx="7453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sz="3200" b="1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eflexão crítica sobre o processo pessoal de aprendizagem</a:t>
            </a:r>
            <a:endParaRPr lang="pt-BR" sz="3200" b="1" dirty="0">
              <a:solidFill>
                <a:schemeClr val="accent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06400" y="1728748"/>
            <a:ext cx="9804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curso representou uma </a:t>
            </a: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orientação metodológica </a:t>
            </a: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sequenciada, </a:t>
            </a: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que </a:t>
            </a: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 permitiu ter </a:t>
            </a: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uma visão ampla dos objetivos a </a:t>
            </a: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alcançar.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participação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nas diversas esferas do curso 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fortaleceu a reflexão do coletivo,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permitindo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atualizar e qualificar os conhecimentos nas diferentes áreas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(clínica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organização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gestão no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trabalho),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 o fortalecimento do trabalho em equipe e a relação com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comunidade.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</a:rPr>
              <a:t>O processo de revisão sistemática de bibliografia, protocolos de atendimento do Ministério da Saúde, literaturas complementares e seu compartilhar com a equipe permitiu </a:t>
            </a: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</a:rPr>
              <a:t>a melhoria do </a:t>
            </a: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</a:rPr>
              <a:t>atendimento </a:t>
            </a: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</a:rPr>
              <a:t>coletivo.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rot="5400000">
            <a:off x="3080185" y="3380519"/>
            <a:ext cx="6031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Muito obrigado </a:t>
            </a:r>
            <a:endParaRPr lang="pt-B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42699" y="2789911"/>
            <a:ext cx="76154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Muchas</a:t>
            </a:r>
            <a:r>
              <a:rPr lang="pt-B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gracias </a:t>
            </a:r>
            <a:endParaRPr lang="pt-B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9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20800" y="417899"/>
            <a:ext cx="7298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CARACTERIZAÇAO MUNICIPIO CAXIAS DO SUL</a:t>
            </a:r>
            <a:endParaRPr lang="pt-BR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7700" y="648732"/>
            <a:ext cx="11049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Nordeste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RG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Sul, forma parte da conhecida serra gaúcha.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Área: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1.638,34 km².</a:t>
            </a:r>
          </a:p>
          <a:p>
            <a:pPr algn="just">
              <a:lnSpc>
                <a:spcPct val="2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Clima: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temperado, com verões amenos, invernos frios e geadas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frequentes.</a:t>
            </a:r>
          </a:p>
          <a:p>
            <a:pPr algn="just">
              <a:lnSpc>
                <a:spcPct val="2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441.332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habitantes.</a:t>
            </a:r>
          </a:p>
          <a:p>
            <a:pPr algn="just">
              <a:lnSpc>
                <a:spcPct val="20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Economia: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indústria metalomecânica (segundo polo brasileiro).</a:t>
            </a:r>
          </a:p>
          <a:p>
            <a:pPr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1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1200" y="-18097"/>
            <a:ext cx="1041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 DE SAÚDE:</a:t>
            </a:r>
          </a:p>
          <a:p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46 Unidades Básicas De Saúde (UBS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Serviços De Urgência e Emergência (SAMU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Hospital Geral e Pronto Atendimento de 24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Horas.</a:t>
            </a:r>
          </a:p>
          <a:p>
            <a:pPr lvl="1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Especializado de Saúde (CES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Ambulatório de Doenças Respiratórias Pediátricas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 Respirando em Casa, Vigilância a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Outros serviços.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33536" y="495300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CARACTERIZAÇÃO UBS MARIANI</a:t>
            </a:r>
            <a:endParaRPr lang="pt-BR" sz="3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10275" y="1346200"/>
            <a:ext cx="950718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Bairro Mariani pertence à zona urbana 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UBS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adaptada aos padrões de qualidade 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Ministério.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Estimada: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habitantes.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Equipes de ESF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compostas cada por um Médico, uma Enfermeira, uma odontologista, três Técnicas de enfermagem, uma assistente de saúde bucal, cincos Agentes comunitários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de Apoio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uma Nutricionista, uma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Gineco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-obstetra, uma pediatra, uma assistente social, um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Médico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uma terceira equipe ainda não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implantada.</a:t>
            </a:r>
            <a:endParaRPr lang="pt-BR" sz="2800" dirty="0"/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31900" y="210235"/>
            <a:ext cx="8293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DA ATENÇÃO AOS HIPERTENSOS E/OU DIABÉTICOS ANTES DA INTERVENÇÃO.</a:t>
            </a:r>
            <a:endParaRPr lang="pt-BR" sz="2800" dirty="0">
              <a:solidFill>
                <a:schemeClr val="accent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90550" y="1349061"/>
            <a:ext cx="10128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Cobertura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(462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usuários)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Cobertura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(141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usuários)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Ação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programática estabelecida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na rotina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trabalho, mas com pouco controle do nível qualitativo, 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sem avaliação de risco cardiovascular.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Atraso nas Consultas: 39% de hipertensos e 52% de diabéticos.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Déficit nos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registros, nos exames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complementares em dia,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 nas ações de promoção da saúde.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6655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19200" y="1388239"/>
            <a:ext cx="939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Atividades desenvolvidas nos quatros eixos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prática clínica.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Engajamento público.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Monitoramento e avaliação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Coleta e sistematização da informação: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fornecidos pela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UFPel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(questionários, caderno de ações programáticas, ficha espelho, Excel e prontuário cínico).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87466" y="393700"/>
            <a:ext cx="3462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3200" dirty="0" smtClean="0"/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610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 flipH="1">
            <a:off x="350517" y="279400"/>
            <a:ext cx="9885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GERAL: </a:t>
            </a:r>
          </a:p>
          <a:p>
            <a:pPr algn="just">
              <a:lnSpc>
                <a:spcPct val="150000"/>
              </a:lnSpc>
            </a:pPr>
            <a:endParaRPr lang="pt-BR" sz="4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atenção a saúde dos usuários diabéticos e/ou hipertensos da área de abrangência na UBS Mariani do Município de Caxias do Sul/RS.</a:t>
            </a:r>
          </a:p>
        </p:txBody>
      </p:sp>
    </p:spTree>
    <p:extLst>
      <p:ext uri="{BB962C8B-B14F-4D97-AF65-F5344CB8AC3E}">
        <p14:creationId xmlns:p14="http://schemas.microsoft.com/office/powerpoint/2010/main" val="3286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6668" y="786712"/>
            <a:ext cx="888935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ESPECÍFICOS, METAS </a:t>
            </a:r>
          </a:p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RESULTADOS </a:t>
            </a:r>
            <a:endParaRPr lang="pt-BR" sz="4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us.123rf.com/450wm/zagandesign/zagandesign1308/zagandesign130800149/21687080-farbige-zahnr-der-vektor-abstrakten-ba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72" y="2629680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6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611</TotalTime>
  <Words>1179</Words>
  <Application>Microsoft Office PowerPoint</Application>
  <PresentationFormat>Widescreen</PresentationFormat>
  <Paragraphs>156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Admin</cp:lastModifiedBy>
  <cp:revision>53</cp:revision>
  <dcterms:created xsi:type="dcterms:W3CDTF">2015-07-20T02:46:55Z</dcterms:created>
  <dcterms:modified xsi:type="dcterms:W3CDTF">2015-08-12T14:51:39Z</dcterms:modified>
</cp:coreProperties>
</file>