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2AEBD-01C7-4E58-AEF2-A8F6C690A6B5}" type="datetimeFigureOut">
              <a:rPr lang="es-ES" smtClean="0"/>
              <a:t>14/06/2015</a:t>
            </a:fld>
            <a:endParaRPr lang="es-E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B9501-B9A5-49A3-A6D7-CF38F8C317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82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9501-B9A5-49A3-A6D7-CF38F8C3170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161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9501-B9A5-49A3-A6D7-CF38F8C3170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961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9501-B9A5-49A3-A6D7-CF38F8C3170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22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s-E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A483-3BCF-4613-8B08-F102AAC031F2}" type="datetimeFigureOut">
              <a:rPr lang="es-ES" smtClean="0"/>
              <a:t>14/06/2015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E958-123A-4F21-A2C7-44127BA1B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66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A483-3BCF-4613-8B08-F102AAC031F2}" type="datetimeFigureOut">
              <a:rPr lang="es-ES" smtClean="0"/>
              <a:t>14/06/2015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E958-123A-4F21-A2C7-44127BA1B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17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A483-3BCF-4613-8B08-F102AAC031F2}" type="datetimeFigureOut">
              <a:rPr lang="es-ES" smtClean="0"/>
              <a:t>14/06/2015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E958-123A-4F21-A2C7-44127BA1B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41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A483-3BCF-4613-8B08-F102AAC031F2}" type="datetimeFigureOut">
              <a:rPr lang="es-ES" smtClean="0"/>
              <a:t>14/06/2015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E958-123A-4F21-A2C7-44127BA1B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80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A483-3BCF-4613-8B08-F102AAC031F2}" type="datetimeFigureOut">
              <a:rPr lang="es-ES" smtClean="0"/>
              <a:t>14/06/2015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E958-123A-4F21-A2C7-44127BA1B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34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A483-3BCF-4613-8B08-F102AAC031F2}" type="datetimeFigureOut">
              <a:rPr lang="es-ES" smtClean="0"/>
              <a:t>14/06/2015</a:t>
            </a:fld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E958-123A-4F21-A2C7-44127BA1B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86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A483-3BCF-4613-8B08-F102AAC031F2}" type="datetimeFigureOut">
              <a:rPr lang="es-ES" smtClean="0"/>
              <a:t>14/06/2015</a:t>
            </a:fld>
            <a:endParaRPr lang="es-E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E958-123A-4F21-A2C7-44127BA1B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51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A483-3BCF-4613-8B08-F102AAC031F2}" type="datetimeFigureOut">
              <a:rPr lang="es-ES" smtClean="0"/>
              <a:t>14/06/2015</a:t>
            </a:fld>
            <a:endParaRPr lang="es-E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E958-123A-4F21-A2C7-44127BA1B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13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A483-3BCF-4613-8B08-F102AAC031F2}" type="datetimeFigureOut">
              <a:rPr lang="es-ES" smtClean="0"/>
              <a:t>14/06/2015</a:t>
            </a:fld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E958-123A-4F21-A2C7-44127BA1B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82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A483-3BCF-4613-8B08-F102AAC031F2}" type="datetimeFigureOut">
              <a:rPr lang="es-ES" smtClean="0"/>
              <a:t>14/06/2015</a:t>
            </a:fld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E958-123A-4F21-A2C7-44127BA1B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6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A483-3BCF-4613-8B08-F102AAC031F2}" type="datetimeFigureOut">
              <a:rPr lang="es-ES" smtClean="0"/>
              <a:t>14/06/2015</a:t>
            </a:fld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E958-123A-4F21-A2C7-44127BA1B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60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A483-3BCF-4613-8B08-F102AAC031F2}" type="datetimeFigureOut">
              <a:rPr lang="es-ES" smtClean="0"/>
              <a:t>14/06/2015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4E958-123A-4F21-A2C7-44127BA1B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16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/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b="1" dirty="0">
                <a:solidFill>
                  <a:srgbClr val="C00000"/>
                </a:solidFill>
              </a:rPr>
              <a:t/>
            </a:r>
            <a:br>
              <a:rPr lang="pt-BR" b="1" dirty="0">
                <a:solidFill>
                  <a:srgbClr val="C00000"/>
                </a:solidFill>
              </a:rPr>
            </a:br>
            <a:r>
              <a:rPr lang="x-none" sz="3600" b="1" smtClean="0">
                <a:solidFill>
                  <a:srgbClr val="C00000"/>
                </a:solidFill>
              </a:rPr>
              <a:t>Melhoria </a:t>
            </a:r>
            <a:r>
              <a:rPr lang="x-none" sz="3600" b="1">
                <a:solidFill>
                  <a:srgbClr val="C00000"/>
                </a:solidFill>
              </a:rPr>
              <a:t>da atenção à saúde  </a:t>
            </a:r>
            <a:r>
              <a:rPr lang="pt-BR" sz="3600" b="1" dirty="0">
                <a:solidFill>
                  <a:srgbClr val="C00000"/>
                </a:solidFill>
              </a:rPr>
              <a:t>hipertensos </a:t>
            </a:r>
            <a:r>
              <a:rPr lang="x-none" sz="3600" b="1">
                <a:solidFill>
                  <a:srgbClr val="C00000"/>
                </a:solidFill>
              </a:rPr>
              <a:t>e </a:t>
            </a:r>
            <a:r>
              <a:rPr lang="pt-BR" sz="3600" b="1" dirty="0">
                <a:solidFill>
                  <a:srgbClr val="C00000"/>
                </a:solidFill>
              </a:rPr>
              <a:t>diabéticos </a:t>
            </a:r>
            <a:r>
              <a:rPr lang="pt-BR" sz="3600" b="1" u="sng" dirty="0">
                <a:solidFill>
                  <a:srgbClr val="C00000"/>
                </a:solidFill>
              </a:rPr>
              <a:t> </a:t>
            </a:r>
            <a:r>
              <a:rPr lang="x-none" sz="3600" b="1">
                <a:solidFill>
                  <a:srgbClr val="C00000"/>
                </a:solidFill>
              </a:rPr>
              <a:t>no Ambulatório ESTREITO, São João do Piauí / PI</a:t>
            </a:r>
            <a:r>
              <a:rPr lang="es-ES" sz="3600" b="1" dirty="0">
                <a:solidFill>
                  <a:srgbClr val="C00000"/>
                </a:solidFill>
              </a:rPr>
              <a:t/>
            </a:r>
            <a:br>
              <a:rPr lang="es-ES" sz="3600" b="1" dirty="0">
                <a:solidFill>
                  <a:srgbClr val="C00000"/>
                </a:solidFill>
              </a:rPr>
            </a:br>
            <a:r>
              <a:rPr lang="x-none" b="1"/>
              <a:t> 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err="1" smtClean="0">
                <a:solidFill>
                  <a:schemeClr val="tx1"/>
                </a:solidFill>
              </a:rPr>
              <a:t>Heriberto</a:t>
            </a:r>
            <a:r>
              <a:rPr lang="pt-BR" dirty="0" smtClean="0">
                <a:solidFill>
                  <a:schemeClr val="tx1"/>
                </a:solidFill>
              </a:rPr>
              <a:t> Valle Carmona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Orientador; Cristiano Pintos Dos Santos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Pelotas junho 2015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/>
          <a:srcRect l="6361" t="17719" r="31654" b="63577"/>
          <a:stretch>
            <a:fillRect/>
          </a:stretch>
        </p:blipFill>
        <p:spPr bwMode="auto">
          <a:xfrm>
            <a:off x="0" y="260350"/>
            <a:ext cx="9144000" cy="155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6" name="Imagem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>
            <a:fillRect/>
          </a:stretch>
        </p:blipFill>
        <p:spPr bwMode="auto">
          <a:xfrm>
            <a:off x="7740352" y="601663"/>
            <a:ext cx="11049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9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Objetivos</a:t>
            </a:r>
            <a:r>
              <a:rPr lang="pt-BR" sz="4800" b="1" dirty="0">
                <a:solidFill>
                  <a:srgbClr val="FF0000"/>
                </a:solidFill>
              </a:rPr>
              <a:t> 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/>
              <a:t>Objetivo geral:</a:t>
            </a:r>
          </a:p>
          <a:p>
            <a:pPr>
              <a:buNone/>
            </a:pPr>
            <a:endParaRPr lang="pt-BR" b="1" dirty="0"/>
          </a:p>
          <a:p>
            <a:pPr algn="just">
              <a:buNone/>
            </a:pPr>
            <a:r>
              <a:rPr lang="pt-BR" dirty="0"/>
              <a:t>   Melhorar a atenção à saúde dos usuários com hipertensão e diabetes no Ambulatório </a:t>
            </a:r>
            <a:r>
              <a:rPr lang="pt-BR" dirty="0" smtClean="0"/>
              <a:t>Rural ESTREITO, </a:t>
            </a:r>
            <a:r>
              <a:rPr lang="pt-BR" dirty="0"/>
              <a:t>São João do Piauí /PI.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9492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Objetivos Específicos 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1- Ampliar a cobertura da população diabética e hipertensa na área.</a:t>
            </a:r>
            <a:endParaRPr lang="es-ES" dirty="0"/>
          </a:p>
          <a:p>
            <a:r>
              <a:rPr lang="pt-BR" dirty="0"/>
              <a:t>2- Melhorar a qualidade de atenção a diabético e hipertenso em nossa UBS.</a:t>
            </a:r>
            <a:endParaRPr lang="es-ES" dirty="0"/>
          </a:p>
          <a:p>
            <a:r>
              <a:rPr lang="pt-BR" dirty="0"/>
              <a:t>3- Melhorar a adesão dos diabéticos e hipertensos ao programa.</a:t>
            </a:r>
            <a:endParaRPr lang="es-ES" dirty="0"/>
          </a:p>
          <a:p>
            <a:r>
              <a:rPr lang="pt-BR" dirty="0"/>
              <a:t>4- Melhorar o registro das informações dos diabéticos e hipertensos </a:t>
            </a:r>
            <a:r>
              <a:rPr lang="pt-BR" dirty="0" smtClean="0"/>
              <a:t>em </a:t>
            </a:r>
            <a:r>
              <a:rPr lang="pt-BR" dirty="0"/>
              <a:t>nossa UBS.</a:t>
            </a:r>
            <a:endParaRPr lang="es-ES" dirty="0"/>
          </a:p>
          <a:p>
            <a:r>
              <a:rPr lang="pt-BR" dirty="0"/>
              <a:t>5 - Mapear diabéticos e hipertensos de risco para doença cardiovascular.</a:t>
            </a:r>
            <a:endParaRPr lang="es-ES" dirty="0"/>
          </a:p>
          <a:p>
            <a:r>
              <a:rPr lang="pt-BR" dirty="0"/>
              <a:t>6- Promover a saúde dos hipertensos e diabéticos.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40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t-BR" u="sng" dirty="0"/>
              <a:t>Ações</a:t>
            </a:r>
            <a:r>
              <a:rPr lang="pt-BR" dirty="0"/>
              <a:t> 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     </a:t>
            </a:r>
            <a:r>
              <a:rPr lang="pt-BR" u="sng" dirty="0"/>
              <a:t>Focando as ações nos quatro eixos </a:t>
            </a:r>
          </a:p>
          <a:p>
            <a:pPr>
              <a:buNone/>
            </a:pPr>
            <a:endParaRPr lang="pt-BR" u="sng" dirty="0"/>
          </a:p>
          <a:p>
            <a:pPr lvl="0">
              <a:buFont typeface="Courier New" pitchFamily="49" charset="0"/>
              <a:buChar char="o"/>
            </a:pPr>
            <a:r>
              <a:rPr lang="pt-BR" dirty="0"/>
              <a:t>Organização e gestão do serviço.</a:t>
            </a:r>
          </a:p>
          <a:p>
            <a:pPr lvl="0">
              <a:buFont typeface="Courier New" pitchFamily="49" charset="0"/>
              <a:buChar char="o"/>
            </a:pPr>
            <a:endParaRPr lang="pt-BR" dirty="0"/>
          </a:p>
          <a:p>
            <a:pPr lvl="0">
              <a:buFont typeface="Courier New" pitchFamily="49" charset="0"/>
              <a:buChar char="o"/>
            </a:pPr>
            <a:r>
              <a:rPr lang="pt-BR" dirty="0"/>
              <a:t>Monitoramento e avaliação.</a:t>
            </a:r>
          </a:p>
          <a:p>
            <a:pPr lvl="0">
              <a:buFont typeface="Courier New" pitchFamily="49" charset="0"/>
              <a:buChar char="o"/>
            </a:pPr>
            <a:endParaRPr lang="pt-BR" dirty="0"/>
          </a:p>
          <a:p>
            <a:pPr lvl="0">
              <a:buFont typeface="Courier New" pitchFamily="49" charset="0"/>
              <a:buChar char="o"/>
            </a:pPr>
            <a:r>
              <a:rPr lang="pt-BR" dirty="0"/>
              <a:t>Engajamento publico.</a:t>
            </a:r>
          </a:p>
          <a:p>
            <a:pPr lvl="0">
              <a:buNone/>
            </a:pPr>
            <a:r>
              <a:rPr lang="pt-BR" dirty="0"/>
              <a:t> </a:t>
            </a:r>
          </a:p>
          <a:p>
            <a:pPr lvl="0">
              <a:buFont typeface="Courier New" pitchFamily="49" charset="0"/>
              <a:buChar char="o"/>
            </a:pPr>
            <a:r>
              <a:rPr lang="pt-BR" dirty="0"/>
              <a:t>Qualificação da prática clínica</a:t>
            </a:r>
            <a:endParaRPr lang="es-E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2800" dirty="0" smtClean="0">
                <a:solidFill>
                  <a:srgbClr val="FF0000"/>
                </a:solidFill>
                <a:latin typeface="+mn-lt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30008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Metodologia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t-BR" u="sng" dirty="0"/>
              <a:t>Logística</a:t>
            </a:r>
          </a:p>
          <a:p>
            <a:pPr>
              <a:buNone/>
            </a:pPr>
            <a:r>
              <a:rPr lang="pt-BR" b="1" dirty="0"/>
              <a:t> </a:t>
            </a:r>
          </a:p>
          <a:p>
            <a:pPr lvl="0">
              <a:buFont typeface="Courier New" pitchFamily="49" charset="0"/>
              <a:buChar char="o"/>
            </a:pPr>
            <a:r>
              <a:rPr lang="pt-BR" dirty="0"/>
              <a:t>Apresentar e disponibilizar o material adequado diante os gestores</a:t>
            </a:r>
          </a:p>
          <a:p>
            <a:pPr lvl="0">
              <a:buFont typeface="Courier New" pitchFamily="49" charset="0"/>
              <a:buChar char="o"/>
            </a:pPr>
            <a:r>
              <a:rPr lang="pt-BR" dirty="0"/>
              <a:t>Protocolos de HAS e DM pelo MS, 2013</a:t>
            </a:r>
          </a:p>
          <a:p>
            <a:pPr lvl="0">
              <a:buFont typeface="Courier New" pitchFamily="49" charset="0"/>
              <a:buChar char="o"/>
            </a:pPr>
            <a:r>
              <a:rPr lang="pt-BR" dirty="0"/>
              <a:t>Manual Técnico de HAS e DM do MS,2013.</a:t>
            </a:r>
          </a:p>
          <a:p>
            <a:pPr lvl="0">
              <a:buFont typeface="Courier New" pitchFamily="49" charset="0"/>
              <a:buChar char="o"/>
            </a:pPr>
            <a:r>
              <a:rPr lang="pt-BR" dirty="0"/>
              <a:t>Ficha espelho fornecida pelo curso</a:t>
            </a:r>
          </a:p>
          <a:p>
            <a:pPr lvl="0">
              <a:buFont typeface="Courier New" pitchFamily="49" charset="0"/>
              <a:buChar char="o"/>
            </a:pPr>
            <a:r>
              <a:rPr lang="pt-BR" dirty="0"/>
              <a:t>Planilha coleta de dados</a:t>
            </a:r>
          </a:p>
          <a:p>
            <a:pPr lvl="0">
              <a:buFont typeface="Courier New" pitchFamily="49" charset="0"/>
              <a:buChar char="o"/>
            </a:pPr>
            <a:r>
              <a:rPr lang="pt-BR" dirty="0"/>
              <a:t>Ficha geral de atendimento de usuários com hipertensão e diabetes disponível na UBS.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11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Objetivos, Metas e Resultados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/>
              <a:t>Intervenção - Período de </a:t>
            </a:r>
            <a:r>
              <a:rPr lang="pt-BR" dirty="0" smtClean="0"/>
              <a:t>Fevereiro  </a:t>
            </a:r>
            <a:r>
              <a:rPr lang="pt-BR" dirty="0"/>
              <a:t>a</a:t>
            </a:r>
          </a:p>
          <a:p>
            <a:pPr>
              <a:buNone/>
            </a:pPr>
            <a:r>
              <a:rPr lang="pt-BR" dirty="0"/>
              <a:t>                     </a:t>
            </a:r>
            <a:r>
              <a:rPr lang="pt-BR" dirty="0" smtClean="0"/>
              <a:t>abril </a:t>
            </a:r>
            <a:r>
              <a:rPr lang="pt-BR" dirty="0"/>
              <a:t>de 2014. </a:t>
            </a:r>
            <a:endParaRPr lang="es-ES_tradnl" dirty="0"/>
          </a:p>
          <a:p>
            <a:pPr>
              <a:buNone/>
            </a:pPr>
            <a:r>
              <a:rPr lang="pt-BR" dirty="0"/>
              <a:t>             </a:t>
            </a:r>
            <a:r>
              <a:rPr lang="pt-BR" u="sng" dirty="0"/>
              <a:t>Ao final dos </a:t>
            </a:r>
            <a:r>
              <a:rPr lang="pt-BR" u="sng" dirty="0" smtClean="0"/>
              <a:t>3 </a:t>
            </a:r>
            <a:r>
              <a:rPr lang="pt-BR" u="sng" dirty="0"/>
              <a:t>meses</a:t>
            </a:r>
            <a:endParaRPr lang="es-ES_tradnl" u="sng" dirty="0"/>
          </a:p>
          <a:p>
            <a:pPr>
              <a:buNone/>
            </a:pPr>
            <a:r>
              <a:rPr lang="pt-BR" dirty="0"/>
              <a:t>Cobertura</a:t>
            </a:r>
            <a:r>
              <a:rPr lang="pt-BR" dirty="0" smtClean="0"/>
              <a:t>: </a:t>
            </a:r>
            <a:r>
              <a:rPr lang="pt-BR" dirty="0"/>
              <a:t>usuários:  </a:t>
            </a:r>
            <a:r>
              <a:rPr lang="pt-BR" dirty="0" smtClean="0"/>
              <a:t>231 </a:t>
            </a:r>
            <a:r>
              <a:rPr lang="pt-BR" dirty="0"/>
              <a:t>HAS </a:t>
            </a:r>
            <a:r>
              <a:rPr lang="pt-BR" dirty="0" smtClean="0"/>
              <a:t>(44,6%).</a:t>
            </a:r>
            <a:endParaRPr lang="es-ES_tradnl" dirty="0"/>
          </a:p>
          <a:p>
            <a:pPr>
              <a:buNone/>
            </a:pPr>
            <a:r>
              <a:rPr lang="pt-BR" dirty="0"/>
              <a:t>                                        </a:t>
            </a:r>
            <a:r>
              <a:rPr lang="pt-BR" dirty="0" smtClean="0"/>
              <a:t>68 </a:t>
            </a:r>
            <a:r>
              <a:rPr lang="pt-BR" dirty="0"/>
              <a:t>DM  </a:t>
            </a:r>
            <a:r>
              <a:rPr lang="pt-BR" dirty="0" smtClean="0"/>
              <a:t>(53,1%).</a:t>
            </a:r>
            <a:endParaRPr lang="pt-BR" dirty="0"/>
          </a:p>
          <a:p>
            <a:pPr>
              <a:buFont typeface="Courier New" pitchFamily="49" charset="0"/>
              <a:buChar char="o"/>
            </a:pPr>
            <a:r>
              <a:rPr lang="pt-BR" dirty="0"/>
              <a:t>As evoluções dos indicadores foram bastante positivas.</a:t>
            </a:r>
          </a:p>
          <a:p>
            <a:pPr>
              <a:buFont typeface="Courier New" pitchFamily="49" charset="0"/>
              <a:buChar char="o"/>
            </a:pPr>
            <a:r>
              <a:rPr lang="pt-BR" dirty="0"/>
              <a:t>Antes da intervenção o percentual era baixo.</a:t>
            </a:r>
          </a:p>
          <a:p>
            <a:pPr>
              <a:buFont typeface="Courier New" pitchFamily="49" charset="0"/>
              <a:buChar char="o"/>
            </a:pPr>
            <a:r>
              <a:rPr lang="pt-BR" dirty="0"/>
              <a:t>Todos os indicadores foram coletados adequadamente.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64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Objetivo 1</a:t>
            </a: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pt-BR" sz="2400" b="1" dirty="0"/>
              <a:t>Ampliar a cobertura da população diabética </a:t>
            </a:r>
            <a:r>
              <a:rPr lang="pt-BR" sz="2400" b="1" dirty="0" smtClean="0"/>
              <a:t>e/ou hipertensa </a:t>
            </a:r>
            <a:r>
              <a:rPr lang="pt-BR" sz="2400" b="1" dirty="0"/>
              <a:t>na área</a:t>
            </a:r>
            <a:r>
              <a:rPr lang="pt-BR" sz="2400" dirty="0">
                <a:solidFill>
                  <a:schemeClr val="accent4"/>
                </a:solidFill>
              </a:rPr>
              <a:t>.</a:t>
            </a:r>
            <a:endParaRPr lang="es-ES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000" u="sng" dirty="0"/>
              <a:t>Meta:</a:t>
            </a:r>
            <a:r>
              <a:rPr lang="pt-BR" sz="2000" dirty="0"/>
              <a:t> Cadastrar </a:t>
            </a:r>
            <a:r>
              <a:rPr lang="pt-BR" sz="2000" dirty="0" smtClean="0"/>
              <a:t>90% </a:t>
            </a:r>
            <a:r>
              <a:rPr lang="pt-BR" sz="2000" dirty="0"/>
              <a:t>dos usuários com hipertensão que pertenciam à área de </a:t>
            </a:r>
            <a:r>
              <a:rPr lang="pt-BR" sz="2000" dirty="0" smtClean="0"/>
              <a:t>abrangência</a:t>
            </a:r>
          </a:p>
          <a:p>
            <a:r>
              <a:rPr lang="pt-BR" sz="2000" dirty="0" smtClean="0"/>
              <a:t>Resultados;</a:t>
            </a:r>
            <a:r>
              <a:rPr lang="pt-BR" sz="2000" dirty="0"/>
              <a:t> </a:t>
            </a:r>
            <a:r>
              <a:rPr lang="pt-BR" sz="2000" dirty="0" smtClean="0"/>
              <a:t>  </a:t>
            </a:r>
            <a:r>
              <a:rPr lang="pt-BR" sz="2000" dirty="0"/>
              <a:t>44,6%. No mês </a:t>
            </a:r>
            <a:r>
              <a:rPr lang="pt-BR" sz="2000" dirty="0" smtClean="0"/>
              <a:t>1</a:t>
            </a:r>
            <a:r>
              <a:rPr lang="pt-BR" sz="2000" strike="sngStrike" dirty="0"/>
              <a:t>;</a:t>
            </a:r>
            <a:r>
              <a:rPr lang="pt-BR" sz="2000" dirty="0" smtClean="0"/>
              <a:t> 60 </a:t>
            </a:r>
            <a:r>
              <a:rPr lang="pt-BR" sz="2000" dirty="0"/>
              <a:t>(11.6%), no mês 2 </a:t>
            </a:r>
            <a:r>
              <a:rPr lang="pt-BR" sz="2000" dirty="0" smtClean="0"/>
              <a:t>;148 </a:t>
            </a:r>
            <a:r>
              <a:rPr lang="pt-BR" sz="2000" dirty="0"/>
              <a:t>(27.6%) e no mês </a:t>
            </a:r>
            <a:r>
              <a:rPr lang="pt-BR" sz="2000" dirty="0" smtClean="0"/>
              <a:t>3; 231  </a:t>
            </a:r>
            <a:r>
              <a:rPr lang="pt-BR" sz="2000" dirty="0"/>
              <a:t>(44.6%). </a:t>
            </a:r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Indicador 1;Cobertura </a:t>
            </a:r>
            <a:r>
              <a:rPr lang="pt-BR" sz="2000" dirty="0"/>
              <a:t>do programa de atenção ao hipertenso no Ambulatório Estreito, São João do Piauí/PI. </a:t>
            </a:r>
            <a:endParaRPr lang="pt-BR" sz="2000" dirty="0" smtClean="0"/>
          </a:p>
          <a:p>
            <a:r>
              <a:rPr lang="pt-BR" sz="2000" dirty="0" smtClean="0"/>
              <a:t>Fonte</a:t>
            </a:r>
            <a:r>
              <a:rPr lang="pt-BR" sz="2000" dirty="0"/>
              <a:t>: Planilha de coleta de dados HAS e DM da UNASUS/UFPEL</a:t>
            </a:r>
            <a:endParaRPr lang="es-ES" sz="2000" dirty="0"/>
          </a:p>
          <a:p>
            <a:endParaRPr lang="pt-BR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48880"/>
            <a:ext cx="47434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23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2008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Objetivo 1</a:t>
            </a: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pt-BR" sz="2400" b="1" dirty="0"/>
              <a:t>Ampliar a cobertura da população diabética e/ou hipertensa na área</a:t>
            </a:r>
            <a:endParaRPr lang="es-ES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1700" dirty="0"/>
              <a:t>Meta: Cadastrar 90% dos diabéticos da área de abrangência no Programa de Atenção à Hipertensão Arterial e à Diabetes Mellitus da unidade de saúde.</a:t>
            </a:r>
            <a:endParaRPr lang="es-ES" sz="1700" dirty="0"/>
          </a:p>
          <a:p>
            <a:r>
              <a:rPr lang="es-ES" sz="1700" dirty="0" smtClean="0"/>
              <a:t>Resultados</a:t>
            </a:r>
            <a:r>
              <a:rPr lang="pt-BR" sz="1700" dirty="0" smtClean="0"/>
              <a:t>;</a:t>
            </a:r>
            <a:r>
              <a:rPr lang="pt-BR" sz="1700" dirty="0"/>
              <a:t> No mês </a:t>
            </a:r>
            <a:r>
              <a:rPr lang="pt-BR" sz="1700" dirty="0" smtClean="0"/>
              <a:t>1; 15 </a:t>
            </a:r>
            <a:r>
              <a:rPr lang="pt-BR" sz="1700" dirty="0"/>
              <a:t>(12.5%), no mês 2 ;</a:t>
            </a:r>
            <a:r>
              <a:rPr lang="pt-BR" sz="1700" dirty="0" smtClean="0"/>
              <a:t> </a:t>
            </a:r>
            <a:r>
              <a:rPr lang="pt-BR" sz="1700" dirty="0"/>
              <a:t>35 (27.3%) e no mês </a:t>
            </a:r>
            <a:r>
              <a:rPr lang="pt-BR" sz="1700" dirty="0" smtClean="0"/>
              <a:t>3; 68 </a:t>
            </a:r>
            <a:r>
              <a:rPr lang="pt-BR" sz="1700" dirty="0"/>
              <a:t>(53,1</a:t>
            </a:r>
            <a:r>
              <a:rPr lang="pt-BR" sz="1700" dirty="0" smtClean="0"/>
              <a:t>%)</a:t>
            </a:r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pPr marL="0" indent="0">
              <a:buNone/>
            </a:pPr>
            <a:endParaRPr lang="pt-BR" sz="1700" dirty="0" smtClean="0"/>
          </a:p>
          <a:p>
            <a:endParaRPr lang="pt-BR" sz="1700" dirty="0" smtClean="0"/>
          </a:p>
          <a:p>
            <a:r>
              <a:rPr lang="pt-BR" sz="1700" dirty="0" smtClean="0"/>
              <a:t>Indicador 2;Cobertura </a:t>
            </a:r>
            <a:r>
              <a:rPr lang="pt-BR" sz="1700" dirty="0"/>
              <a:t>do programa de atenção ao diabético no      Ambulatório ESTREITO, São João do Piauí/PI. </a:t>
            </a:r>
            <a:endParaRPr lang="pt-BR" sz="1700" dirty="0" smtClean="0"/>
          </a:p>
          <a:p>
            <a:r>
              <a:rPr lang="pt-BR" sz="1700" dirty="0" smtClean="0"/>
              <a:t>Fonte</a:t>
            </a:r>
            <a:r>
              <a:rPr lang="pt-BR" sz="1700" dirty="0"/>
              <a:t>: Planilha de coleta de dados HAS e DM da UNASUS/UFPEL</a:t>
            </a:r>
            <a:endParaRPr lang="es-ES" sz="1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45910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804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u="sng" dirty="0"/>
              <a:t>Objetivo 2</a:t>
            </a:r>
            <a:r>
              <a:rPr lang="pt-BR" sz="2400" b="1" u="sng" dirty="0"/>
              <a:t>:</a:t>
            </a:r>
            <a:r>
              <a:rPr lang="pt-BR" sz="2400" b="1" dirty="0"/>
              <a:t> Melhorar a qualidade da atenção dos usuários HAS e/ou DM.</a:t>
            </a:r>
            <a:r>
              <a:rPr lang="es-ES_tradnl" sz="2400" b="1" dirty="0"/>
              <a:t/>
            </a:r>
            <a:br>
              <a:rPr lang="es-ES_tradnl" sz="2400" b="1" dirty="0"/>
            </a:br>
            <a:endParaRPr lang="es-ES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pt-BR" sz="1900" u="sng" kern="0" dirty="0">
                <a:solidFill>
                  <a:srgbClr val="000000"/>
                </a:solidFill>
                <a:latin typeface="Verdana"/>
              </a:rPr>
              <a:t>Meta:</a:t>
            </a:r>
            <a:r>
              <a:rPr lang="pt-BR" sz="1900" kern="0" dirty="0">
                <a:solidFill>
                  <a:srgbClr val="000000"/>
                </a:solidFill>
                <a:latin typeface="Verdana"/>
              </a:rPr>
              <a:t> Realizar exame clínico apropriado em 100% dos </a:t>
            </a:r>
            <a:r>
              <a:rPr lang="pt-BR" sz="1900" kern="0" dirty="0" err="1" smtClean="0">
                <a:solidFill>
                  <a:srgbClr val="000000"/>
                </a:solidFill>
                <a:latin typeface="Verdana"/>
              </a:rPr>
              <a:t>usuári</a:t>
            </a:r>
            <a:endParaRPr lang="pt-BR" sz="1900" kern="0" dirty="0" smtClean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pt-BR" sz="1900" kern="0" dirty="0">
                <a:solidFill>
                  <a:srgbClr val="000000"/>
                </a:solidFill>
                <a:latin typeface="Verdana"/>
              </a:rPr>
              <a:t> </a:t>
            </a:r>
            <a:r>
              <a:rPr lang="pt-BR" sz="1900" kern="0" dirty="0" smtClean="0">
                <a:solidFill>
                  <a:srgbClr val="000000"/>
                </a:solidFill>
                <a:latin typeface="Verdana"/>
              </a:rPr>
              <a:t>          os </a:t>
            </a:r>
            <a:r>
              <a:rPr lang="pt-BR" sz="1900" kern="0" dirty="0">
                <a:solidFill>
                  <a:srgbClr val="000000"/>
                </a:solidFill>
                <a:latin typeface="Verdana"/>
              </a:rPr>
              <a:t>com HAS e/ou DM</a:t>
            </a:r>
            <a:r>
              <a:rPr lang="pt-BR" sz="1900" kern="0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pt-BR" sz="1900" kern="0" dirty="0" smtClean="0">
                <a:solidFill>
                  <a:srgbClr val="000000"/>
                </a:solidFill>
                <a:latin typeface="Verdana"/>
              </a:rPr>
              <a:t>Resultados;</a:t>
            </a:r>
            <a:r>
              <a:rPr lang="pt-BR" sz="19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no primeiro mês 57(95,0%), no segundo mês 138 (95,5%) e no terceiro mês 221(95,7%) </a:t>
            </a:r>
            <a:endParaRPr lang="pt-BR" sz="19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s-ES_tradnl" sz="2000" kern="0" dirty="0" smtClean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s-ES_tradnl" sz="20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s-ES_tradnl" sz="2000" kern="0" dirty="0" smtClean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s-ES_tradnl" sz="20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s-ES_tradnl" sz="2000" kern="0" dirty="0" smtClean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s-ES_tradnl" sz="20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pt-BR" sz="16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pt-BR" sz="16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pt-BR" sz="1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Indicador 3;Proporção </a:t>
            </a:r>
            <a:r>
              <a:rPr lang="pt-BR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 hipertensos com o exame clinico em dia no Ambulatório ESTREITO, São João do Piauí/PI. Fonte</a:t>
            </a:r>
            <a:r>
              <a:rPr lang="pt-BR" sz="1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: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pt-BR" sz="1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Planilha de coleta de dados HAS e DM da UNASUS/UFPEL</a:t>
            </a:r>
            <a:endParaRPr lang="es-ES_tradnl" sz="1600" kern="0" dirty="0" smtClean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49149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739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pt-BR" sz="2400" u="sng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Objetivo 2:</a:t>
            </a:r>
            <a:r>
              <a:rPr lang="pt-BR" sz="24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pt-BR" sz="2400" b="1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Melhorar a qualidade da atenção dos usuários HAS e/ou DM.</a:t>
            </a:r>
            <a:r>
              <a:rPr lang="es-ES_tradnl" sz="2400" b="1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/>
            </a:r>
            <a:br>
              <a:rPr lang="es-ES_tradnl" sz="2400" b="1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</a:br>
            <a:endParaRPr lang="es-E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Meta: Realizar exame clínico apropriado em 100% dos </a:t>
            </a:r>
            <a:r>
              <a:rPr lang="pt-BR" sz="1800" dirty="0" smtClean="0"/>
              <a:t>diabéticos</a:t>
            </a:r>
          </a:p>
          <a:p>
            <a:r>
              <a:rPr lang="pt-BR" sz="1800" dirty="0" smtClean="0"/>
              <a:t>Resultados;</a:t>
            </a:r>
            <a:r>
              <a:rPr lang="pt-BR" sz="1800" dirty="0"/>
              <a:t> . Mês um 16 (100%), mês dois 35 (100%) mês três 67 (98.5</a:t>
            </a:r>
            <a:r>
              <a:rPr lang="pt-BR" sz="1800" dirty="0" smtClean="0"/>
              <a:t>%)</a:t>
            </a:r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r>
              <a:rPr lang="pt-BR" sz="1800" dirty="0" smtClean="0"/>
              <a:t>Indicador  4;Proporção </a:t>
            </a:r>
            <a:r>
              <a:rPr lang="pt-BR" sz="1800" dirty="0"/>
              <a:t>de Diabéticos com o exame clinico em dia, de acordo com o protocolo, no Ambulatório ESTREITO, São João do Piauí/PI. Fonte: Planilha de coleta de dados HAS e DM da UNASUS/UFPEL</a:t>
            </a:r>
            <a:endParaRPr lang="pt-BR" sz="1800" dirty="0" smtClean="0"/>
          </a:p>
          <a:p>
            <a:endParaRPr lang="es-E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5053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885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u="sng" dirty="0"/>
              <a:t>Objetivo 2:</a:t>
            </a:r>
            <a:r>
              <a:rPr lang="pt-BR" sz="2800" dirty="0"/>
              <a:t> </a:t>
            </a:r>
            <a:r>
              <a:rPr lang="pt-BR" sz="2800" b="1" dirty="0"/>
              <a:t>Melhorar a qualidade da atenção dos usuários HAS e/ou DM</a:t>
            </a:r>
            <a:r>
              <a:rPr lang="pt-BR" sz="2800" dirty="0"/>
              <a:t>.</a:t>
            </a:r>
            <a:endParaRPr lang="es-ES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2000" dirty="0"/>
              <a:t>Meta: Garantir a 100% dos hipertensos a realização de exames complementares em dia de acordo com o protocolo.</a:t>
            </a:r>
            <a:endParaRPr lang="es-ES" sz="2000" dirty="0"/>
          </a:p>
          <a:p>
            <a:r>
              <a:rPr lang="pt-BR" sz="2000" dirty="0" smtClean="0"/>
              <a:t>Resultados;</a:t>
            </a:r>
            <a:r>
              <a:rPr lang="pt-BR" sz="2000" dirty="0"/>
              <a:t> no primeiro mês 54(90,0%), no segundo mês 128(89,5%) e no terceiro mês 213(92.2%) </a:t>
            </a:r>
            <a:endParaRPr lang="pt-BR" sz="2000" dirty="0" smtClean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100" dirty="0" smtClean="0"/>
          </a:p>
          <a:p>
            <a:r>
              <a:rPr lang="pt-BR" sz="2100" dirty="0" smtClean="0"/>
              <a:t>Indicador 5- </a:t>
            </a:r>
            <a:r>
              <a:rPr lang="pt-BR" sz="2100" dirty="0"/>
              <a:t>Proporção de hipertensos com os exames complementares em dia de acordo com o protocolo, no Ambulatório ESTREITO, São João do Piauí/PI. </a:t>
            </a:r>
            <a:endParaRPr lang="pt-BR" sz="2100" dirty="0" smtClean="0"/>
          </a:p>
          <a:p>
            <a:r>
              <a:rPr lang="pt-BR" sz="2100" dirty="0" smtClean="0"/>
              <a:t>Fonte</a:t>
            </a:r>
            <a:r>
              <a:rPr lang="pt-BR" sz="2100" dirty="0"/>
              <a:t>: Planilha de coleta de dados HAS e DM da UNASUS/UFPEL</a:t>
            </a:r>
            <a:endParaRPr lang="es-ES" sz="2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46767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16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dirty="0"/>
              <a:t/>
            </a:r>
            <a:br>
              <a:rPr lang="pt-BR" b="1" i="1" dirty="0"/>
            </a:br>
            <a:r>
              <a:rPr lang="pt-BR" dirty="0">
                <a:solidFill>
                  <a:srgbClr val="FF0000"/>
                </a:solidFill>
              </a:rPr>
              <a:t>Roteiro da Apresentação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sz="3000" u="sng" dirty="0"/>
              <a:t>Estrutura da Apresentação</a:t>
            </a:r>
          </a:p>
          <a:p>
            <a:pPr algn="just">
              <a:buFont typeface="Courier New" pitchFamily="49" charset="0"/>
              <a:buChar char="o"/>
            </a:pPr>
            <a:r>
              <a:rPr lang="pt-BR" sz="3000" dirty="0"/>
              <a:t> Introdução</a:t>
            </a:r>
            <a:endParaRPr lang="es-ES_tradnl" sz="3000" dirty="0"/>
          </a:p>
          <a:p>
            <a:pPr algn="just">
              <a:buFont typeface="Courier New" pitchFamily="49" charset="0"/>
              <a:buChar char="o"/>
            </a:pPr>
            <a:r>
              <a:rPr lang="pt-BR" sz="3000" dirty="0"/>
              <a:t> Objetivos</a:t>
            </a:r>
            <a:endParaRPr lang="es-ES_tradnl" sz="3000" dirty="0"/>
          </a:p>
          <a:p>
            <a:pPr algn="just">
              <a:buFont typeface="Courier New" pitchFamily="49" charset="0"/>
              <a:buChar char="o"/>
            </a:pPr>
            <a:r>
              <a:rPr lang="pt-BR" sz="3000" dirty="0"/>
              <a:t> Metodologia</a:t>
            </a:r>
            <a:endParaRPr lang="es-ES_tradnl" sz="3000" dirty="0"/>
          </a:p>
          <a:p>
            <a:pPr algn="just">
              <a:buFont typeface="Courier New" pitchFamily="49" charset="0"/>
              <a:buChar char="o"/>
            </a:pPr>
            <a:r>
              <a:rPr lang="pt-BR" sz="3000" dirty="0"/>
              <a:t> Objetivos</a:t>
            </a:r>
            <a:endParaRPr lang="es-ES_tradnl" sz="3000" dirty="0"/>
          </a:p>
          <a:p>
            <a:pPr algn="just">
              <a:buFont typeface="Courier New" pitchFamily="49" charset="0"/>
              <a:buChar char="o"/>
            </a:pPr>
            <a:r>
              <a:rPr lang="pt-BR" sz="3000" dirty="0"/>
              <a:t> Metas</a:t>
            </a:r>
            <a:endParaRPr lang="es-ES_tradnl" sz="3000" dirty="0"/>
          </a:p>
          <a:p>
            <a:pPr algn="just">
              <a:buFont typeface="Courier New" pitchFamily="49" charset="0"/>
              <a:buChar char="o"/>
            </a:pPr>
            <a:r>
              <a:rPr lang="pt-BR" sz="3000" dirty="0"/>
              <a:t> Resultados</a:t>
            </a:r>
            <a:endParaRPr lang="es-ES_tradnl" sz="3000" dirty="0"/>
          </a:p>
          <a:p>
            <a:pPr algn="just">
              <a:buFont typeface="Courier New" pitchFamily="49" charset="0"/>
              <a:buChar char="o"/>
            </a:pPr>
            <a:r>
              <a:rPr lang="pt-BR" sz="3000" dirty="0"/>
              <a:t> Discussão</a:t>
            </a:r>
            <a:endParaRPr lang="es-ES_tradnl" sz="3000" dirty="0"/>
          </a:p>
          <a:p>
            <a:pPr algn="just">
              <a:buFont typeface="Courier New" pitchFamily="49" charset="0"/>
              <a:buChar char="o"/>
            </a:pPr>
            <a:r>
              <a:rPr lang="pt-BR" sz="3000" dirty="0"/>
              <a:t> Reflexão crítica sobre seu processo pessoal de aprendizagem.</a:t>
            </a:r>
            <a:endParaRPr lang="es-ES_tradnl" sz="3000" dirty="0"/>
          </a:p>
          <a:p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701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u="sng" kern="0" dirty="0">
                <a:solidFill>
                  <a:srgbClr val="000000"/>
                </a:solidFill>
                <a:latin typeface="Verdana"/>
              </a:rPr>
              <a:t>Objetivo 2:</a:t>
            </a:r>
            <a:r>
              <a:rPr lang="pt-BR" sz="2400" kern="0" dirty="0">
                <a:solidFill>
                  <a:srgbClr val="000000"/>
                </a:solidFill>
                <a:latin typeface="Verdana"/>
              </a:rPr>
              <a:t> </a:t>
            </a:r>
            <a:r>
              <a:rPr lang="pt-BR" sz="2400" b="1" kern="0" dirty="0">
                <a:solidFill>
                  <a:srgbClr val="000000"/>
                </a:solidFill>
                <a:latin typeface="Arial"/>
              </a:rPr>
              <a:t>Melhorar a qualidade da atenção dos usuários HAS e/ou DM</a:t>
            </a:r>
            <a:r>
              <a:rPr lang="pt-BR" sz="2400" b="1" kern="0" dirty="0">
                <a:solidFill>
                  <a:srgbClr val="000000"/>
                </a:solidFill>
                <a:latin typeface="Verdana"/>
              </a:rPr>
              <a:t>.</a:t>
            </a:r>
            <a:endParaRPr lang="es-E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2000" dirty="0"/>
              <a:t>Meta: Garantir a 100% dos diabéticos a realização de exames complementares em dia de acordo com o protocolo.</a:t>
            </a:r>
            <a:endParaRPr lang="es-ES" sz="2000" dirty="0"/>
          </a:p>
          <a:p>
            <a:r>
              <a:rPr lang="pt-BR" sz="2000" dirty="0" smtClean="0"/>
              <a:t>Resultados;</a:t>
            </a:r>
            <a:r>
              <a:rPr lang="pt-BR" sz="2000" dirty="0"/>
              <a:t> no primeiro mês 16 (100%), no segundo 34 (91.1%) e no terceiro mês 66 (97.1%) </a:t>
            </a:r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Indicador 6; </a:t>
            </a:r>
            <a:r>
              <a:rPr lang="pt-BR" sz="2000" dirty="0"/>
              <a:t>Proporção de diabéticos com os exames complementares em dia, de acordo com o protocolo, no Ambulatório ESTREITO, São João do Piauí/PI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 </a:t>
            </a:r>
            <a:r>
              <a:rPr lang="pt-BR" sz="2000" dirty="0"/>
              <a:t>Fonte: Planilha de coleta de dados HAS e DM da UNASUS/UFPEL</a:t>
            </a:r>
            <a:endParaRPr lang="es-ES" sz="2000" dirty="0"/>
          </a:p>
          <a:p>
            <a:endParaRPr lang="es-E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44862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808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pt-BR" sz="2000" b="1" u="sng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Objetivo 2</a:t>
            </a:r>
            <a:r>
              <a:rPr lang="pt-BR" sz="2400" b="1" u="sng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:</a:t>
            </a:r>
            <a:r>
              <a:rPr lang="pt-BR" sz="2400" b="1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 </a:t>
            </a:r>
            <a:r>
              <a:rPr lang="pt-BR" sz="2400" b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Melhorar a qualidade da atenção dos usuários com HAS e/ou DM</a:t>
            </a:r>
            <a:r>
              <a:rPr lang="pt-BR" sz="2400" b="1" u="sng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pt-BR" sz="2400" b="1" u="sng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endParaRPr lang="es-E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2000" dirty="0"/>
              <a:t>Meta: Priorizar a prescrição de medicamentos da farmácia popular para 100</a:t>
            </a:r>
            <a:r>
              <a:rPr lang="pt-BR" sz="2000" dirty="0" smtClean="0"/>
              <a:t>% </a:t>
            </a:r>
            <a:r>
              <a:rPr lang="pt-BR" sz="2000" dirty="0"/>
              <a:t>dos hipertensos cadastrados na unidade de </a:t>
            </a:r>
            <a:r>
              <a:rPr lang="pt-BR" sz="2000" dirty="0" smtClean="0"/>
              <a:t>saúde</a:t>
            </a:r>
          </a:p>
          <a:p>
            <a:r>
              <a:rPr lang="pt-BR" sz="2000" dirty="0" smtClean="0"/>
              <a:t>Resultados;</a:t>
            </a:r>
            <a:r>
              <a:rPr lang="pt-BR" sz="2000" dirty="0"/>
              <a:t> ao final da intervenção atingimos 100% da </a:t>
            </a:r>
            <a:r>
              <a:rPr lang="pt-BR" sz="2000" dirty="0" smtClean="0"/>
              <a:t>meta para os usuários diabéticos. Para usuários com HAS : </a:t>
            </a:r>
            <a:r>
              <a:rPr lang="pt-BR" sz="2000" dirty="0"/>
              <a:t>no primeiro mês 58 (96.7%), no segundo mês 138 (96,5%) e no terceiro mês </a:t>
            </a:r>
            <a:r>
              <a:rPr lang="pt-BR" sz="2000" dirty="0" smtClean="0"/>
              <a:t>225 (97,4%)</a:t>
            </a:r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Indicador 7; Proporção </a:t>
            </a:r>
            <a:r>
              <a:rPr lang="pt-BR" sz="2000" dirty="0"/>
              <a:t>de hipertensos com prescrição de medicamentos da Farmácia Popular/</a:t>
            </a:r>
            <a:r>
              <a:rPr lang="pt-BR" sz="2000" dirty="0" err="1"/>
              <a:t>Hiperdia</a:t>
            </a:r>
            <a:r>
              <a:rPr lang="pt-BR" sz="2000" dirty="0"/>
              <a:t> priorizada, no Ambulatório ESTREITO, São João do Piauí/PI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 </a:t>
            </a:r>
            <a:r>
              <a:rPr lang="pt-BR" sz="2000" dirty="0"/>
              <a:t>Fonte: Planilha de coleta de dados HAS e DM da UNASUS/UFPEL</a:t>
            </a:r>
            <a:endParaRPr lang="es-E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48958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00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u="sng" kern="0" dirty="0">
                <a:solidFill>
                  <a:srgbClr val="000000"/>
                </a:solidFill>
                <a:latin typeface="Verdana"/>
              </a:rPr>
              <a:t>Objetivo 3:</a:t>
            </a:r>
            <a:r>
              <a:rPr lang="pt-BR" sz="2400" b="1" kern="0" dirty="0">
                <a:solidFill>
                  <a:srgbClr val="000000"/>
                </a:solidFill>
                <a:latin typeface="Verdana"/>
              </a:rPr>
              <a:t> </a:t>
            </a:r>
            <a:r>
              <a:rPr lang="pt-BR" sz="2400" b="1" kern="0" dirty="0">
                <a:solidFill>
                  <a:srgbClr val="000000"/>
                </a:solidFill>
                <a:latin typeface="Arial"/>
              </a:rPr>
              <a:t>Melhorar a adesão dos usuários com HAS e/ou DM ao programa</a:t>
            </a:r>
            <a:r>
              <a:rPr lang="pt-BR" sz="2400" kern="0" dirty="0">
                <a:solidFill>
                  <a:srgbClr val="000000"/>
                </a:solidFill>
                <a:latin typeface="Verdana"/>
              </a:rPr>
              <a:t>.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u="sng" dirty="0"/>
              <a:t>Meta:</a:t>
            </a:r>
            <a:r>
              <a:rPr lang="pt-BR" dirty="0"/>
              <a:t> Buscar 100% dos usuários com </a:t>
            </a:r>
            <a:r>
              <a:rPr lang="pt-BR" dirty="0" smtClean="0"/>
              <a:t> </a:t>
            </a:r>
            <a:r>
              <a:rPr lang="pt-BR" dirty="0"/>
              <a:t>faltosos </a:t>
            </a:r>
            <a:r>
              <a:rPr lang="pt-BR" b="1" kern="0" dirty="0">
                <a:solidFill>
                  <a:srgbClr val="000000"/>
                </a:solidFill>
                <a:latin typeface="Arial"/>
              </a:rPr>
              <a:t>com HAS e/ou </a:t>
            </a:r>
            <a:r>
              <a:rPr lang="pt-BR" b="1" kern="0" dirty="0" smtClean="0">
                <a:solidFill>
                  <a:srgbClr val="000000"/>
                </a:solidFill>
                <a:latin typeface="Arial"/>
              </a:rPr>
              <a:t>DM</a:t>
            </a:r>
            <a:r>
              <a:rPr lang="pt-BR" b="1" u="sng" kern="0" dirty="0">
                <a:solidFill>
                  <a:srgbClr val="000000"/>
                </a:solidFill>
                <a:latin typeface="Verdana"/>
              </a:rPr>
              <a:t> </a:t>
            </a:r>
            <a:r>
              <a:rPr lang="pt-BR" dirty="0" smtClean="0"/>
              <a:t>às </a:t>
            </a:r>
            <a:r>
              <a:rPr lang="pt-BR" dirty="0"/>
              <a:t>consultas na unidade de saúde.</a:t>
            </a:r>
          </a:p>
          <a:p>
            <a:r>
              <a:rPr lang="pt-BR" dirty="0" smtClean="0"/>
              <a:t>Resultados;</a:t>
            </a:r>
            <a:r>
              <a:rPr lang="pt-BR" dirty="0"/>
              <a:t> . Para estes usuários foram realizadas buscas ativas pelos ACS, onde a cobertura ficou em 100%, ou seja, estes faltosos foram buscados e vieram até a unidade de saúde. Esta meta foi alcançada sem dificuldades graças ao esforço contínuo dos ACS e da equipe.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5947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u="sng" kern="0" dirty="0">
                <a:solidFill>
                  <a:srgbClr val="000000"/>
                </a:solidFill>
                <a:latin typeface="Verdana"/>
              </a:rPr>
              <a:t>Objetivo 4:</a:t>
            </a:r>
            <a:r>
              <a:rPr lang="pt-BR" sz="2400" b="1" kern="0" dirty="0">
                <a:solidFill>
                  <a:srgbClr val="000000"/>
                </a:solidFill>
                <a:latin typeface="Verdana"/>
              </a:rPr>
              <a:t> M</a:t>
            </a:r>
            <a:r>
              <a:rPr lang="pt-BR" sz="2400" b="1" kern="0" dirty="0">
                <a:solidFill>
                  <a:srgbClr val="000000"/>
                </a:solidFill>
                <a:latin typeface="Arial"/>
              </a:rPr>
              <a:t>elhorar o registro das informações dos usuários(HAS e /ou DM</a:t>
            </a:r>
            <a:endParaRPr lang="es-E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2400" u="sng" dirty="0"/>
              <a:t>Meta:</a:t>
            </a:r>
            <a:r>
              <a:rPr lang="pt-BR" sz="2400" dirty="0"/>
              <a:t> Meta; Manter ficha de acompanhamento de 100% dos hipertensos cadastrados na unidade de saúde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Resultados;</a:t>
            </a:r>
            <a:r>
              <a:rPr lang="pt-BR" sz="2400" dirty="0"/>
              <a:t> No primeiro mês 57(95,0%), no segundo 135(94,4%) e no terceiro 220 (95,2%) </a:t>
            </a:r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100" dirty="0" smtClean="0"/>
          </a:p>
          <a:p>
            <a:r>
              <a:rPr lang="pt-BR" sz="2100" dirty="0" smtClean="0"/>
              <a:t>Indicador 8;Proporção </a:t>
            </a:r>
            <a:r>
              <a:rPr lang="pt-BR" sz="2100" dirty="0"/>
              <a:t>de hipertensos com registro adequado na ficha de acompanhamento, no Ambulatório ESTREITO, São João do Piauí/PI</a:t>
            </a:r>
            <a:r>
              <a:rPr lang="pt-BR" sz="2100" dirty="0" smtClean="0"/>
              <a:t>.</a:t>
            </a:r>
          </a:p>
          <a:p>
            <a:r>
              <a:rPr lang="pt-BR" sz="2100" dirty="0" smtClean="0"/>
              <a:t> </a:t>
            </a:r>
            <a:r>
              <a:rPr lang="pt-BR" sz="2100" dirty="0"/>
              <a:t>Fonte: Planilha de coleta de dados HAS e DM da UNASUS/UFPEL</a:t>
            </a:r>
            <a:endParaRPr lang="es-ES" sz="21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47244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888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u="sng" kern="0" dirty="0">
                <a:solidFill>
                  <a:srgbClr val="000000"/>
                </a:solidFill>
                <a:latin typeface="Verdana"/>
              </a:rPr>
              <a:t>Objetivo 4:</a:t>
            </a:r>
            <a:r>
              <a:rPr lang="pt-BR" sz="2400" b="1" kern="0" dirty="0">
                <a:solidFill>
                  <a:srgbClr val="000000"/>
                </a:solidFill>
                <a:latin typeface="Verdana"/>
              </a:rPr>
              <a:t> M</a:t>
            </a:r>
            <a:r>
              <a:rPr lang="pt-BR" sz="2400" b="1" kern="0" dirty="0">
                <a:solidFill>
                  <a:srgbClr val="000000"/>
                </a:solidFill>
                <a:latin typeface="Arial"/>
              </a:rPr>
              <a:t>elhorar o registro das informações dos usuários(HAS e /ou DM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8610" y="151159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sz="2200" dirty="0"/>
              <a:t> Meta: Manter ficha de acompanhamento de 100% dos diabéticos cadastrados na unidade de </a:t>
            </a:r>
            <a:r>
              <a:rPr lang="pt-BR" sz="2200" dirty="0" smtClean="0"/>
              <a:t>saúde</a:t>
            </a:r>
          </a:p>
          <a:p>
            <a:r>
              <a:rPr lang="pt-BR" sz="2200" dirty="0" smtClean="0"/>
              <a:t>Resultados;</a:t>
            </a:r>
            <a:r>
              <a:rPr lang="pt-BR" sz="2200" dirty="0"/>
              <a:t> Ao final da intervenção atingiu-se 98.5% da meta, pois para todos os 67 usuários diabéticos dos 68 </a:t>
            </a:r>
            <a:r>
              <a:rPr lang="pt-BR" sz="2200" dirty="0" smtClean="0"/>
              <a:t>cadastrados</a:t>
            </a:r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1900" dirty="0" smtClean="0"/>
          </a:p>
          <a:p>
            <a:r>
              <a:rPr lang="pt-BR" sz="1900" dirty="0" smtClean="0"/>
              <a:t>Indicador 9;Proporção </a:t>
            </a:r>
            <a:r>
              <a:rPr lang="pt-BR" sz="1900" dirty="0"/>
              <a:t>de diabéticos com registro adequado na ficha de acompanhamento, no Ambulatório ESTREITO, São João do Piauí/PI</a:t>
            </a:r>
            <a:r>
              <a:rPr lang="pt-BR" sz="1900" dirty="0" smtClean="0"/>
              <a:t>.</a:t>
            </a:r>
          </a:p>
          <a:p>
            <a:r>
              <a:rPr lang="pt-BR" sz="1900" dirty="0" smtClean="0"/>
              <a:t> </a:t>
            </a:r>
            <a:r>
              <a:rPr lang="pt-BR" sz="1900" dirty="0"/>
              <a:t>Fonte: Planilha de coleta de dados HAS e DM da UNASUS/UFPEL.</a:t>
            </a:r>
            <a:endParaRPr lang="es-ES" sz="1900" dirty="0"/>
          </a:p>
          <a:p>
            <a:endParaRPr lang="es-ES" sz="19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10" y="2780928"/>
            <a:ext cx="45720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590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u="sng" kern="0" dirty="0">
                <a:solidFill>
                  <a:srgbClr val="000000"/>
                </a:solidFill>
                <a:latin typeface="Verdana"/>
              </a:rPr>
              <a:t>Objetivo 5:</a:t>
            </a:r>
            <a:r>
              <a:rPr lang="pt-BR" sz="2400" kern="0" dirty="0">
                <a:solidFill>
                  <a:srgbClr val="000000"/>
                </a:solidFill>
                <a:latin typeface="Verdana"/>
              </a:rPr>
              <a:t> </a:t>
            </a:r>
            <a:r>
              <a:rPr lang="pt-BR" sz="2400" b="1" kern="0" dirty="0">
                <a:solidFill>
                  <a:srgbClr val="000000"/>
                </a:solidFill>
                <a:latin typeface="Verdana"/>
              </a:rPr>
              <a:t>M</a:t>
            </a:r>
            <a:r>
              <a:rPr lang="pt-BR" sz="2400" b="1" kern="0" dirty="0">
                <a:solidFill>
                  <a:srgbClr val="000000"/>
                </a:solidFill>
                <a:latin typeface="Arial"/>
              </a:rPr>
              <a:t>apear usuários com HAS e/ou DM de risco para doença cardiovascular</a:t>
            </a:r>
            <a:r>
              <a:rPr lang="pt-BR" sz="2400" b="1" kern="0" dirty="0">
                <a:solidFill>
                  <a:srgbClr val="000000"/>
                </a:solidFill>
                <a:latin typeface="Verdana"/>
              </a:rPr>
              <a:t>.</a:t>
            </a:r>
            <a:endParaRPr lang="es-E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u="sng" dirty="0">
                <a:solidFill>
                  <a:schemeClr val="accent4"/>
                </a:solidFill>
              </a:rPr>
              <a:t>Meta:</a:t>
            </a:r>
            <a:r>
              <a:rPr lang="pt-BR" sz="2400" b="1" dirty="0">
                <a:solidFill>
                  <a:schemeClr val="accent4"/>
                </a:solidFill>
              </a:rPr>
              <a:t> </a:t>
            </a:r>
            <a:r>
              <a:rPr lang="pt-BR" sz="2400" dirty="0">
                <a:solidFill>
                  <a:schemeClr val="accent4"/>
                </a:solidFill>
              </a:rPr>
              <a:t>R</a:t>
            </a:r>
            <a:r>
              <a:rPr lang="pt-BR" sz="2400" dirty="0"/>
              <a:t>ealizar estratificação do risco cardiovascular em 100% dos usuários com HAS e/ou DM</a:t>
            </a:r>
            <a:r>
              <a:rPr lang="pt-BR" sz="2400" dirty="0">
                <a:solidFill>
                  <a:schemeClr val="accent4"/>
                </a:solidFill>
              </a:rPr>
              <a:t>.</a:t>
            </a:r>
          </a:p>
          <a:p>
            <a:r>
              <a:rPr lang="pt-BR" sz="2400" dirty="0" smtClean="0"/>
              <a:t>Resultados;</a:t>
            </a:r>
            <a:r>
              <a:rPr lang="pt-BR" sz="2400" dirty="0"/>
              <a:t> Ao final da intervenção realizaram-se estratificação de risco cardiovascular para 231 usuários </a:t>
            </a:r>
            <a:r>
              <a:rPr lang="pt-BR" sz="2400" dirty="0" smtClean="0"/>
              <a:t>com HAS e 68 usuários com Diabetes atingindo a meta em(100</a:t>
            </a:r>
            <a:r>
              <a:rPr lang="pt-BR" sz="2400" dirty="0"/>
              <a:t>%),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8082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u="sng" kern="0" dirty="0">
                <a:solidFill>
                  <a:srgbClr val="000000"/>
                </a:solidFill>
                <a:latin typeface="Verdana"/>
              </a:rPr>
              <a:t>Objetivo 6:</a:t>
            </a:r>
            <a:r>
              <a:rPr lang="pt-BR" sz="2400" b="1" kern="0" dirty="0">
                <a:solidFill>
                  <a:srgbClr val="000000"/>
                </a:solidFill>
                <a:latin typeface="Verdana"/>
              </a:rPr>
              <a:t> P</a:t>
            </a:r>
            <a:r>
              <a:rPr lang="pt-BR" sz="2400" b="1" kern="0" dirty="0">
                <a:solidFill>
                  <a:srgbClr val="000000"/>
                </a:solidFill>
                <a:latin typeface="Arial"/>
              </a:rPr>
              <a:t>romover à saúde dos usuários com HAS e/ou DM</a:t>
            </a:r>
            <a:r>
              <a:rPr lang="pt-BR" sz="2400" kern="0" dirty="0">
                <a:solidFill>
                  <a:srgbClr val="000000"/>
                </a:solidFill>
                <a:latin typeface="Verdana"/>
              </a:rPr>
              <a:t>. 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400" u="sng" dirty="0">
                <a:solidFill>
                  <a:schemeClr val="accent4"/>
                </a:solidFill>
              </a:rPr>
              <a:t>Meta:</a:t>
            </a:r>
            <a:r>
              <a:rPr lang="pt-BR" sz="2400" dirty="0">
                <a:solidFill>
                  <a:schemeClr val="accent4"/>
                </a:solidFill>
              </a:rPr>
              <a:t> G</a:t>
            </a:r>
            <a:r>
              <a:rPr lang="pt-BR" sz="2400" dirty="0"/>
              <a:t>arantir orientação nutricional sobre alimentação saudável, prática regular de atividade física, os riscos do tabagismo e sobre higiene bucal em 100% dos usuários com HAS e/ou DM</a:t>
            </a:r>
            <a:r>
              <a:rPr lang="pt-BR" sz="2400" dirty="0" smtClean="0"/>
              <a:t>.</a:t>
            </a:r>
          </a:p>
          <a:p>
            <a:pPr algn="just">
              <a:buNone/>
            </a:pPr>
            <a:r>
              <a:rPr lang="pt-BR" sz="2400" dirty="0" smtClean="0"/>
              <a:t>Resultados;</a:t>
            </a:r>
            <a:endParaRPr lang="pt-BR" sz="2400" dirty="0"/>
          </a:p>
          <a:p>
            <a:pPr algn="just">
              <a:buNone/>
            </a:pPr>
            <a:r>
              <a:rPr lang="pt-BR" dirty="0"/>
              <a:t>Durantes os três meses de intervenção atingiu-se 100% da meta</a:t>
            </a:r>
            <a:endParaRPr lang="pt-BR" dirty="0">
              <a:solidFill>
                <a:schemeClr val="accent4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6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/>
              <a:t>Objetivo 6:</a:t>
            </a:r>
            <a:r>
              <a:rPr lang="pt-BR" b="1" dirty="0"/>
              <a:t> </a:t>
            </a:r>
            <a:r>
              <a:rPr lang="pt-BR" sz="3600" b="1" dirty="0"/>
              <a:t>Promover à saúde dos usuários com HAS e/ou DM.</a:t>
            </a:r>
            <a:endParaRPr lang="es-ES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Para alcançar as metas propostas criamos o grupo de usuários com hipertensão e diabetes os quais aconteceram mensalmente na segunda semana de cada mês nas segundas feria. As orientações foram de forma coletiva para o grupo de usuários com HAS e/ou DM. Realizamos palestra em todos os turnos pela equipe e com auxílio dos profissionais do NASF e promovendo hábitos e estilos de alimentação saudável. Com ajuda do fisioterapeuta, conseguimos ensinar e orientar aos usuários a fazer atividades físicas. A auxiliar em saúde bucal realizou palestras sobre a prevenção de manter a higiene bucal. Nossa intervenção já esta incorporada a rotina diária da equipe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2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Discussão</a:t>
            </a:r>
            <a:endParaRPr lang="es-E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pt-BR" sz="2400" u="sng" kern="0" dirty="0">
                <a:solidFill>
                  <a:srgbClr val="000000"/>
                </a:solidFill>
                <a:latin typeface="Verdana"/>
              </a:rPr>
              <a:t>Incorporação da intervenção à rotina do serviço.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Consulta Programa semanal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endParaRPr lang="pt-BR" sz="24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Grupos HAS e DM mensalmente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endParaRPr lang="pt-BR" sz="24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Continuar os indicadores baixos (exames complementares periódicos em dia, buscas aos faltosos e avaliação odontológica).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endParaRPr lang="pt-BR" sz="24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Trabalho educativo ( palestras )</a:t>
            </a:r>
            <a:endParaRPr lang="es-ES_tradnl" sz="2400" kern="0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464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Discussão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pt-BR" sz="2400" u="sng" kern="0" dirty="0">
                <a:solidFill>
                  <a:srgbClr val="000000"/>
                </a:solidFill>
                <a:latin typeface="Verdana"/>
              </a:rPr>
              <a:t>Mudança para viabilizar sua continuidade após o término do curso.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s-ES_tradnl" sz="24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Ampliação de cobertura dos usuários com hipertensão e diabetes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s-ES_tradnl" sz="24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Ficha espelho usada no estudo começará ser utilizada por outra ESF da UBS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s-ES_tradnl" sz="24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Continuar os cadastros</a:t>
            </a:r>
            <a:endParaRPr lang="es-ES_tradnl" sz="2400" kern="0" dirty="0">
              <a:solidFill>
                <a:srgbClr val="000000"/>
              </a:solidFill>
              <a:latin typeface="Verdana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19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Introdução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ES_tradnl" b="1" dirty="0"/>
              <a:t> </a:t>
            </a:r>
            <a:r>
              <a:rPr lang="pt-BR" u="sng" dirty="0"/>
              <a:t>Importância da ação programática </a:t>
            </a:r>
          </a:p>
          <a:p>
            <a:pPr>
              <a:buNone/>
            </a:pPr>
            <a:r>
              <a:rPr lang="pt-BR" dirty="0"/>
              <a:t>                           Mortalidade</a:t>
            </a:r>
            <a:endParaRPr lang="es-ES_tradnl" dirty="0"/>
          </a:p>
          <a:p>
            <a:pPr>
              <a:buNone/>
            </a:pPr>
            <a:r>
              <a:rPr lang="pt-BR" dirty="0"/>
              <a:t>  </a:t>
            </a:r>
            <a:r>
              <a:rPr lang="pt-BR" dirty="0">
                <a:solidFill>
                  <a:srgbClr val="FF0000"/>
                </a:solidFill>
              </a:rPr>
              <a:t>DM  HAS</a:t>
            </a:r>
            <a:r>
              <a:rPr lang="pt-BR" dirty="0"/>
              <a:t>    </a:t>
            </a:r>
          </a:p>
          <a:p>
            <a:pPr>
              <a:buNone/>
            </a:pPr>
            <a:r>
              <a:rPr lang="pt-BR" dirty="0"/>
              <a:t>                          Hospitalizações no SUS </a:t>
            </a:r>
          </a:p>
          <a:p>
            <a:pPr algn="ctr">
              <a:buNone/>
            </a:pPr>
            <a:endParaRPr lang="pt-BR" dirty="0"/>
          </a:p>
          <a:p>
            <a:pPr algn="ctr">
              <a:buNone/>
            </a:pPr>
            <a:r>
              <a:rPr lang="pt-BR" dirty="0"/>
              <a:t>Objetivos das ações de Saúde são:</a:t>
            </a:r>
          </a:p>
          <a:p>
            <a:pPr>
              <a:buFont typeface="Courier New" pitchFamily="49" charset="0"/>
              <a:buChar char="o"/>
            </a:pPr>
            <a:r>
              <a:rPr lang="pt-BR" dirty="0"/>
              <a:t>Controle da pressão arterial</a:t>
            </a:r>
          </a:p>
          <a:p>
            <a:pPr>
              <a:buFont typeface="Courier New" pitchFamily="49" charset="0"/>
              <a:buChar char="o"/>
            </a:pPr>
            <a:r>
              <a:rPr lang="pt-BR" dirty="0"/>
              <a:t>Controle da glicemia</a:t>
            </a:r>
          </a:p>
          <a:p>
            <a:pPr>
              <a:buFont typeface="Courier New" pitchFamily="49" charset="0"/>
              <a:buChar char="o"/>
            </a:pPr>
            <a:r>
              <a:rPr lang="pt-BR" dirty="0"/>
              <a:t>Controle dos fatores de risco</a:t>
            </a:r>
            <a:endParaRPr lang="es-ES_tradnl" dirty="0"/>
          </a:p>
          <a:p>
            <a:pPr>
              <a:buNone/>
            </a:pPr>
            <a:r>
              <a:rPr lang="pt-BR" dirty="0"/>
              <a:t>Contribuirá: - Melhoria da qualidade de vida</a:t>
            </a:r>
          </a:p>
          <a:p>
            <a:pPr>
              <a:buNone/>
            </a:pPr>
            <a:r>
              <a:rPr lang="pt-BR" dirty="0"/>
              <a:t>                  - Redução da morbimortalidade.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004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Discussão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pt-BR" sz="2400" u="sng" kern="0" dirty="0">
                <a:solidFill>
                  <a:srgbClr val="000000"/>
                </a:solidFill>
                <a:latin typeface="Verdana"/>
              </a:rPr>
              <a:t>Importância da intervenção para a equipe</a:t>
            </a:r>
          </a:p>
          <a:p>
            <a:pPr lvl="0" algn="just" fontAlgn="base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pt-BR" sz="2400" b="1" i="1" kern="0" dirty="0">
              <a:solidFill>
                <a:srgbClr val="006666"/>
              </a:solidFill>
              <a:latin typeface="Verdana"/>
            </a:endParaRPr>
          </a:p>
          <a:p>
            <a:pPr lvl="0" algn="just" fontAlgn="base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Capacitação</a:t>
            </a:r>
          </a:p>
          <a:p>
            <a:pPr lvl="0" algn="just" fontAlgn="base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endParaRPr lang="pt-BR" sz="2400" kern="0" dirty="0">
              <a:solidFill>
                <a:srgbClr val="000000"/>
              </a:solidFill>
              <a:latin typeface="Verdana"/>
            </a:endParaRPr>
          </a:p>
          <a:p>
            <a:pPr lvl="0" algn="just" fontAlgn="base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 Trabalho em equipe e multidisciplinar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27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kern="0" dirty="0">
                <a:solidFill>
                  <a:srgbClr val="FF0000"/>
                </a:solidFill>
                <a:latin typeface="Verdana"/>
              </a:rPr>
              <a:t>Discussão</a:t>
            </a:r>
            <a:endParaRPr lang="es-ES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pt-BR" sz="2400" u="sng" kern="0" dirty="0">
                <a:solidFill>
                  <a:srgbClr val="000000"/>
                </a:solidFill>
                <a:latin typeface="Verdana"/>
              </a:rPr>
              <a:t>Importância da intervenção para o serviço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pt-BR" sz="2400" b="1" i="1" kern="0" dirty="0">
              <a:solidFill>
                <a:srgbClr val="006666"/>
              </a:solidFill>
              <a:latin typeface="Verdana"/>
            </a:endParaRP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Continuidade ao Programa semanal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endParaRPr lang="pt-BR" sz="2400" kern="0" dirty="0">
              <a:solidFill>
                <a:srgbClr val="000000"/>
              </a:solidFill>
              <a:latin typeface="Verdana"/>
            </a:endParaRP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Implantação dos protocolos 2013 na UBS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pt-BR" sz="2400" kern="0" dirty="0">
              <a:solidFill>
                <a:srgbClr val="000000"/>
              </a:solidFill>
              <a:latin typeface="Verdana"/>
            </a:endParaRP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Melhoria do sistema de registro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l"/>
            </a:pPr>
            <a:endParaRPr lang="pt-BR" sz="2400" kern="0" dirty="0">
              <a:solidFill>
                <a:srgbClr val="000000"/>
              </a:solidFill>
              <a:latin typeface="Verdana"/>
            </a:endParaRP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Melhoria no acolhimento aos usuários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l"/>
            </a:pPr>
            <a:endParaRPr lang="pt-BR" sz="2400" kern="0" dirty="0">
              <a:solidFill>
                <a:srgbClr val="000000"/>
              </a:solidFill>
              <a:latin typeface="Verdana"/>
            </a:endParaRP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Melhoria do atendimento aos usuários</a:t>
            </a:r>
          </a:p>
        </p:txBody>
      </p:sp>
    </p:spTree>
    <p:extLst>
      <p:ext uri="{BB962C8B-B14F-4D97-AF65-F5344CB8AC3E}">
        <p14:creationId xmlns:p14="http://schemas.microsoft.com/office/powerpoint/2010/main" val="20820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Discussão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pt-BR" sz="2400" u="sng" kern="0" dirty="0">
                <a:solidFill>
                  <a:srgbClr val="000000"/>
                </a:solidFill>
                <a:latin typeface="Verdana"/>
              </a:rPr>
              <a:t>Importância da intervenção (comunidade)</a:t>
            </a:r>
          </a:p>
          <a:p>
            <a:pPr lvl="0" algn="just" fontAlgn="base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pt-BR" sz="2400" kern="0" dirty="0">
              <a:solidFill>
                <a:srgbClr val="000000"/>
              </a:solidFill>
              <a:latin typeface="Verdana"/>
            </a:endParaRPr>
          </a:p>
          <a:p>
            <a:pPr lvl="0" algn="just" fontAlgn="base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Maior prevenção e conscientização quanto à doença (</a:t>
            </a:r>
            <a:r>
              <a:rPr lang="pt-BR" sz="2400" u="sng" kern="0" dirty="0">
                <a:solidFill>
                  <a:srgbClr val="000000"/>
                </a:solidFill>
                <a:latin typeface="Verdana"/>
              </a:rPr>
              <a:t>trabalho sem fim</a:t>
            </a:r>
            <a:r>
              <a:rPr lang="pt-BR" sz="2400" kern="0" dirty="0">
                <a:solidFill>
                  <a:srgbClr val="000000"/>
                </a:solidFill>
                <a:latin typeface="Verdana"/>
              </a:rPr>
              <a:t>)</a:t>
            </a:r>
          </a:p>
          <a:p>
            <a:pPr lvl="0" algn="just" fontAlgn="base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pt-BR" sz="2400" kern="0" dirty="0">
              <a:solidFill>
                <a:srgbClr val="000000"/>
              </a:solidFill>
              <a:latin typeface="Verdana"/>
            </a:endParaRPr>
          </a:p>
          <a:p>
            <a:pPr lvl="0" algn="just" fontAlgn="base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Melhor controle da DM e HAS</a:t>
            </a:r>
          </a:p>
          <a:p>
            <a:pPr lvl="0" algn="just" fontAlgn="base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endParaRPr lang="pt-BR" sz="2400" kern="0" dirty="0">
              <a:solidFill>
                <a:srgbClr val="000000"/>
              </a:solidFill>
              <a:latin typeface="Verdana"/>
            </a:endParaRPr>
          </a:p>
          <a:p>
            <a:pPr lvl="0" algn="just" fontAlgn="base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Notarem mudanças e diferenças em suas vidas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70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Discussão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pt-BR" sz="2400" u="sng" kern="0" dirty="0">
                <a:solidFill>
                  <a:srgbClr val="000000"/>
                </a:solidFill>
                <a:latin typeface="Verdana"/>
              </a:rPr>
              <a:t>Incorporação da intervenção à rotina do serviço.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Consulta Programa semanal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endParaRPr lang="pt-BR" sz="24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Grupos HAS e DM mensalmente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endParaRPr lang="pt-BR" sz="24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Continuar os indicadores baixos (exames complementares periódicos em dia, buscas aos faltosos e avaliação odontológica).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endParaRPr lang="pt-BR" sz="24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Trabalho educativo ( palestras )</a:t>
            </a:r>
            <a:endParaRPr lang="es-ES_tradnl" sz="2400" kern="0" dirty="0">
              <a:solidFill>
                <a:srgbClr val="000000"/>
              </a:solidFill>
              <a:latin typeface="Verdana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41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Discussão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pt-BR" sz="2400" u="sng" kern="0" dirty="0">
                <a:solidFill>
                  <a:srgbClr val="000000"/>
                </a:solidFill>
                <a:latin typeface="Verdana"/>
              </a:rPr>
              <a:t>Mudança para viabilizar sua continuidade após o término do curso.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s-ES_tradnl" sz="24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Ampliação de cobertura dos usuários com hipertensão e diabetes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s-ES_tradnl" sz="24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Ficha espelho usada no estudo começará ser utilizada por outra ESF da UBS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s-ES_tradnl" sz="24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Continuar os cadastros</a:t>
            </a:r>
            <a:endParaRPr lang="es-ES_tradnl" sz="2400" kern="0" dirty="0">
              <a:solidFill>
                <a:srgbClr val="000000"/>
              </a:solidFill>
              <a:latin typeface="Verdana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50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>
                <a:solidFill>
                  <a:srgbClr val="FF0000"/>
                </a:solidFill>
              </a:rPr>
              <a:t>Reflexão crítica sobre o processo pessoal de aprendizagem</a:t>
            </a:r>
            <a:r>
              <a:rPr lang="pt-BR" dirty="0">
                <a:solidFill>
                  <a:srgbClr val="FF0000"/>
                </a:solidFill>
              </a:rPr>
              <a:t>.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es-ES_tradnl" sz="2400" u="sng" kern="0" dirty="0" err="1">
                <a:solidFill>
                  <a:srgbClr val="000000"/>
                </a:solidFill>
                <a:latin typeface="Verdana"/>
              </a:rPr>
              <a:t>Prática</a:t>
            </a:r>
            <a:r>
              <a:rPr lang="es-ES_tradnl" sz="2400" u="sng" kern="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ES_tradnl" sz="2400" u="sng" kern="0" dirty="0" err="1">
                <a:solidFill>
                  <a:srgbClr val="000000"/>
                </a:solidFill>
                <a:latin typeface="Verdana"/>
              </a:rPr>
              <a:t>Profissional</a:t>
            </a:r>
            <a:endParaRPr lang="es-ES_tradnl" sz="2400" u="sng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endParaRPr lang="pt-BR" sz="24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Crescimento profissional e pessoal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endParaRPr lang="pt-BR" sz="24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endParaRPr lang="pt-BR" sz="2400" kern="0" dirty="0">
              <a:solidFill>
                <a:srgbClr val="000000"/>
              </a:solidFill>
              <a:latin typeface="Verdana"/>
            </a:endParaRPr>
          </a:p>
          <a:p>
            <a:pPr marL="0" lvl="0" indent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pt-BR" sz="2400" kern="0" dirty="0" smtClean="0">
                <a:solidFill>
                  <a:srgbClr val="000000"/>
                </a:solidFill>
                <a:latin typeface="Verdana"/>
              </a:rPr>
              <a:t>  Construir </a:t>
            </a:r>
            <a:r>
              <a:rPr lang="pt-BR" sz="2400" kern="0" dirty="0">
                <a:solidFill>
                  <a:srgbClr val="000000"/>
                </a:solidFill>
                <a:latin typeface="Verdana"/>
              </a:rPr>
              <a:t>o conhecimento a partir da minha realidade e dos desafios da equipe de trabalho</a:t>
            </a:r>
            <a:endParaRPr lang="es-ES_tradnl" sz="2400" kern="0" dirty="0">
              <a:solidFill>
                <a:srgbClr val="000000"/>
              </a:solidFill>
              <a:latin typeface="Verdana"/>
            </a:endParaRPr>
          </a:p>
          <a:p>
            <a:pPr lvl="0" algn="just" fontAlgn="base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pt-BR" sz="2400" kern="0" dirty="0">
              <a:solidFill>
                <a:srgbClr val="000000"/>
              </a:solidFill>
              <a:latin typeface="Verdana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8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kern="0" dirty="0">
                <a:solidFill>
                  <a:srgbClr val="FF0000"/>
                </a:solidFill>
                <a:latin typeface="Arial"/>
              </a:rPr>
              <a:t>Reflexão crítica sobre o processo pessoal de aprendizagem.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pt-BR" sz="2400" u="sng" kern="0" dirty="0">
                <a:solidFill>
                  <a:srgbClr val="000000"/>
                </a:solidFill>
                <a:latin typeface="Verdana"/>
              </a:rPr>
              <a:t>Aprendizados mais relevantes</a:t>
            </a:r>
            <a:endParaRPr lang="es-ES_tradnl" sz="2400" u="sng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pt-BR" sz="24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Qualificação da prática clínica</a:t>
            </a:r>
            <a:endParaRPr lang="es-ES_tradnl" sz="24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es-ES_tradnl" sz="24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Encontro</a:t>
            </a:r>
            <a:r>
              <a:rPr lang="en-US" sz="2400" kern="0" dirty="0">
                <a:solidFill>
                  <a:srgbClr val="000000"/>
                </a:solidFill>
                <a:latin typeface="Verdana"/>
              </a:rPr>
              <a:t> c</a:t>
            </a:r>
            <a:r>
              <a:rPr lang="pt-BR" sz="2400" kern="0" dirty="0">
                <a:solidFill>
                  <a:srgbClr val="000000"/>
                </a:solidFill>
                <a:latin typeface="Verdana"/>
              </a:rPr>
              <a:t>om </a:t>
            </a:r>
            <a:r>
              <a:rPr lang="en-US" sz="2400" kern="0" dirty="0">
                <a:solidFill>
                  <a:srgbClr val="000000"/>
                </a:solidFill>
                <a:latin typeface="Verdana"/>
              </a:rPr>
              <a:t>a </a:t>
            </a:r>
            <a:r>
              <a:rPr lang="pt-BR" sz="2400" kern="0" dirty="0">
                <a:solidFill>
                  <a:srgbClr val="000000"/>
                </a:solidFill>
                <a:latin typeface="Verdana"/>
              </a:rPr>
              <a:t>comunidade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endParaRPr lang="es-ES_tradnl" sz="24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kern="0" dirty="0">
                <a:solidFill>
                  <a:srgbClr val="000000"/>
                </a:solidFill>
                <a:latin typeface="Verdana"/>
              </a:rPr>
              <a:t>Implantação do protocolo do MS, 2013</a:t>
            </a:r>
            <a:endParaRPr lang="es-ES_tradnl" sz="2400" kern="0" dirty="0">
              <a:solidFill>
                <a:srgbClr val="000000"/>
              </a:solidFill>
              <a:latin typeface="Verdana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endParaRPr lang="pt-BR" sz="2900" kern="0" dirty="0">
              <a:solidFill>
                <a:srgbClr val="000000"/>
              </a:solidFill>
              <a:latin typeface="Verdana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17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6000" dirty="0" smtClean="0">
                <a:solidFill>
                  <a:srgbClr val="7030A0"/>
                </a:solidFill>
              </a:rPr>
              <a:t>MUITO OBRIGADO</a:t>
            </a:r>
            <a:endParaRPr lang="es-E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Introdução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t-BR" u="sng" dirty="0"/>
              <a:t>Caracterização do Município</a:t>
            </a:r>
            <a:endParaRPr lang="es-ES_tradnl" dirty="0"/>
          </a:p>
          <a:p>
            <a:pPr>
              <a:buNone/>
            </a:pPr>
            <a:r>
              <a:rPr lang="pt-BR" dirty="0"/>
              <a:t>Município: São João do Piauí</a:t>
            </a:r>
            <a:endParaRPr lang="es-ES_tradnl" dirty="0"/>
          </a:p>
          <a:p>
            <a:pPr>
              <a:buFont typeface="Courier New" pitchFamily="49" charset="0"/>
              <a:buChar char="o"/>
            </a:pPr>
            <a:r>
              <a:rPr lang="pt-BR" dirty="0"/>
              <a:t>Localização: Serra da capivara, a 440 km da capital Teresina. Piauí</a:t>
            </a:r>
            <a:endParaRPr lang="es-ES_tradnl" dirty="0"/>
          </a:p>
          <a:p>
            <a:pPr>
              <a:buFont typeface="Courier New" pitchFamily="49" charset="0"/>
              <a:buChar char="o"/>
            </a:pPr>
            <a:r>
              <a:rPr lang="pt-BR" dirty="0"/>
              <a:t>População: 23 000 Habitantes</a:t>
            </a:r>
            <a:endParaRPr lang="es-ES_tradnl" dirty="0"/>
          </a:p>
          <a:p>
            <a:pPr>
              <a:buFont typeface="Courier New" pitchFamily="49" charset="0"/>
              <a:buChar char="o"/>
            </a:pPr>
            <a:r>
              <a:rPr lang="pt-BR" dirty="0"/>
              <a:t>Possui 1CEO, 1 SAMU, 1 CAPS, 1 Hospital Regional, 1 Maternidade Municipal, 1 Laboratório, 1 NASF </a:t>
            </a:r>
            <a:endParaRPr lang="es-ES_tradnl" dirty="0"/>
          </a:p>
          <a:p>
            <a:pPr>
              <a:buFont typeface="Courier New" pitchFamily="49" charset="0"/>
              <a:buChar char="o"/>
            </a:pPr>
            <a:r>
              <a:rPr lang="pt-BR" dirty="0"/>
              <a:t>5 Unidades Básicas de Saúde:</a:t>
            </a:r>
          </a:p>
          <a:p>
            <a:pPr>
              <a:buNone/>
            </a:pPr>
            <a:r>
              <a:rPr lang="pt-BR" dirty="0"/>
              <a:t>                          - Três UBS na zona urbana </a:t>
            </a:r>
            <a:endParaRPr lang="es-ES_tradnl" dirty="0"/>
          </a:p>
          <a:p>
            <a:pPr>
              <a:buNone/>
            </a:pPr>
            <a:r>
              <a:rPr lang="pt-BR" dirty="0"/>
              <a:t>                          - Duas UBS na zona rural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230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86190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8604"/>
            <a:ext cx="314327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28604"/>
            <a:ext cx="24288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429000"/>
            <a:ext cx="24689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50009"/>
            <a:ext cx="271464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991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pt-BR" dirty="0"/>
          </a:p>
          <a:p>
            <a:pPr algn="ctr">
              <a:buNone/>
            </a:pPr>
            <a:r>
              <a:rPr lang="pt-BR" u="sng" dirty="0"/>
              <a:t>Caracterização da U.B.S</a:t>
            </a:r>
            <a:endParaRPr lang="es-ES_tradnl" u="sng" dirty="0"/>
          </a:p>
          <a:p>
            <a:pPr>
              <a:buFont typeface="Courier New" pitchFamily="49" charset="0"/>
              <a:buChar char="o"/>
            </a:pPr>
            <a:r>
              <a:rPr lang="pt-BR" dirty="0"/>
              <a:t>Localização: zona rural</a:t>
            </a:r>
            <a:endParaRPr lang="es-ES_tradnl" dirty="0"/>
          </a:p>
          <a:p>
            <a:pPr>
              <a:buFont typeface="Courier New" pitchFamily="49" charset="0"/>
              <a:buChar char="o"/>
            </a:pPr>
            <a:r>
              <a:rPr lang="pt-BR" dirty="0"/>
              <a:t>Composta por um equipe ESF tradicional. Em construção e ampliação</a:t>
            </a:r>
            <a:endParaRPr lang="es-ES_tradnl" dirty="0"/>
          </a:p>
          <a:p>
            <a:pPr>
              <a:buFont typeface="Courier New" pitchFamily="49" charset="0"/>
              <a:buChar char="o"/>
            </a:pPr>
            <a:r>
              <a:rPr lang="pt-BR" u="sng" dirty="0"/>
              <a:t>Composição </a:t>
            </a:r>
            <a:r>
              <a:rPr lang="pt-BR" sz="3600" u="sng" dirty="0"/>
              <a:t>da</a:t>
            </a:r>
            <a:r>
              <a:rPr lang="pt-BR" u="sng" dirty="0"/>
              <a:t> equipe da UBS </a:t>
            </a:r>
          </a:p>
          <a:p>
            <a:pPr>
              <a:buNone/>
            </a:pPr>
            <a:r>
              <a:rPr lang="pt-BR" dirty="0"/>
              <a:t>      1 Médico,1 Enfermeira,</a:t>
            </a:r>
          </a:p>
          <a:p>
            <a:pPr>
              <a:buNone/>
            </a:pPr>
            <a:r>
              <a:rPr lang="pt-BR" dirty="0"/>
              <a:t>      1 Odontologista, </a:t>
            </a:r>
          </a:p>
          <a:p>
            <a:pPr>
              <a:buNone/>
            </a:pPr>
            <a:r>
              <a:rPr lang="pt-BR" dirty="0"/>
              <a:t>      1 Auxiliar em saúde bucal,</a:t>
            </a:r>
          </a:p>
          <a:p>
            <a:pPr>
              <a:buNone/>
            </a:pPr>
            <a:r>
              <a:rPr lang="pt-BR" dirty="0"/>
              <a:t>      1 Auxiliar de enfermagem e 9 ACS.</a:t>
            </a:r>
          </a:p>
          <a:p>
            <a:pPr>
              <a:buNone/>
            </a:pPr>
            <a:endParaRPr lang="es-ES_tradnl" dirty="0"/>
          </a:p>
          <a:p>
            <a:pPr>
              <a:lnSpc>
                <a:spcPct val="90000"/>
              </a:lnSpc>
              <a:buNone/>
            </a:pPr>
            <a:r>
              <a:rPr lang="pt-BR" dirty="0"/>
              <a:t>População atendida pela equipe:3.405 usuários</a:t>
            </a:r>
            <a:endParaRPr lang="es-ES_tradnl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4000" dirty="0" smtClean="0">
                <a:solidFill>
                  <a:srgbClr val="FF0000"/>
                </a:solidFill>
                <a:latin typeface="+mn-lt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87319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Introdução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pt-BR" u="sng" dirty="0"/>
              <a:t>Principais deficiências na UBS </a:t>
            </a:r>
            <a:endParaRPr lang="es-ES_tradnl" u="sng" dirty="0"/>
          </a:p>
          <a:p>
            <a:pPr>
              <a:buNone/>
            </a:pPr>
            <a:r>
              <a:rPr lang="pt-BR" dirty="0"/>
              <a:t>  </a:t>
            </a:r>
          </a:p>
          <a:p>
            <a:pPr>
              <a:buNone/>
            </a:pPr>
            <a:r>
              <a:rPr lang="pt-BR" dirty="0"/>
              <a:t>  -Estrutura da UBS</a:t>
            </a:r>
          </a:p>
          <a:p>
            <a:pPr>
              <a:buNone/>
            </a:pPr>
            <a:endParaRPr lang="es-ES_tradnl" dirty="0"/>
          </a:p>
          <a:p>
            <a:pPr>
              <a:buNone/>
            </a:pPr>
            <a:r>
              <a:rPr lang="pt-BR" dirty="0"/>
              <a:t>  -Poucos equipamentos e instrumentos</a:t>
            </a:r>
          </a:p>
          <a:p>
            <a:pPr>
              <a:buNone/>
            </a:pPr>
            <a:endParaRPr lang="es-ES_tradnl" dirty="0"/>
          </a:p>
          <a:p>
            <a:pPr>
              <a:buNone/>
            </a:pPr>
            <a:r>
              <a:rPr lang="pt-BR" dirty="0"/>
              <a:t>  -Medicamentos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790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>
                <a:solidFill>
                  <a:srgbClr val="FF0000"/>
                </a:solidFill>
              </a:rPr>
              <a:t>Introdução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u="sng" dirty="0"/>
              <a:t>Situação da ação programática antes</a:t>
            </a:r>
            <a:endParaRPr lang="es-ES_tradnl" u="sng" dirty="0"/>
          </a:p>
          <a:p>
            <a:pPr>
              <a:buFont typeface="Courier New" pitchFamily="49" charset="0"/>
              <a:buChar char="o"/>
            </a:pPr>
            <a:r>
              <a:rPr lang="pt-BR" dirty="0"/>
              <a:t>Cobertura baixa</a:t>
            </a:r>
            <a:r>
              <a:rPr lang="pt-BR" dirty="0" smtClean="0"/>
              <a:t>:</a:t>
            </a:r>
            <a:endParaRPr lang="pt-BR" sz="2000" dirty="0" smtClean="0"/>
          </a:p>
          <a:p>
            <a:pPr>
              <a:buFont typeface="Courier New" pitchFamily="49" charset="0"/>
              <a:buChar char="o"/>
            </a:pPr>
            <a:r>
              <a:rPr lang="pt-BR" sz="2000" dirty="0" smtClean="0"/>
              <a:t>Situação ante da   Estimativa     Registro       Cobertura</a:t>
            </a:r>
          </a:p>
          <a:p>
            <a:pPr marL="0" indent="0">
              <a:buNone/>
            </a:pPr>
            <a:r>
              <a:rPr lang="pt-BR" sz="2000" dirty="0" smtClean="0"/>
              <a:t>Intervenção</a:t>
            </a:r>
          </a:p>
          <a:p>
            <a:pPr marL="0" indent="0">
              <a:buNone/>
            </a:pPr>
            <a:r>
              <a:rPr lang="pt-BR" sz="2000" dirty="0" smtClean="0"/>
              <a:t>HAS                               683                410                60%</a:t>
            </a:r>
          </a:p>
          <a:p>
            <a:pPr marL="0" indent="0">
              <a:buNone/>
            </a:pPr>
            <a:r>
              <a:rPr lang="pt-BR" sz="2000" dirty="0" smtClean="0"/>
              <a:t>DM                                195                116                59%</a:t>
            </a:r>
          </a:p>
          <a:p>
            <a:pPr>
              <a:buFont typeface="Courier New" pitchFamily="49" charset="0"/>
              <a:buChar char="o"/>
            </a:pPr>
            <a:r>
              <a:rPr lang="pt-BR" dirty="0"/>
              <a:t>Todos indicadores de qualidade baixos (</a:t>
            </a:r>
            <a:r>
              <a:rPr lang="pt-BR" dirty="0" smtClean="0"/>
              <a:t>diabéticos)e hipertensos</a:t>
            </a:r>
            <a:endParaRPr lang="es-ES_tradnl" dirty="0"/>
          </a:p>
          <a:p>
            <a:pPr>
              <a:buFont typeface="Courier New" pitchFamily="49" charset="0"/>
              <a:buChar char="o"/>
            </a:pPr>
            <a:r>
              <a:rPr lang="pt-BR" dirty="0"/>
              <a:t>Há cadastro incompleto e desatualizado</a:t>
            </a:r>
          </a:p>
          <a:p>
            <a:pPr>
              <a:buFont typeface="Courier New" pitchFamily="49" charset="0"/>
              <a:buChar char="o"/>
            </a:pPr>
            <a:r>
              <a:rPr lang="pt-BR" dirty="0"/>
              <a:t>Protocolo de atendimento, geralmente é utilizado pelo médico</a:t>
            </a:r>
          </a:p>
        </p:txBody>
      </p:sp>
    </p:spTree>
    <p:extLst>
      <p:ext uri="{BB962C8B-B14F-4D97-AF65-F5344CB8AC3E}">
        <p14:creationId xmlns:p14="http://schemas.microsoft.com/office/powerpoint/2010/main" val="389411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Introdução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u="sng" dirty="0"/>
              <a:t>Fatores afetaram a cobertura baixa e o atendimento integral aos usuários</a:t>
            </a:r>
          </a:p>
          <a:p>
            <a:pPr lvl="0">
              <a:buFont typeface="Courier New" pitchFamily="49" charset="0"/>
              <a:buChar char="o"/>
            </a:pPr>
            <a:r>
              <a:rPr lang="pt-BR" dirty="0"/>
              <a:t>Migração</a:t>
            </a:r>
          </a:p>
          <a:p>
            <a:pPr lvl="0">
              <a:buFont typeface="Courier New" pitchFamily="49" charset="0"/>
              <a:buChar char="o"/>
            </a:pPr>
            <a:r>
              <a:rPr lang="pt-BR" dirty="0"/>
              <a:t>Educação </a:t>
            </a:r>
            <a:endParaRPr lang="es-ES_tradnl" dirty="0"/>
          </a:p>
          <a:p>
            <a:pPr lvl="0">
              <a:buFont typeface="Courier New" pitchFamily="49" charset="0"/>
              <a:buChar char="o"/>
            </a:pPr>
            <a:r>
              <a:rPr lang="pt-BR" dirty="0"/>
              <a:t>Trabalho  </a:t>
            </a:r>
            <a:endParaRPr lang="es-ES_tradnl" dirty="0"/>
          </a:p>
          <a:p>
            <a:pPr lvl="0">
              <a:buFont typeface="Courier New" pitchFamily="49" charset="0"/>
              <a:buChar char="o"/>
            </a:pPr>
            <a:r>
              <a:rPr lang="pt-BR" dirty="0"/>
              <a:t>Casamentos </a:t>
            </a:r>
            <a:endParaRPr lang="es-ES_tradnl" dirty="0"/>
          </a:p>
          <a:p>
            <a:pPr lvl="0">
              <a:buFont typeface="Courier New" pitchFamily="49" charset="0"/>
              <a:buChar char="o"/>
            </a:pPr>
            <a:r>
              <a:rPr lang="pt-BR" dirty="0"/>
              <a:t>Sexo</a:t>
            </a:r>
            <a:endParaRPr lang="es-ES_tradnl" dirty="0"/>
          </a:p>
          <a:p>
            <a:pPr lvl="0">
              <a:buFont typeface="Courier New" pitchFamily="49" charset="0"/>
              <a:buChar char="o"/>
            </a:pPr>
            <a:r>
              <a:rPr lang="pt-BR" dirty="0"/>
              <a:t>Baixo nível educacional</a:t>
            </a:r>
            <a:endParaRPr lang="es-ES_tradnl" dirty="0"/>
          </a:p>
          <a:p>
            <a:pPr lvl="0">
              <a:buFont typeface="Courier New" pitchFamily="49" charset="0"/>
              <a:buChar char="o"/>
            </a:pPr>
            <a:r>
              <a:rPr lang="pt-BR" dirty="0"/>
              <a:t>Desemprego</a:t>
            </a:r>
          </a:p>
          <a:p>
            <a:pPr lvl="0">
              <a:buFont typeface="Courier New" pitchFamily="49" charset="0"/>
              <a:buChar char="o"/>
            </a:pPr>
            <a:r>
              <a:rPr lang="pt-BR" dirty="0"/>
              <a:t>Outros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753217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1995</Words>
  <Application>Microsoft Office PowerPoint</Application>
  <PresentationFormat>Apresentação na tela (4:3)</PresentationFormat>
  <Paragraphs>336</Paragraphs>
  <Slides>37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  Melhoria da atenção à saúde  hipertensos e diabéticos  no Ambulatório ESTREITO, São João do Piauí / PI   </vt:lpstr>
      <vt:lpstr> Roteiro da Apresentação</vt:lpstr>
      <vt:lpstr>Introdução</vt:lpstr>
      <vt:lpstr>Introdução</vt:lpstr>
      <vt:lpstr>Apresentação do PowerPoint</vt:lpstr>
      <vt:lpstr>Introdução</vt:lpstr>
      <vt:lpstr>Introdução</vt:lpstr>
      <vt:lpstr> Introdução</vt:lpstr>
      <vt:lpstr>Introdução</vt:lpstr>
      <vt:lpstr>Objetivos </vt:lpstr>
      <vt:lpstr>Objetivos Específicos </vt:lpstr>
      <vt:lpstr>Metodologia</vt:lpstr>
      <vt:lpstr>Metodologia</vt:lpstr>
      <vt:lpstr>Objetivos, Metas e Resultados</vt:lpstr>
      <vt:lpstr>Objetivo 1: Ampliar a cobertura da população diabética e/ou hipertensa na área.</vt:lpstr>
      <vt:lpstr>Objetivo 1: Ampliar a cobertura da população diabética e/ou hipertensa na área</vt:lpstr>
      <vt:lpstr>Objetivo 2: Melhorar a qualidade da atenção dos usuários HAS e/ou DM. </vt:lpstr>
      <vt:lpstr>Objetivo 2: Melhorar a qualidade da atenção dos usuários HAS e/ou DM. </vt:lpstr>
      <vt:lpstr>Objetivo 2: Melhorar a qualidade da atenção dos usuários HAS e/ou DM.</vt:lpstr>
      <vt:lpstr>Objetivo 2: Melhorar a qualidade da atenção dos usuários HAS e/ou DM.</vt:lpstr>
      <vt:lpstr>Objetivo 2: Melhorar a qualidade da atenção dos usuários com HAS e/ou DM </vt:lpstr>
      <vt:lpstr>Objetivo 3: Melhorar a adesão dos usuários com HAS e/ou DM ao programa.</vt:lpstr>
      <vt:lpstr>Objetivo 4: Melhorar o registro das informações dos usuários(HAS e /ou DM</vt:lpstr>
      <vt:lpstr>Objetivo 4: Melhorar o registro das informações dos usuários(HAS e /ou DM</vt:lpstr>
      <vt:lpstr>Objetivo 5: Mapear usuários com HAS e/ou DM de risco para doença cardiovascular.</vt:lpstr>
      <vt:lpstr>Objetivo 6: Promover à saúde dos usuários com HAS e/ou DM. </vt:lpstr>
      <vt:lpstr>Objetivo 6: Promover à saúde dos usuários com HAS e/ou DM.</vt:lpstr>
      <vt:lpstr>Discussão</vt:lpstr>
      <vt:lpstr>Discussão</vt:lpstr>
      <vt:lpstr>Discussão</vt:lpstr>
      <vt:lpstr>Discussão</vt:lpstr>
      <vt:lpstr>Discussão</vt:lpstr>
      <vt:lpstr>Discussão</vt:lpstr>
      <vt:lpstr>Discussão</vt:lpstr>
      <vt:lpstr>Reflexão crítica sobre o processo pessoal de aprendizagem.</vt:lpstr>
      <vt:lpstr>Reflexão crítica sobre o processo pessoal de aprendizagem.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 hipertensos e diabéticos  no Ambulatório ESTREITO, São João do </dc:title>
  <dc:creator>heriberto17</dc:creator>
  <cp:lastModifiedBy>heriberto17</cp:lastModifiedBy>
  <cp:revision>46</cp:revision>
  <dcterms:created xsi:type="dcterms:W3CDTF">2015-06-12T14:34:05Z</dcterms:created>
  <dcterms:modified xsi:type="dcterms:W3CDTF">2015-06-14T21:05:06Z</dcterms:modified>
</cp:coreProperties>
</file>