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290" r:id="rId3"/>
    <p:sldId id="257" r:id="rId4"/>
    <p:sldId id="258" r:id="rId5"/>
    <p:sldId id="287" r:id="rId6"/>
    <p:sldId id="301" r:id="rId7"/>
    <p:sldId id="259" r:id="rId8"/>
    <p:sldId id="288" r:id="rId9"/>
    <p:sldId id="260" r:id="rId10"/>
    <p:sldId id="291" r:id="rId11"/>
    <p:sldId id="261" r:id="rId12"/>
    <p:sldId id="262" r:id="rId13"/>
    <p:sldId id="263" r:id="rId14"/>
    <p:sldId id="292" r:id="rId15"/>
    <p:sldId id="327" r:id="rId16"/>
    <p:sldId id="329" r:id="rId17"/>
    <p:sldId id="331" r:id="rId18"/>
    <p:sldId id="330" r:id="rId19"/>
    <p:sldId id="264" r:id="rId20"/>
    <p:sldId id="333" r:id="rId21"/>
    <p:sldId id="271" r:id="rId22"/>
    <p:sldId id="334" r:id="rId23"/>
    <p:sldId id="267" r:id="rId24"/>
    <p:sldId id="345" r:id="rId25"/>
    <p:sldId id="307" r:id="rId26"/>
    <p:sldId id="335" r:id="rId27"/>
    <p:sldId id="315" r:id="rId28"/>
    <p:sldId id="297" r:id="rId29"/>
    <p:sldId id="336" r:id="rId30"/>
    <p:sldId id="311" r:id="rId31"/>
    <p:sldId id="268" r:id="rId32"/>
    <p:sldId id="337" r:id="rId33"/>
    <p:sldId id="319" r:id="rId34"/>
    <p:sldId id="338" r:id="rId35"/>
    <p:sldId id="265" r:id="rId36"/>
    <p:sldId id="339" r:id="rId37"/>
    <p:sldId id="323" r:id="rId38"/>
    <p:sldId id="340" r:id="rId39"/>
    <p:sldId id="325" r:id="rId40"/>
    <p:sldId id="341" r:id="rId41"/>
    <p:sldId id="342" r:id="rId42"/>
    <p:sldId id="343" r:id="rId43"/>
    <p:sldId id="282" r:id="rId44"/>
    <p:sldId id="283" r:id="rId45"/>
    <p:sldId id="328" r:id="rId46"/>
    <p:sldId id="344" r:id="rId47"/>
    <p:sldId id="284" r:id="rId48"/>
    <p:sldId id="285" r:id="rId49"/>
    <p:sldId id="286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ristiano\Downloads\arquivo%20atualizado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unidade%20III%20Interven&#231;ao\SEMANA%20XV\Tarefas\Coleta%20de%20dados%20%20Final.CA%20de%20colo%20e%20mama%20Hernan%20Pere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nan\Documents\CURSO%20DE%20ESPECIALIZA&#199;&#195;O\ETAPAS%20DEL%20CURSO\trabalho%20de%20conclusao%20de%20curso\Coleta%20de%20dados%20%20Final.CA%20de%20colo%20e%20mama%20Hernan%20Pere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59"/>
          <c:y val="0.3357670217107338"/>
          <c:w val="0.84677502714590536"/>
          <c:h val="0.54014694796944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6.6895368782161235E-2</c:v>
                </c:pt>
                <c:pt idx="1">
                  <c:v>0.15265866209262441</c:v>
                </c:pt>
                <c:pt idx="2">
                  <c:v>0.25900514579759865</c:v>
                </c:pt>
                <c:pt idx="3">
                  <c:v>0</c:v>
                </c:pt>
              </c:numCache>
            </c:numRef>
          </c:val>
        </c:ser>
        <c:axId val="63168896"/>
        <c:axId val="63170432"/>
      </c:barChart>
      <c:catAx>
        <c:axId val="63168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70432"/>
        <c:crosses val="autoZero"/>
        <c:auto val="1"/>
        <c:lblAlgn val="ctr"/>
        <c:lblOffset val="100"/>
      </c:catAx>
      <c:valAx>
        <c:axId val="63170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68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693559898681555"/>
          <c:y val="0.39194279398034793"/>
          <c:w val="0.84677502714590536"/>
          <c:h val="0.490844246666976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mulheres entre 25 e 64 anos que receberam orientação sobre DSTs e fatores de risco para câncer de colo de útero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3122176"/>
        <c:axId val="73123712"/>
      </c:barChart>
      <c:catAx>
        <c:axId val="7312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23712"/>
        <c:crosses val="autoZero"/>
        <c:auto val="1"/>
        <c:lblAlgn val="ctr"/>
        <c:lblOffset val="100"/>
      </c:catAx>
      <c:valAx>
        <c:axId val="731237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22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885245901639344"/>
          <c:y val="0.33453237410071973"/>
          <c:w val="0.84426229508196626"/>
          <c:h val="0.539568345323740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Indicadores!$C$69</c:f>
              <c:strCache>
                <c:ptCount val="1"/>
                <c:pt idx="0">
                  <c:v>Proporção de mulheres entre 50 e 69 anos que receberam orientação sobre DSTs e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Indicadores!$D$68:$G$68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Indicadores!$D$69:$G$69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3181056"/>
        <c:axId val="73182592"/>
      </c:barChart>
      <c:catAx>
        <c:axId val="73181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82592"/>
        <c:crosses val="autoZero"/>
        <c:auto val="1"/>
        <c:lblAlgn val="ctr"/>
        <c:lblOffset val="100"/>
      </c:catAx>
      <c:valAx>
        <c:axId val="731825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1810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4714"/>
          <c:h val="0.57954759835019565"/>
        </c:manualLayout>
      </c:layout>
      <c:barChart>
        <c:barDir val="col"/>
        <c:grouping val="clustered"/>
        <c:ser>
          <c:idx val="0"/>
          <c:order val="0"/>
          <c:tx>
            <c:strRef>
              <c:f>'[arquivo atualizado.xls]Indicadores'!$C$10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'[arquivo atualizado.xls]Indicadores'!$D$9:$G$9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'[arquivo atualizado.xls]Indicadores'!$D$10:$G$10</c:f>
              <c:numCache>
                <c:formatCode>0.0%</c:formatCode>
                <c:ptCount val="4"/>
                <c:pt idx="0">
                  <c:v>3.5714285714285712E-2</c:v>
                </c:pt>
                <c:pt idx="1">
                  <c:v>0.13571428571428593</c:v>
                </c:pt>
                <c:pt idx="2">
                  <c:v>0.31428571428571467</c:v>
                </c:pt>
                <c:pt idx="3">
                  <c:v>0</c:v>
                </c:pt>
              </c:numCache>
            </c:numRef>
          </c:val>
        </c:ser>
        <c:axId val="63669760"/>
        <c:axId val="63671296"/>
      </c:barChart>
      <c:catAx>
        <c:axId val="63669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671296"/>
        <c:crosses val="autoZero"/>
        <c:auto val="1"/>
        <c:lblAlgn val="ctr"/>
        <c:lblOffset val="100"/>
      </c:catAx>
      <c:valAx>
        <c:axId val="636712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669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47283028586149"/>
          <c:y val="0.31727032061966964"/>
          <c:w val="0.83755446819469481"/>
          <c:h val="0.554219041082458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2915584"/>
        <c:axId val="72880512"/>
      </c:barChart>
      <c:catAx>
        <c:axId val="72915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880512"/>
        <c:crosses val="autoZero"/>
        <c:auto val="1"/>
        <c:lblAlgn val="ctr"/>
        <c:lblOffset val="100"/>
      </c:catAx>
      <c:valAx>
        <c:axId val="728805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15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>
        <c:manualLayout>
          <c:xMode val="edge"/>
          <c:yMode val="edge"/>
          <c:x val="0.14993354783424168"/>
          <c:y val="3.2407396443865637E-2"/>
        </c:manualLayout>
      </c:layout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11500187993481"/>
          <c:y val="0.29699248120300803"/>
          <c:w val="0.84188996114801362"/>
          <c:h val="0.58270676691729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2958336"/>
        <c:axId val="72959872"/>
      </c:barChart>
      <c:catAx>
        <c:axId val="72958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59872"/>
        <c:crosses val="autoZero"/>
        <c:auto val="1"/>
        <c:lblAlgn val="ctr"/>
        <c:lblOffset val="100"/>
      </c:catAx>
      <c:valAx>
        <c:axId val="729598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58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033195020746888"/>
          <c:y val="0.39271332694151484"/>
          <c:w val="0.84232365145228261"/>
          <c:h val="0.477733737928853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72992256"/>
        <c:axId val="72993792"/>
      </c:barChart>
      <c:catAx>
        <c:axId val="72992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93792"/>
        <c:crosses val="autoZero"/>
        <c:auto val="1"/>
        <c:lblAlgn val="ctr"/>
        <c:lblOffset val="100"/>
      </c:catAx>
      <c:valAx>
        <c:axId val="729937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992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21065399943873"/>
          <c:y val="0.31854838709677458"/>
          <c:w val="0.83789559816570625"/>
          <c:h val="0.552419354838709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3009792"/>
        <c:axId val="73023872"/>
      </c:barChart>
      <c:catAx>
        <c:axId val="730097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23872"/>
        <c:crosses val="autoZero"/>
        <c:auto val="1"/>
        <c:lblAlgn val="ctr"/>
        <c:lblOffset val="100"/>
      </c:catAx>
      <c:valAx>
        <c:axId val="7302387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09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974789915966379"/>
          <c:y val="0.26693227091633465"/>
          <c:w val="0.83613445378151263"/>
          <c:h val="0.609561752988047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0.55555555555555569</c:v>
                </c:pt>
                <c:pt idx="1">
                  <c:v>0.73913043478260854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165632"/>
        <c:axId val="68167168"/>
      </c:barChart>
      <c:catAx>
        <c:axId val="68165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67168"/>
        <c:crosses val="autoZero"/>
        <c:auto val="1"/>
        <c:lblAlgn val="ctr"/>
        <c:lblOffset val="100"/>
      </c:catAx>
      <c:valAx>
        <c:axId val="681671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6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101935919950718"/>
          <c:y val="0.34866030838537332"/>
          <c:w val="0.8343966344808148"/>
          <c:h val="0.5210747465979204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68199552"/>
        <c:axId val="68201088"/>
      </c:barChart>
      <c:catAx>
        <c:axId val="68199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01088"/>
        <c:crosses val="autoZero"/>
        <c:auto val="1"/>
        <c:lblAlgn val="ctr"/>
        <c:lblOffset val="100"/>
      </c:catAx>
      <c:valAx>
        <c:axId val="682010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99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421065399943873"/>
          <c:y val="0.28417266187050427"/>
          <c:w val="0.83789559816570625"/>
          <c:h val="0.600719424460432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73087616"/>
        <c:axId val="73089408"/>
      </c:barChart>
      <c:catAx>
        <c:axId val="73087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89408"/>
        <c:crosses val="autoZero"/>
        <c:auto val="1"/>
        <c:lblAlgn val="ctr"/>
        <c:lblOffset val="100"/>
      </c:catAx>
      <c:valAx>
        <c:axId val="730894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0876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8CC6-C8CD-4362-9DD2-654EE4933EE6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F3F6-1607-4A84-9697-5E7DD231ED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F3F6-1607-4A84-9697-5E7DD231EDF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F3F6-1607-4A84-9697-5E7DD231EDFF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75E588-79F2-41AD-9878-252ACD7064E1}" type="datetimeFigureOut">
              <a:rPr lang="pt-BR" smtClean="0"/>
              <a:pPr/>
              <a:t>08/09/2015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330DD-4D7D-403C-9660-BEDD5B156B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768752" cy="2301976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pt-BR" sz="33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SAÚDE DA MULHER: </a:t>
            </a:r>
            <a:r>
              <a:rPr lang="x-none" sz="2800" b="1" smtClean="0">
                <a:solidFill>
                  <a:schemeClr val="accent4">
                    <a:lumMod val="75000"/>
                  </a:schemeClr>
                </a:solidFill>
              </a:rPr>
              <a:t>MELHORIA NA PREVENÇÃO E DETECÇÃO PRECOCE</a:t>
            </a:r>
            <a:r>
              <a:rPr lang="x-none" sz="2800" b="1" u="sng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x-none" sz="2800" b="1" smtClean="0">
                <a:solidFill>
                  <a:schemeClr val="accent4">
                    <a:lumMod val="75000"/>
                  </a:schemeClr>
                </a:solidFill>
              </a:rPr>
              <a:t>DO CÂNCER DE COLO DE ÚTERO E DO CÂNCER DE MAMA NA UBS LUZIA NUNES, MUNICÍPIO DE REGENERAÇÃO, PIAUÍ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8371656" cy="223224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Especialização em Saúde da Família</a:t>
            </a:r>
          </a:p>
          <a:p>
            <a:pPr algn="ctr"/>
            <a:r>
              <a:rPr lang="pt-BR" dirty="0" smtClean="0"/>
              <a:t>UNASUS – </a:t>
            </a:r>
            <a:r>
              <a:rPr lang="pt-BR" dirty="0" err="1" smtClean="0"/>
              <a:t>UFPel</a:t>
            </a:r>
            <a:endParaRPr lang="pt-BR" dirty="0" smtClean="0"/>
          </a:p>
          <a:p>
            <a:pPr algn="ctr"/>
            <a:r>
              <a:rPr lang="pt-BR" dirty="0" smtClean="0"/>
              <a:t>Hernán Pereda Chávez</a:t>
            </a:r>
          </a:p>
          <a:p>
            <a:pPr algn="ctr"/>
            <a:r>
              <a:rPr lang="pt-BR" dirty="0" smtClean="0"/>
              <a:t>Orientador: Cristiano Pinto dos Santos</a:t>
            </a:r>
          </a:p>
          <a:p>
            <a:pPr algn="ctr"/>
            <a:r>
              <a:rPr lang="pt-BR" dirty="0" smtClean="0"/>
              <a:t>Apoio: Leonardo </a:t>
            </a:r>
            <a:r>
              <a:rPr lang="pt-BR" dirty="0" err="1" smtClean="0"/>
              <a:t>Pozza</a:t>
            </a:r>
            <a:r>
              <a:rPr lang="pt-BR" dirty="0" smtClean="0"/>
              <a:t> dos Santos</a:t>
            </a:r>
            <a:endParaRPr lang="pt-BR" dirty="0"/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52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introdução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Não existência de registro das mamografias;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Desconhecimento  da população alvo pesquisada.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Pouca busca ativa das mulheres com exame atrasado.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Não domínio dos cadernos de atenção básica.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pt-BR" sz="3600" dirty="0" smtClean="0"/>
          </a:p>
          <a:p>
            <a:pPr algn="just"/>
            <a:r>
              <a:rPr lang="pt-BR" sz="3600" dirty="0" smtClean="0"/>
              <a:t>Melhorar a prevenção e detecção precoce do câncer de Colo de útero e do câncer de  mama na UBS de Luzia Nunes.</a:t>
            </a:r>
          </a:p>
          <a:p>
            <a:pPr>
              <a:buNone/>
            </a:pP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dirty="0" smtClean="0"/>
              <a:t>Período de 16 semanas;</a:t>
            </a:r>
          </a:p>
          <a:p>
            <a:pPr algn="just"/>
            <a:r>
              <a:rPr lang="pt-BR" dirty="0" smtClean="0"/>
              <a:t>Capacitação da equipe;</a:t>
            </a:r>
          </a:p>
          <a:p>
            <a:pPr algn="just"/>
            <a:r>
              <a:rPr lang="pt-BR" dirty="0" smtClean="0"/>
              <a:t>Aumento do número de coletas de exame citopatológico na população alvo;</a:t>
            </a:r>
          </a:p>
          <a:p>
            <a:pPr algn="just"/>
            <a:r>
              <a:rPr lang="pt-BR" dirty="0" smtClean="0"/>
              <a:t>Aumento da solicitação de mamografias;</a:t>
            </a:r>
          </a:p>
          <a:p>
            <a:pPr algn="just"/>
            <a:r>
              <a:rPr lang="pt-BR" dirty="0" smtClean="0"/>
              <a:t>Melhoria da busca ativa;</a:t>
            </a:r>
          </a:p>
          <a:p>
            <a:pPr algn="just"/>
            <a:r>
              <a:rPr lang="pt-BR" dirty="0" smtClean="0"/>
              <a:t>Melhoria dos registros;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metodologia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Logística:</a:t>
            </a:r>
          </a:p>
          <a:p>
            <a:pPr algn="just"/>
            <a:r>
              <a:rPr lang="pt-BR" dirty="0" smtClean="0"/>
              <a:t>Ficha espelho;</a:t>
            </a:r>
          </a:p>
          <a:p>
            <a:pPr algn="just"/>
            <a:r>
              <a:rPr lang="pt-BR" dirty="0" smtClean="0"/>
              <a:t>Livros de registros;</a:t>
            </a:r>
          </a:p>
          <a:p>
            <a:pPr algn="just"/>
            <a:r>
              <a:rPr lang="pt-BR" dirty="0" smtClean="0"/>
              <a:t>Registro eletrônico;</a:t>
            </a:r>
          </a:p>
          <a:p>
            <a:pPr algn="just"/>
            <a:r>
              <a:rPr lang="pt-BR" dirty="0" smtClean="0"/>
              <a:t>Cartas Convite;</a:t>
            </a:r>
          </a:p>
          <a:p>
            <a:pPr algn="just"/>
            <a:r>
              <a:rPr lang="pt-BR" dirty="0" smtClean="0"/>
              <a:t>Cartões de acolhimento;</a:t>
            </a:r>
          </a:p>
          <a:p>
            <a:pPr algn="just"/>
            <a:r>
              <a:rPr lang="pt-BR" dirty="0" smtClean="0"/>
              <a:t>Painel Temático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Material educativo;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Camisas com o logotipo do projeto;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Arquivo para os exames;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Protocolo do MS de 2013 – Controle dos cânceres de colo do útero e da mama.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1435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Ferramentas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 descr="C:\Users\hernan\Pictures\fotos del  proyecto\IMG-20150316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85915" y="1267994"/>
            <a:ext cx="3929091" cy="6250836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554163"/>
            <a:ext cx="8991600" cy="803268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1 - CARTAS CONVITE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2 - Painel </a:t>
            </a:r>
            <a:r>
              <a:rPr lang="pt-BR" dirty="0" err="1" smtClean="0"/>
              <a:t>temÃtico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smtClean="0"/>
              <a:t>3- Material Educativo</a:t>
            </a:r>
            <a:endParaRPr lang="pt-BR" dirty="0"/>
          </a:p>
        </p:txBody>
      </p:sp>
      <p:pic>
        <p:nvPicPr>
          <p:cNvPr id="2050" name="Picture 2" descr="C:\Users\hernan\Pictures\fotos del  proyecto\20150416_1624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3704"/>
          <a:stretch>
            <a:fillRect/>
          </a:stretch>
        </p:blipFill>
        <p:spPr bwMode="auto">
          <a:xfrm rot="5400000">
            <a:off x="535753" y="2035959"/>
            <a:ext cx="3857652" cy="2928958"/>
          </a:xfrm>
          <a:prstGeom prst="rect">
            <a:avLst/>
          </a:prstGeom>
          <a:noFill/>
        </p:spPr>
      </p:pic>
      <p:pic>
        <p:nvPicPr>
          <p:cNvPr id="2051" name="Picture 3" descr="C:\Users\hernan\Pictures\fotos del  proyecto\20150416_1623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0935" y="1894354"/>
            <a:ext cx="393128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nan\Pictures\fotos del  proyecto\mais fotos\IMG-20150410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4- EQUIPE COMPROMETIDA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nan\Pictures\fotos del  proyecto\mais fotos\20150330_155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8827" y="1393017"/>
            <a:ext cx="4643470" cy="55721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857224" y="500043"/>
            <a:ext cx="721523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5 - PALESTRAS</a:t>
            </a:r>
          </a:p>
          <a:p>
            <a:pPr algn="ctr"/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OBJETIVO 1:</a:t>
            </a:r>
          </a:p>
          <a:p>
            <a:pPr algn="just"/>
            <a:r>
              <a:rPr lang="pt-BR" dirty="0" smtClean="0"/>
              <a:t>Ampliar a cobertura de detecção precoce do câncer de colo de útero  e do câncer de mama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META1.1:</a:t>
            </a:r>
          </a:p>
          <a:p>
            <a:pPr algn="just"/>
            <a:r>
              <a:rPr lang="pt-BR" dirty="0" smtClean="0"/>
              <a:t>Ampliar a cobertura de detecção precoce do câncer de colo de útero das mulheres  entre 25 e 64 anos de idade para 95%.</a:t>
            </a:r>
          </a:p>
          <a:p>
            <a:pPr algn="just"/>
            <a:endParaRPr lang="pt-BR" dirty="0" smtClean="0"/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 Proporção de mulheres entre 25 e 64 anos com exame em dia para detecção precoce de câncer de colo de útero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endParaRPr lang="pt-BR" sz="1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800" dirty="0" smtClean="0">
                <a:latin typeface="Arial" pitchFamily="34" charset="0"/>
                <a:cs typeface="Arial" pitchFamily="34" charset="0"/>
              </a:rPr>
              <a:t>O Câncer de mama é o segundo tipo mais freqüente de câncer no mundo e o mais comum entre as mulheres;</a:t>
            </a:r>
          </a:p>
          <a:p>
            <a:pPr algn="just"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O câncer de colo de útero (CCU) é o terceiro mais comum em mulheres, correspondendo a aproximadamente 15% dos cânceres femininos. </a:t>
            </a: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RESULTADOS:</a:t>
            </a:r>
          </a:p>
          <a:p>
            <a:pPr algn="just"/>
            <a:r>
              <a:rPr lang="pt-BR" dirty="0" smtClean="0"/>
              <a:t>primeiro mês só alcançou-se 6,7% (n=39) de cobertura.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Segundo mês incrementou-se  até um  15,3% ( n=89). Mais 50 usuárias incorporadas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Aumento de 25.9% (151 mulheres na faixa alvo) em 12 semanas de intervenção. Mais 62 novas usuárias.</a:t>
            </a:r>
          </a:p>
          <a:p>
            <a:endParaRPr lang="pt-BR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sz="half" idx="2"/>
          </p:nvPr>
        </p:nvGraphicFramePr>
        <p:xfrm>
          <a:off x="4648200" y="1571612"/>
          <a:ext cx="43434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META1.2:</a:t>
            </a:r>
          </a:p>
          <a:p>
            <a:pPr algn="just"/>
            <a:r>
              <a:rPr lang="pt-BR" dirty="0" smtClean="0"/>
              <a:t>Ampliar a cobertura das mulheres entre 50 e 69 anos de idade para 70%. </a:t>
            </a:r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Proporção de mulheres entre 50 e 69 anos com exame em dia para detecção precoce de câncer de mama.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RESULTADOS:</a:t>
            </a:r>
          </a:p>
          <a:p>
            <a:pPr algn="just"/>
            <a:r>
              <a:rPr lang="pt-BR" dirty="0" smtClean="0"/>
              <a:t>primeiro mês só alcançou-se 3,6 % de cobertura.(5 usuárias cadastradas)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Segundo mês incrementou-se  até um  13,6 %( 19 usuárias)</a:t>
            </a:r>
          </a:p>
          <a:p>
            <a:pPr>
              <a:buNone/>
            </a:pPr>
            <a:endParaRPr lang="pt-BR" u="sng" dirty="0" smtClean="0"/>
          </a:p>
          <a:p>
            <a:pPr algn="just"/>
            <a:r>
              <a:rPr lang="pt-BR" dirty="0" smtClean="0"/>
              <a:t>Aumento de 31,4% (44 mulheres na faixa alvo) em 12 semanas de intervenção.</a:t>
            </a: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sz="44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2: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Melhorar a qualidade da coleta de amostras do exame citopatologico de colo de útero.</a:t>
            </a:r>
          </a:p>
          <a:p>
            <a:pPr algn="just"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44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META2.1: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Obter 100% de coleta de amostras satisfatórias do exame citopatologico de colo de útero.</a:t>
            </a:r>
          </a:p>
          <a:p>
            <a:pPr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4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INDICADOR: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Proporção de mulheres com amostras satisfatórias do exame citopatologico do colo de útero.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RESULTADOS:</a:t>
            </a:r>
          </a:p>
          <a:p>
            <a:pPr>
              <a:buNone/>
            </a:pPr>
            <a:endParaRPr lang="pt-BR" u="sng" dirty="0" smtClean="0"/>
          </a:p>
          <a:p>
            <a:pPr algn="just"/>
            <a:r>
              <a:rPr lang="pt-BR" dirty="0" smtClean="0"/>
              <a:t>100% das amostras satisfatórias do exame citopatologico de colo de útero nos três meses.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predominando as células representativas da junção escamocolunar (</a:t>
            </a:r>
            <a:r>
              <a:rPr lang="pt-BR" dirty="0" err="1" smtClean="0"/>
              <a:t>endocervicais</a:t>
            </a:r>
            <a:r>
              <a:rPr lang="pt-BR" dirty="0" smtClean="0"/>
              <a:t> e metaplasicas).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Foram 39 no primeiro mês, 89 no segundo e 151 no terceiro mês.</a:t>
            </a:r>
          </a:p>
          <a:p>
            <a:endParaRPr lang="pt-BR" dirty="0"/>
          </a:p>
        </p:txBody>
      </p:sp>
      <p:graphicFrame>
        <p:nvGraphicFramePr>
          <p:cNvPr id="5" name="Chart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OBJETIVO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3</a:t>
            </a:r>
          </a:p>
          <a:p>
            <a:pPr algn="just"/>
            <a:r>
              <a:rPr lang="pt-BR" dirty="0" smtClean="0"/>
              <a:t> Melhorar a adesão da população alvo ao programa.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 3.1</a:t>
            </a:r>
          </a:p>
          <a:p>
            <a:pPr algn="just"/>
            <a:r>
              <a:rPr lang="pt-BR" dirty="0" smtClean="0"/>
              <a:t> Identificar 100% das mulheres com exame citopatológico alterado sem acompanhamento pela unidade de saúde. 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t-BR" dirty="0" smtClean="0"/>
              <a:t> Proporção de mulheres que tiveram exame citopatológico de colo de útero alterado que não estão sendo acompanhadas pela Unidade de Saúde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Obtivemos somente um exame alterado,  e coincidentemente não retornou para conhecer resultado por encontrar-se fora do município</a:t>
            </a:r>
          </a:p>
          <a:p>
            <a:endParaRPr lang="pt-BR" dirty="0"/>
          </a:p>
        </p:txBody>
      </p:sp>
      <p:graphicFrame>
        <p:nvGraphicFramePr>
          <p:cNvPr id="5" name="Chart 3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3.2</a:t>
            </a:r>
          </a:p>
          <a:p>
            <a:pPr algn="just"/>
            <a:r>
              <a:rPr lang="pt-BR" dirty="0" smtClean="0"/>
              <a:t> Identificar 100% das mulheres com mamografia alterada sem acompanhamento pela unidade de saúde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pPr>
              <a:buNone/>
            </a:pPr>
            <a:r>
              <a:rPr lang="pt-BR" dirty="0" smtClean="0"/>
              <a:t>    Proporção de mulheres que tiveram mamografia alterada  que não estão sendo acompanhadas pela Unidade de Saúde.</a:t>
            </a:r>
            <a:r>
              <a:rPr lang="pt-BR" u="sng" dirty="0" smtClean="0"/>
              <a:t> 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 smtClean="0"/>
              <a:t>Não obtivemos exame de mamografia alterado nos três mês da intervenção.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3.3</a:t>
            </a:r>
          </a:p>
          <a:p>
            <a:pPr algn="just"/>
            <a:r>
              <a:rPr lang="pt-BR" dirty="0" smtClean="0"/>
              <a:t>Realizar busca ativa em 100% de mulheres com exame citopatologico alterado sem acompanhamento pela unidade de saúde</a:t>
            </a:r>
          </a:p>
          <a:p>
            <a:pPr>
              <a:buNone/>
            </a:pPr>
            <a:r>
              <a:rPr lang="pt-BR" u="sng" dirty="0" smtClean="0"/>
              <a:t>I</a:t>
            </a: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NDICADOR</a:t>
            </a:r>
          </a:p>
          <a:p>
            <a:pPr algn="just"/>
            <a:r>
              <a:rPr lang="pt-BR" dirty="0" smtClean="0"/>
              <a:t>Proporção de mulheres com exame citopatologico alterado que não estão em acompanhamento e que foram buscadas pelo serviço para dar continuidade ao tratamento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4">
                    <a:lumMod val="75000"/>
                  </a:schemeClr>
                </a:solidFill>
              </a:rPr>
              <a:t>RESULTADO</a:t>
            </a:r>
          </a:p>
          <a:p>
            <a:pPr algn="just">
              <a:buNone/>
            </a:pPr>
            <a:endParaRPr lang="pt-BR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t-BR" sz="3200" dirty="0" smtClean="0"/>
              <a:t>Obtivemos somente um exame alterado no segundo mês e foi feita a busca ativa e acompanhamento.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3600" dirty="0" smtClean="0"/>
              <a:t>Juntos o câncer de mama e o câncer de colo do útero matam cerca de 70 mil mulheres a cada ano no Brasil. </a:t>
            </a:r>
          </a:p>
          <a:p>
            <a:pPr algn="just"/>
            <a:r>
              <a:rPr lang="pt-BR" sz="3600" dirty="0" smtClean="0"/>
              <a:t>52.680 casos novos de câncer de mama feminino e 17.540 casos novos de câncer do colo do útero (INCA 2012).</a:t>
            </a:r>
          </a:p>
          <a:p>
            <a:pPr algn="just"/>
            <a:r>
              <a:rPr lang="pt-BR" sz="3600" dirty="0" smtClean="0"/>
              <a:t>Importância do diagnóstico precoce.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3.4</a:t>
            </a:r>
          </a:p>
          <a:p>
            <a:pPr algn="just"/>
            <a:r>
              <a:rPr lang="pt-BR" dirty="0" smtClean="0"/>
              <a:t>Realizar busca ativa em 100% de mulheres com mamografia alterada sem acompanhamento pela unidade de saúde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pPr algn="just"/>
            <a:r>
              <a:rPr lang="pt-BR" dirty="0" smtClean="0"/>
              <a:t>Proporção de mulheres com mamografia alterada que não estão em acompanhamento e que foram buscadas pelo serviço para dar continuidade ao tratamento.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</a:p>
          <a:p>
            <a:pPr algn="just"/>
            <a:r>
              <a:rPr lang="pt-BR" dirty="0" smtClean="0"/>
              <a:t>Não obtivemos exame alterado nos três mês da intervenção, não foi necessário realizar busca ativa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OBJETIVO 4</a:t>
            </a:r>
            <a:r>
              <a:rPr lang="pt-BR" u="sng" dirty="0" smtClean="0"/>
              <a:t>:</a:t>
            </a:r>
          </a:p>
          <a:p>
            <a:pPr algn="just"/>
            <a:r>
              <a:rPr lang="pt-BR" dirty="0" smtClean="0"/>
              <a:t> Melhorar o registro das informações  da coleta de exame citopatologico de colo de útero e da realização da mamografia na  UBS.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4.1:</a:t>
            </a:r>
          </a:p>
          <a:p>
            <a:r>
              <a:rPr lang="pt-BR" dirty="0" smtClean="0"/>
              <a:t>Garantir registro da coleta de exame citopatologico de colo de útero em registro específico em 100% das mulheres cadastradas.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r>
              <a:rPr lang="pt-BR" dirty="0" smtClean="0"/>
              <a:t> Proporção de mulheres com registro adequado do exame citopatologico de colo de útero.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4">
                    <a:lumMod val="75000"/>
                  </a:schemeClr>
                </a:solidFill>
              </a:rPr>
              <a:t>RESULTADOS:</a:t>
            </a:r>
          </a:p>
          <a:p>
            <a:pPr algn="just"/>
            <a:r>
              <a:rPr lang="pt-BR" dirty="0" smtClean="0"/>
              <a:t>primeiro mês alcançou-se 92,9% de registro adequado.( 39 usuárias)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No segundo mês incrementou-se  até um  100 %. ( 89 usuárias)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Mantive-se o 	100% ao final da intervenção. (151 usuárias)</a:t>
            </a:r>
          </a:p>
          <a:p>
            <a:endParaRPr lang="pt-BR" dirty="0"/>
          </a:p>
        </p:txBody>
      </p:sp>
      <p:graphicFrame>
        <p:nvGraphicFramePr>
          <p:cNvPr id="5" name="Chart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4.2</a:t>
            </a:r>
          </a:p>
          <a:p>
            <a:r>
              <a:rPr lang="pt-BR" dirty="0" smtClean="0"/>
              <a:t> Garantir registro da realização da mamografia em registro específico em 100% das mulheres cadastradas.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r>
              <a:rPr lang="pt-BR" dirty="0" smtClean="0"/>
              <a:t> Proporção de mulheres com registro adequado da mamografia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accent4">
                    <a:lumMod val="75000"/>
                  </a:schemeClr>
                </a:solidFill>
              </a:rPr>
              <a:t>RESULTADOS:</a:t>
            </a:r>
          </a:p>
          <a:p>
            <a:pPr algn="just"/>
            <a:r>
              <a:rPr lang="pt-BR" dirty="0" smtClean="0"/>
              <a:t>primeiro mês alcançou-se 55,6% de registro adequado.( 5 / 9 usuárias)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No segundo mês incrementou-se  até um  73,9 %. ( 17/23 usuárias)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alcançou-se  o 	100% de registro adequado ao final da intervenção. (44 usuárias)</a:t>
            </a:r>
          </a:p>
          <a:p>
            <a:endParaRPr lang="pt-BR" dirty="0"/>
          </a:p>
        </p:txBody>
      </p:sp>
      <p:graphicFrame>
        <p:nvGraphicFramePr>
          <p:cNvPr id="5" name="Chart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9600" b="1" u="sng" dirty="0" smtClean="0">
                <a:solidFill>
                  <a:schemeClr val="accent6">
                    <a:lumMod val="75000"/>
                  </a:schemeClr>
                </a:solidFill>
              </a:rPr>
              <a:t>OBJETIVO 5:</a:t>
            </a:r>
            <a:endParaRPr lang="pt-BR" sz="9600" u="sng" dirty="0" smtClean="0"/>
          </a:p>
          <a:p>
            <a:pPr algn="just"/>
            <a:r>
              <a:rPr lang="pt-BR" sz="9600" dirty="0" smtClean="0"/>
              <a:t>Mapear sinais de alerta e fatores de risco para CA de colo de útero e mama na população alvo</a:t>
            </a:r>
          </a:p>
          <a:p>
            <a:pPr algn="just">
              <a:buNone/>
            </a:pPr>
            <a:endParaRPr lang="pt-BR" sz="9600" dirty="0" smtClean="0"/>
          </a:p>
          <a:p>
            <a:pPr algn="just">
              <a:buNone/>
            </a:pPr>
            <a:r>
              <a:rPr lang="pt-BR" sz="9600" b="1" u="sng" dirty="0" smtClean="0">
                <a:solidFill>
                  <a:schemeClr val="accent6">
                    <a:lumMod val="75000"/>
                  </a:schemeClr>
                </a:solidFill>
              </a:rPr>
              <a:t>META</a:t>
            </a:r>
            <a:r>
              <a:rPr lang="pt-BR" sz="9600" b="1" dirty="0" smtClean="0">
                <a:solidFill>
                  <a:schemeClr val="accent6">
                    <a:lumMod val="75000"/>
                  </a:schemeClr>
                </a:solidFill>
              </a:rPr>
              <a:t> 5.1 </a:t>
            </a:r>
            <a:r>
              <a:rPr lang="pt-BR" sz="9600" b="1" u="sng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pt-BR" sz="9600" dirty="0" smtClean="0"/>
              <a:t>Pesquisar sinais de alerta para CA de colo de útero em 100% das mulheres.</a:t>
            </a:r>
          </a:p>
          <a:p>
            <a:pPr algn="just"/>
            <a:endParaRPr lang="pt-BR" sz="9600" dirty="0" smtClean="0"/>
          </a:p>
          <a:p>
            <a:pPr algn="just">
              <a:buNone/>
            </a:pPr>
            <a:r>
              <a:rPr lang="pt-BR" sz="9600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pPr algn="just"/>
            <a:r>
              <a:rPr lang="pt-BR" sz="9600" dirty="0" smtClean="0"/>
              <a:t>Proporção de mulheres entre 25 e 64 anos com pesquisa de sinais de alerta para CA  de colo de </a:t>
            </a:r>
            <a:r>
              <a:rPr lang="pt-BR" sz="9600" dirty="0" err="1" smtClean="0"/>
              <a:t>utero</a:t>
            </a:r>
            <a:endParaRPr lang="pt-BR" sz="9600" dirty="0" smtClean="0"/>
          </a:p>
          <a:p>
            <a:pPr algn="just"/>
            <a:endParaRPr lang="pt-BR" sz="9600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</a:p>
          <a:p>
            <a:pPr algn="just"/>
            <a:r>
              <a:rPr lang="pt-BR" dirty="0" smtClean="0"/>
              <a:t>Neste indicador tivemos 100% nos três meses da intervenção, com 42 mulheres no primeiro mês, 89 no segundo, totalizando em 151 no terceiro mês.</a:t>
            </a:r>
          </a:p>
          <a:p>
            <a:endParaRPr lang="pt-BR" dirty="0"/>
          </a:p>
        </p:txBody>
      </p:sp>
      <p:graphicFrame>
        <p:nvGraphicFramePr>
          <p:cNvPr id="5" name="Chart 1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5.2</a:t>
            </a:r>
          </a:p>
          <a:p>
            <a:r>
              <a:rPr lang="pt-BR" dirty="0" smtClean="0"/>
              <a:t> Realizar avaliação de risco para câncer de mama em 100% das mulheres entre 50 e 69 anos.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r>
              <a:rPr lang="pt-BR" dirty="0" smtClean="0"/>
              <a:t> Proporção de mulheres entre 50 e 69 anos com avaliação de risco para câncer de mama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  <a:endParaRPr lang="pt-BR" dirty="0" smtClean="0"/>
          </a:p>
          <a:p>
            <a:r>
              <a:rPr lang="pt-BR" dirty="0" smtClean="0"/>
              <a:t>Neste indicador tivemos 100% nos três meses da intervenção, com 9 mulheres no primeiro mês, 23 no segundo, totalizando em 44 no terceiro mês.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Chart 12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OBJETIVO 6</a:t>
            </a:r>
            <a:r>
              <a:rPr lang="pt-BR" b="1" u="sng" dirty="0" smtClean="0"/>
              <a:t>:</a:t>
            </a:r>
          </a:p>
          <a:p>
            <a:pPr algn="just"/>
            <a:r>
              <a:rPr lang="pt-BR" dirty="0" smtClean="0"/>
              <a:t> Promover a saúde da população alvo para câncer de colo de útero e mama na UBS.</a:t>
            </a:r>
          </a:p>
          <a:p>
            <a:pPr algn="just"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6.1:</a:t>
            </a:r>
          </a:p>
          <a:p>
            <a:r>
              <a:rPr lang="pt-BR" dirty="0" smtClean="0"/>
              <a:t>Orientar 100% das mulheres cadastradas sobre doenças sexualmente transmissíveis (DST) e fatores de risco para câncer de colo de útero..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</a:p>
          <a:p>
            <a:r>
              <a:rPr lang="pt-BR" dirty="0" smtClean="0"/>
              <a:t> Proporção de mulheres orientadas sobre DST e fatores de risco para câncer de colo de útero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Município: Regeneração</a:t>
            </a:r>
          </a:p>
          <a:p>
            <a:pPr algn="just"/>
            <a:r>
              <a:rPr lang="pt-BR" dirty="0" smtClean="0"/>
              <a:t>População : 17556 hab. 51.07% são mulheres</a:t>
            </a:r>
          </a:p>
          <a:p>
            <a:pPr algn="just"/>
            <a:r>
              <a:rPr lang="pt-BR" dirty="0" smtClean="0"/>
              <a:t>8 equipes de ESF – cobertura de 100%;</a:t>
            </a:r>
          </a:p>
          <a:p>
            <a:pPr algn="just"/>
            <a:r>
              <a:rPr lang="pt-BR" dirty="0" smtClean="0"/>
              <a:t>1 Centro de Especialidades  odontológica;</a:t>
            </a:r>
          </a:p>
          <a:p>
            <a:pPr algn="just"/>
            <a:r>
              <a:rPr lang="pt-BR" dirty="0" smtClean="0"/>
              <a:t>1 NASF e 1 CAPS;</a:t>
            </a:r>
          </a:p>
          <a:p>
            <a:pPr algn="just"/>
            <a:r>
              <a:rPr lang="pt-BR" dirty="0" smtClean="0"/>
              <a:t>1 Hospital de mediano porte. 36 leitos</a:t>
            </a:r>
          </a:p>
          <a:p>
            <a:pPr algn="just"/>
            <a:r>
              <a:rPr lang="pt-BR" dirty="0" smtClean="0"/>
              <a:t>1 Base do SAMU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  <a:endParaRPr lang="pt-BR" dirty="0" smtClean="0"/>
          </a:p>
          <a:p>
            <a:r>
              <a:rPr lang="pt-BR" dirty="0" smtClean="0"/>
              <a:t>Neste indicador tivemos 100% nos três meses da intervenção, com 42 mulheres no primeiro mês, 89 no segundo, totalizando em 151 no terceiro mês.</a:t>
            </a:r>
          </a:p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META 6.2:</a:t>
            </a:r>
          </a:p>
          <a:p>
            <a:r>
              <a:rPr lang="pt-BR" dirty="0" smtClean="0"/>
              <a:t> Orientar 100% das mulheres cadastradas sobre doenças sexualmente transmissíveis (DST) e fatores de risco para câncer de mama.</a:t>
            </a:r>
          </a:p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INDICADOR:</a:t>
            </a:r>
          </a:p>
          <a:p>
            <a:r>
              <a:rPr lang="pt-BR" dirty="0" smtClean="0"/>
              <a:t> Proporção de mulheres orientadas sobre DST e fatores de risco para câncer de mama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41248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Objetivos, metas e 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t-BR" b="1" u="sng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  <a:endParaRPr lang="pt-BR" dirty="0" smtClean="0"/>
          </a:p>
          <a:p>
            <a:r>
              <a:rPr lang="pt-BR" dirty="0" smtClean="0"/>
              <a:t>Neste indicador tivemos 100% nos três meses da intervenção, com 9 mulheres no primeiro mês, 23 no segundo, totalizando em 44 no terceiro mês</a:t>
            </a:r>
            <a:endParaRPr lang="pt-BR" dirty="0"/>
          </a:p>
        </p:txBody>
      </p:sp>
      <p:graphicFrame>
        <p:nvGraphicFramePr>
          <p:cNvPr id="5" name="Chart 1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Inicialmente tínhamos seis objetivos e suas metas (13 indicadores em que 2 eram de cobertura);</a:t>
            </a:r>
          </a:p>
          <a:p>
            <a:pPr algn="just"/>
            <a:r>
              <a:rPr lang="pt-BR" dirty="0" smtClean="0"/>
              <a:t>Os indicadores de cobertura de detecção precoce do CA de colo e de mama não foram alcançados;</a:t>
            </a:r>
          </a:p>
          <a:p>
            <a:pPr algn="just"/>
            <a:r>
              <a:rPr lang="pt-BR" dirty="0" smtClean="0"/>
              <a:t>progressão positiva durante os três meses da intervenção;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3800" u="sng" dirty="0" smtClean="0"/>
              <a:t>Importância para a equipe e serviço</a:t>
            </a:r>
            <a:r>
              <a:rPr lang="pt-BR" sz="3800" dirty="0" smtClean="0"/>
              <a:t>:</a:t>
            </a:r>
          </a:p>
          <a:p>
            <a:pPr algn="just">
              <a:buNone/>
            </a:pPr>
            <a:endParaRPr lang="pt-BR" sz="3800" dirty="0" smtClean="0"/>
          </a:p>
          <a:p>
            <a:pPr algn="just"/>
            <a:r>
              <a:rPr lang="pt-BR" sz="3800" dirty="0" smtClean="0"/>
              <a:t>Capacitação continua;</a:t>
            </a:r>
          </a:p>
          <a:p>
            <a:pPr algn="just">
              <a:buNone/>
            </a:pPr>
            <a:endParaRPr lang="pt-BR" sz="3800" dirty="0" smtClean="0"/>
          </a:p>
          <a:p>
            <a:pPr algn="just"/>
            <a:r>
              <a:rPr lang="pt-BR" sz="3800" dirty="0" smtClean="0"/>
              <a:t>Aperfeiçoamento da prática profissional, maior comprometimento, melhora da busca ativa, melhora nos registros e informações relevantes;</a:t>
            </a:r>
          </a:p>
          <a:p>
            <a:pPr algn="just">
              <a:buNone/>
            </a:pPr>
            <a:endParaRPr lang="pt-BR" sz="3800" dirty="0" smtClean="0"/>
          </a:p>
          <a:p>
            <a:pPr algn="just"/>
            <a:r>
              <a:rPr lang="pt-BR" sz="3800" dirty="0" smtClean="0"/>
              <a:t>Apresentou melhoria na qualidade da assistência.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Resultados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ernan\Pictures\fotos del  proyecto\11078233_669234969888655_91563341803577174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just">
              <a:buNone/>
            </a:pPr>
            <a:r>
              <a:rPr lang="pt-BR" u="sng" dirty="0" smtClean="0"/>
              <a:t>Importância para a comunidade:</a:t>
            </a:r>
          </a:p>
          <a:p>
            <a:pPr algn="just"/>
            <a:r>
              <a:rPr lang="pt-BR" dirty="0" smtClean="0"/>
              <a:t>exames em dia  e recebimento dos resultados em curto período de tempo;</a:t>
            </a:r>
          </a:p>
          <a:p>
            <a:pPr algn="just"/>
            <a:r>
              <a:rPr lang="pt-BR" dirty="0" smtClean="0"/>
              <a:t>Maior conhecimento;</a:t>
            </a:r>
          </a:p>
          <a:p>
            <a:pPr algn="just"/>
            <a:r>
              <a:rPr lang="pt-BR" dirty="0" smtClean="0"/>
              <a:t> Facilidade de acesso a realização dos exames e aos seu registro:</a:t>
            </a:r>
          </a:p>
          <a:p>
            <a:pPr algn="just"/>
            <a:r>
              <a:rPr lang="pt-BR" dirty="0" smtClean="0"/>
              <a:t>Confiabilidade da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dirty="0" smtClean="0"/>
              <a:t>Ação 100% incorporada a rotina na ESF;</a:t>
            </a:r>
          </a:p>
          <a:p>
            <a:pPr algn="just"/>
            <a:r>
              <a:rPr lang="pt-BR" dirty="0" smtClean="0"/>
              <a:t>Necessita aprimorar abordagem, busca ativa e educação em saúde para buscar mulheres que nunca realizaram os exames e que demonstram resistência;</a:t>
            </a:r>
          </a:p>
          <a:p>
            <a:pPr algn="just"/>
            <a:r>
              <a:rPr lang="pt-BR" dirty="0" smtClean="0"/>
              <a:t>Intensificar o rastreamento do câncer de mama e colo de útero.</a:t>
            </a:r>
          </a:p>
          <a:p>
            <a:pPr algn="just"/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Reflexão crítica sobre seu processo pessoal de aprendizagem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Seriedade e comprometimento do curso;</a:t>
            </a:r>
          </a:p>
          <a:p>
            <a:pPr algn="just"/>
            <a:r>
              <a:rPr lang="pt-BR" dirty="0" smtClean="0"/>
              <a:t>Trabalho em rede;</a:t>
            </a:r>
          </a:p>
          <a:p>
            <a:pPr algn="just"/>
            <a:r>
              <a:rPr lang="pt-BR" dirty="0" smtClean="0"/>
              <a:t>Trabalho em equipe;</a:t>
            </a:r>
          </a:p>
          <a:p>
            <a:pPr algn="just"/>
            <a:r>
              <a:rPr lang="pt-BR" dirty="0" smtClean="0"/>
              <a:t>Comunicação assertiva;</a:t>
            </a:r>
          </a:p>
          <a:p>
            <a:pPr algn="just"/>
            <a:r>
              <a:rPr lang="pt-BR" dirty="0" smtClean="0"/>
              <a:t>Atualização continua e auto preparação cientifica;</a:t>
            </a:r>
          </a:p>
          <a:p>
            <a:pPr algn="just"/>
            <a:r>
              <a:rPr lang="pt-BR" dirty="0" smtClean="0"/>
              <a:t>Raciocínio Clinico;</a:t>
            </a:r>
          </a:p>
          <a:p>
            <a:r>
              <a:rPr lang="pt-BR" dirty="0" smtClean="0"/>
              <a:t>Comprometimento na qualidade da assistência e registros das informações.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140968"/>
            <a:ext cx="8515672" cy="3443213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Hernán Pereda Chávez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Médico</a:t>
            </a:r>
          </a:p>
          <a:p>
            <a:pPr>
              <a:buNone/>
            </a:pPr>
            <a:r>
              <a:rPr lang="pt-BR" b="1" dirty="0" smtClean="0">
                <a:solidFill>
                  <a:schemeClr val="tx1"/>
                </a:solidFill>
              </a:rPr>
              <a:t>Email: hperedachavez@yahoo.com.br</a:t>
            </a:r>
          </a:p>
          <a:p>
            <a:pPr>
              <a:buNone/>
            </a:pPr>
            <a:r>
              <a:rPr lang="pt-BR" b="1" dirty="0" err="1" smtClean="0">
                <a:solidFill>
                  <a:schemeClr val="tx1"/>
                </a:solidFill>
              </a:rPr>
              <a:t>Tel</a:t>
            </a:r>
            <a:r>
              <a:rPr lang="pt-BR" b="1" dirty="0" smtClean="0">
                <a:solidFill>
                  <a:schemeClr val="tx1"/>
                </a:solidFill>
              </a:rPr>
              <a:t>: (86)99828-2725</a:t>
            </a:r>
          </a:p>
          <a:p>
            <a:pPr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pt-BR" sz="5400" b="1" dirty="0" smtClean="0">
                <a:solidFill>
                  <a:schemeClr val="tx1"/>
                </a:solidFill>
              </a:rPr>
              <a:t>Obrigado!</a:t>
            </a:r>
          </a:p>
          <a:p>
            <a:pPr algn="r">
              <a:buNone/>
            </a:pPr>
            <a:endParaRPr lang="pt-BR" sz="54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1845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REGENERAÇÃO-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pi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Município regeneração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Visão panorâmica da cidade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Visão panorâmica do centro da cidade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7256" y="1915319"/>
            <a:ext cx="3038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8912" y="1643050"/>
            <a:ext cx="3048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introdução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UBS Luzia Nunes– População cadastrada: 2.565</a:t>
            </a:r>
          </a:p>
          <a:p>
            <a:r>
              <a:rPr lang="pt-BR" dirty="0" smtClean="0"/>
              <a:t>725 famílias.</a:t>
            </a:r>
          </a:p>
          <a:p>
            <a:r>
              <a:rPr lang="pt-BR" dirty="0" smtClean="0"/>
              <a:t>1.343 sexo feminino ( 52.7% )</a:t>
            </a:r>
          </a:p>
          <a:p>
            <a:r>
              <a:rPr lang="pt-BR" dirty="0" smtClean="0"/>
              <a:t>mulheres em idade fértil é de 532</a:t>
            </a:r>
          </a:p>
          <a:p>
            <a:r>
              <a:rPr lang="pt-BR" dirty="0" smtClean="0"/>
              <a:t>583 mulheres entre 25 e 64 anos;</a:t>
            </a:r>
          </a:p>
          <a:p>
            <a:r>
              <a:rPr lang="pt-BR" dirty="0" smtClean="0"/>
              <a:t>140 mulheres entre 50 e 69 anos;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UBS LUZIA NUNES  SÃO VICENTE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64513" y="-107181"/>
            <a:ext cx="5000660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introdução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86800" cy="4667349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3500" b="1" u="sng" dirty="0" smtClean="0"/>
              <a:t>Anterior à intervenção</a:t>
            </a:r>
            <a:r>
              <a:rPr lang="pt-BR" sz="3500" dirty="0" smtClean="0"/>
              <a:t>:</a:t>
            </a:r>
          </a:p>
          <a:p>
            <a:pPr algn="just"/>
            <a:r>
              <a:rPr lang="pt-BR" sz="3500" dirty="0" smtClean="0"/>
              <a:t>Predominava ao rastreamento oportunistico e o grupo etário menor de 25 anos;</a:t>
            </a:r>
          </a:p>
          <a:p>
            <a:pPr algn="just"/>
            <a:r>
              <a:rPr lang="pt-BR" sz="3500" dirty="0" smtClean="0"/>
              <a:t>Desconhecimento da população do objetivo da citologia</a:t>
            </a:r>
          </a:p>
          <a:p>
            <a:pPr algn="just"/>
            <a:r>
              <a:rPr lang="pt-BR" sz="3500" dirty="0" smtClean="0"/>
              <a:t>O registro de citologia era manual e não contemplava os indicadores do caderno de ações programáticas</a:t>
            </a:r>
          </a:p>
          <a:p>
            <a:pPr algn="just"/>
            <a:endParaRPr lang="pt-BR" sz="3500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3115</TotalTime>
  <Words>1915</Words>
  <Application>Microsoft Office PowerPoint</Application>
  <PresentationFormat>Apresentação na tela (4:3)</PresentationFormat>
  <Paragraphs>307</Paragraphs>
  <Slides>49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Viagem</vt:lpstr>
      <vt:lpstr>SAÚDE DA MULHER: MELHORIA NA PREVENÇÃO E DETECÇÃO PRECOCE DO CÂNCER DE COLO DE ÚTERO E DO CÂNCER DE MAMA NA UBS LUZIA NUNES, MUNICÍPIO DE REGENERAÇÃO, PIAUÍ      </vt:lpstr>
      <vt:lpstr>INTrodução</vt:lpstr>
      <vt:lpstr>INTrodução</vt:lpstr>
      <vt:lpstr>introdução</vt:lpstr>
      <vt:lpstr>REGENERAÇÃO- pi</vt:lpstr>
      <vt:lpstr>Município regeneração</vt:lpstr>
      <vt:lpstr>introdução</vt:lpstr>
      <vt:lpstr>UBS LUZIA NUNES  SÃO VICENTE</vt:lpstr>
      <vt:lpstr>introdução</vt:lpstr>
      <vt:lpstr>introdução</vt:lpstr>
      <vt:lpstr>objetivo</vt:lpstr>
      <vt:lpstr>metodologia</vt:lpstr>
      <vt:lpstr>metodologia</vt:lpstr>
      <vt:lpstr>metodologia</vt:lpstr>
      <vt:lpstr>Ferramentas</vt:lpstr>
      <vt:lpstr>metodologia</vt:lpstr>
      <vt:lpstr>4- EQUIPE COMPROMETIDA</vt:lpstr>
      <vt:lpstr>Slide 18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Resultados</vt:lpstr>
      <vt:lpstr>discussão</vt:lpstr>
      <vt:lpstr>discussão</vt:lpstr>
      <vt:lpstr>Reflexão crítica sobre seu processo pessoal de aprendizagem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DA MULHER: QUALIFICAÇÃO DA DETECÇÃO DOS CÂNCERES DE COLO DE ÚTERO E DE MAMAS NA UNIDADE BÁSICA DE SAÚDE CENTRAL. CORONEL VIVIDA- PR</dc:title>
  <dc:creator>Jaiana Gubert</dc:creator>
  <cp:lastModifiedBy>hernan Pereda Chavez</cp:lastModifiedBy>
  <cp:revision>76</cp:revision>
  <dcterms:created xsi:type="dcterms:W3CDTF">2014-03-26T14:11:42Z</dcterms:created>
  <dcterms:modified xsi:type="dcterms:W3CDTF">2015-09-09T00:35:25Z</dcterms:modified>
</cp:coreProperties>
</file>