
<file path=[Content_Types].xml><?xml version="1.0" encoding="utf-8"?>
<Types xmlns="http://schemas.openxmlformats.org/package/2006/content-types">
  <Default Extension="png" ContentType="image/png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35"/>
  </p:notesMasterIdLst>
  <p:sldIdLst>
    <p:sldId id="257" r:id="rId2"/>
    <p:sldId id="275" r:id="rId3"/>
    <p:sldId id="357" r:id="rId4"/>
    <p:sldId id="260" r:id="rId5"/>
    <p:sldId id="262" r:id="rId6"/>
    <p:sldId id="360" r:id="rId7"/>
    <p:sldId id="361" r:id="rId8"/>
    <p:sldId id="265" r:id="rId9"/>
    <p:sldId id="266" r:id="rId10"/>
    <p:sldId id="327" r:id="rId11"/>
    <p:sldId id="326" r:id="rId12"/>
    <p:sldId id="333" r:id="rId13"/>
    <p:sldId id="338" r:id="rId14"/>
    <p:sldId id="328" r:id="rId15"/>
    <p:sldId id="324" r:id="rId16"/>
    <p:sldId id="339" r:id="rId17"/>
    <p:sldId id="342" r:id="rId18"/>
    <p:sldId id="343" r:id="rId19"/>
    <p:sldId id="351" r:id="rId20"/>
    <p:sldId id="352" r:id="rId21"/>
    <p:sldId id="353" r:id="rId22"/>
    <p:sldId id="354" r:id="rId23"/>
    <p:sldId id="355" r:id="rId24"/>
    <p:sldId id="356" r:id="rId25"/>
    <p:sldId id="293" r:id="rId26"/>
    <p:sldId id="294" r:id="rId27"/>
    <p:sldId id="296" r:id="rId28"/>
    <p:sldId id="307" r:id="rId29"/>
    <p:sldId id="358" r:id="rId30"/>
    <p:sldId id="297" r:id="rId31"/>
    <p:sldId id="359" r:id="rId32"/>
    <p:sldId id="298" r:id="rId33"/>
    <p:sldId id="300" r:id="rId3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4" autoAdjust="0"/>
    <p:restoredTop sz="75045" autoAdjust="0"/>
  </p:normalViewPr>
  <p:slideViewPr>
    <p:cSldViewPr snapToGrid="0">
      <p:cViewPr varScale="1">
        <p:scale>
          <a:sx n="64" d="100"/>
          <a:sy n="64" d="100"/>
        </p:scale>
        <p:origin x="91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D5732-18FE-483E-8704-261C72691C3A}" type="datetimeFigureOut">
              <a:rPr lang="pt-BR" smtClean="0"/>
              <a:pPr/>
              <a:t>10/11/2015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D2466-B715-423A-96E8-B78D3616EE1A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4269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4710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7F36128-8A9B-452E-A05F-715338D77BA1}" type="slidenum">
              <a:rPr lang="pt-BR" altLang="pt-BR"/>
              <a:pPr/>
              <a:t>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283469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D2466-B715-423A-96E8-B78D3616EE1A}" type="slidenum">
              <a:rPr lang="pt-BR" smtClean="0"/>
              <a:pPr/>
              <a:t>22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80436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D2466-B715-423A-96E8-B78D3616EE1A}" type="slidenum">
              <a:rPr lang="pt-BR" smtClean="0"/>
              <a:pPr/>
              <a:t>23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91966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D2466-B715-423A-96E8-B78D3616EE1A}" type="slidenum">
              <a:rPr lang="pt-BR" smtClean="0"/>
              <a:pPr/>
              <a:t>30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7885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D2466-B715-423A-96E8-B78D3616EE1A}" type="slidenum">
              <a:rPr lang="pt-BR" smtClean="0"/>
              <a:pPr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4208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D2466-B715-423A-96E8-B78D3616EE1A}" type="slidenum">
              <a:rPr lang="pt-BR" smtClean="0"/>
              <a:pPr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51907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D2466-B715-423A-96E8-B78D3616EE1A}" type="slidenum">
              <a:rPr lang="pt-BR" smtClean="0"/>
              <a:pPr/>
              <a:t>14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4683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D2466-B715-423A-96E8-B78D3616EE1A}" type="slidenum">
              <a:rPr lang="pt-BR" smtClean="0"/>
              <a:pPr/>
              <a:t>15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9555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D2466-B715-423A-96E8-B78D3616EE1A}" type="slidenum">
              <a:rPr lang="pt-BR" smtClean="0"/>
              <a:pPr/>
              <a:t>16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2193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D2466-B715-423A-96E8-B78D3616EE1A}" type="slidenum">
              <a:rPr lang="pt-BR" smtClean="0"/>
              <a:pPr/>
              <a:t>17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88921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D2466-B715-423A-96E8-B78D3616EE1A}" type="slidenum">
              <a:rPr lang="pt-BR" smtClean="0"/>
              <a:pPr/>
              <a:t>18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39410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D2466-B715-423A-96E8-B78D3616EE1A}" type="slidenum">
              <a:rPr lang="pt-BR" smtClean="0"/>
              <a:pPr/>
              <a:t>19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248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37D469-28D4-4CA3-BDD7-490FB7F74753}" type="datetimeFigureOut">
              <a:rPr lang="pt-BR" smtClean="0"/>
              <a:pPr/>
              <a:t>10/11/2015</a:t>
            </a:fld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EA3E23-76AB-4B7C-A0EB-F7C0EE7CE92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7D469-28D4-4CA3-BDD7-490FB7F74753}" type="datetimeFigureOut">
              <a:rPr lang="pt-BR" smtClean="0"/>
              <a:pPr/>
              <a:t>10/11/2015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A3E23-76AB-4B7C-A0EB-F7C0EE7CE92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7D469-28D4-4CA3-BDD7-490FB7F74753}" type="datetimeFigureOut">
              <a:rPr lang="pt-BR" smtClean="0"/>
              <a:pPr/>
              <a:t>10/11/2015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A3E23-76AB-4B7C-A0EB-F7C0EE7CE92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7D469-28D4-4CA3-BDD7-490FB7F74753}" type="datetimeFigureOut">
              <a:rPr lang="pt-BR" smtClean="0"/>
              <a:pPr/>
              <a:t>10/11/2015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A3E23-76AB-4B7C-A0EB-F7C0EE7CE92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7D469-28D4-4CA3-BDD7-490FB7F74753}" type="datetimeFigureOut">
              <a:rPr lang="pt-BR" smtClean="0"/>
              <a:pPr/>
              <a:t>10/11/2015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A3E23-76AB-4B7C-A0EB-F7C0EE7CE92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Divisa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7D469-28D4-4CA3-BDD7-490FB7F74753}" type="datetimeFigureOut">
              <a:rPr lang="pt-BR" smtClean="0"/>
              <a:pPr/>
              <a:t>10/11/2015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A3E23-76AB-4B7C-A0EB-F7C0EE7CE92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7D469-28D4-4CA3-BDD7-490FB7F74753}" type="datetimeFigureOut">
              <a:rPr lang="pt-BR" smtClean="0"/>
              <a:pPr/>
              <a:t>10/11/2015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A3E23-76AB-4B7C-A0EB-F7C0EE7CE92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7D469-28D4-4CA3-BDD7-490FB7F74753}" type="datetimeFigureOut">
              <a:rPr lang="pt-BR" smtClean="0"/>
              <a:pPr/>
              <a:t>10/11/2015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A3E23-76AB-4B7C-A0EB-F7C0EE7CE92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7D469-28D4-4CA3-BDD7-490FB7F74753}" type="datetimeFigureOut">
              <a:rPr lang="pt-BR" smtClean="0"/>
              <a:pPr/>
              <a:t>10/11/2015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A3E23-76AB-4B7C-A0EB-F7C0EE7CE92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E137D469-28D4-4CA3-BDD7-490FB7F74753}" type="datetimeFigureOut">
              <a:rPr lang="pt-BR" smtClean="0"/>
              <a:pPr/>
              <a:t>10/11/2015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A3E23-76AB-4B7C-A0EB-F7C0EE7CE92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37D469-28D4-4CA3-BDD7-490FB7F74753}" type="datetimeFigureOut">
              <a:rPr lang="pt-BR" smtClean="0"/>
              <a:pPr/>
              <a:t>10/11/2015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EA3E23-76AB-4B7C-A0EB-F7C0EE7CE92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137D469-28D4-4CA3-BDD7-490FB7F74753}" type="datetimeFigureOut">
              <a:rPr lang="pt-BR" smtClean="0"/>
              <a:pPr/>
              <a:t>10/11/2015</a:t>
            </a:fld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9EA3E23-76AB-4B7C-A0EB-F7C0EE7CE92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Planilha_do_Microsoft_Excel_97-20031.xls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png"/><Relationship Id="rId4" Type="http://schemas.openxmlformats.org/officeDocument/2006/relationships/oleObject" Target="../embeddings/Planilha_do_Microsoft_Excel_97-20032.xls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png"/><Relationship Id="rId4" Type="http://schemas.openxmlformats.org/officeDocument/2006/relationships/oleObject" Target="../embeddings/Planilha_do_Microsoft_Excel_97-20033.xls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png"/><Relationship Id="rId4" Type="http://schemas.openxmlformats.org/officeDocument/2006/relationships/oleObject" Target="../embeddings/Planilha_do_Microsoft_Excel_97-20034.xls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png"/><Relationship Id="rId4" Type="http://schemas.openxmlformats.org/officeDocument/2006/relationships/oleObject" Target="../embeddings/Planilha_do_Microsoft_Excel_97-20035.xls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png"/><Relationship Id="rId4" Type="http://schemas.openxmlformats.org/officeDocument/2006/relationships/oleObject" Target="../embeddings/Planilha_do_Microsoft_Excel_97-20036.xls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png"/><Relationship Id="rId4" Type="http://schemas.openxmlformats.org/officeDocument/2006/relationships/oleObject" Target="../embeddings/Planilha_do_Microsoft_Excel_97-20037.xls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Planilha_do_Microsoft_Excel_97-20038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74832" y="115890"/>
            <a:ext cx="8642351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0243" name="Subtitle 2"/>
          <p:cNvSpPr txBox="1">
            <a:spLocks/>
          </p:cNvSpPr>
          <p:nvPr/>
        </p:nvSpPr>
        <p:spPr bwMode="auto">
          <a:xfrm>
            <a:off x="5609676" y="4381067"/>
            <a:ext cx="612739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pt-BR" sz="24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pt-BR" sz="2000" b="1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ALUNA:</a:t>
            </a:r>
            <a:r>
              <a:rPr lang="x-none" sz="2000" b="1" dirty="0"/>
              <a:t>Hilda Elena Conesa Estrada </a:t>
            </a:r>
            <a:endParaRPr lang="pt-BR" sz="2000" b="1" dirty="0"/>
          </a:p>
          <a:p>
            <a:pPr algn="ctr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altLang="pt-BR" sz="2000" b="1" dirty="0" err="1" smtClean="0">
                <a:solidFill>
                  <a:srgbClr val="000000"/>
                </a:solidFill>
                <a:latin typeface="Arial"/>
                <a:cs typeface="Times New Roman"/>
              </a:rPr>
              <a:t>ORIENTADORA</a:t>
            </a:r>
            <a:r>
              <a:rPr lang="en-US" altLang="pt-BR" sz="2000" b="1" dirty="0" smtClean="0">
                <a:solidFill>
                  <a:srgbClr val="000000"/>
                </a:solidFill>
                <a:latin typeface="Arial"/>
                <a:cs typeface="Times New Roman"/>
              </a:rPr>
              <a:t>:</a:t>
            </a:r>
            <a:r>
              <a:rPr lang="pt-BR" sz="2000" b="1" dirty="0"/>
              <a:t>Fernanda </a:t>
            </a:r>
            <a:r>
              <a:rPr lang="pt-BR" sz="2000" b="1" dirty="0" err="1"/>
              <a:t>Bollini</a:t>
            </a:r>
            <a:r>
              <a:rPr lang="pt-BR" sz="2000" b="1" dirty="0"/>
              <a:t> e Silva</a:t>
            </a:r>
            <a:endParaRPr lang="en-US" altLang="pt-BR" sz="2000" b="1" dirty="0">
              <a:cs typeface="Arial" panose="020B0604020202020204" pitchFamily="34" charset="0"/>
            </a:endParaRPr>
          </a:p>
        </p:txBody>
      </p:sp>
      <p:sp>
        <p:nvSpPr>
          <p:cNvPr id="10244" name="TextBox 8"/>
          <p:cNvSpPr txBox="1">
            <a:spLocks noChangeArrowheads="1"/>
          </p:cNvSpPr>
          <p:nvPr/>
        </p:nvSpPr>
        <p:spPr bwMode="auto">
          <a:xfrm>
            <a:off x="4881572" y="5643580"/>
            <a:ext cx="25209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400" dirty="0">
                <a:cs typeface="Arial" panose="020B0604020202020204" pitchFamily="34" charset="0"/>
              </a:rPr>
              <a:t>PELOTAS 2015</a:t>
            </a:r>
            <a:endParaRPr lang="en-US" altLang="pt-BR" sz="2400" dirty="0"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24000" y="6308742"/>
            <a:ext cx="9144000" cy="5492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631951" y="6453205"/>
            <a:ext cx="863600" cy="28892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603508" y="6453205"/>
            <a:ext cx="7956551" cy="288925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248" name="TextBox 9"/>
          <p:cNvSpPr txBox="1">
            <a:spLocks noChangeArrowheads="1"/>
          </p:cNvSpPr>
          <p:nvPr/>
        </p:nvSpPr>
        <p:spPr bwMode="auto">
          <a:xfrm>
            <a:off x="3381376" y="6399221"/>
            <a:ext cx="71786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altLang="pt-BR" b="1" dirty="0" smtClean="0">
                <a:cs typeface="Arial" panose="020B0604020202020204" pitchFamily="34" charset="0"/>
              </a:rPr>
              <a:t>Orientador: </a:t>
            </a:r>
            <a:r>
              <a:rPr lang="pt-BR" altLang="pt-BR" b="1" dirty="0" err="1" smtClean="0"/>
              <a:t>Prof</a:t>
            </a:r>
            <a:r>
              <a:rPr lang="pt-BR" altLang="pt-BR" b="1" dirty="0" smtClean="0"/>
              <a:t> Fernanda </a:t>
            </a:r>
            <a:r>
              <a:rPr lang="pt-BR" altLang="pt-BR" b="1" dirty="0" err="1" smtClean="0"/>
              <a:t>Bollini</a:t>
            </a:r>
            <a:r>
              <a:rPr lang="pt-BR" altLang="pt-BR" b="1" dirty="0" smtClean="0"/>
              <a:t> e Silva </a:t>
            </a:r>
            <a:endParaRPr lang="pt-BR" altLang="pt-BR" b="1" dirty="0">
              <a:cs typeface="Arial" panose="020B0604020202020204" pitchFamily="34" charset="0"/>
            </a:endParaRPr>
          </a:p>
        </p:txBody>
      </p:sp>
      <p:sp>
        <p:nvSpPr>
          <p:cNvPr id="10249" name="Retângulo 10"/>
          <p:cNvSpPr>
            <a:spLocks noChangeArrowheads="1"/>
          </p:cNvSpPr>
          <p:nvPr/>
        </p:nvSpPr>
        <p:spPr bwMode="auto">
          <a:xfrm>
            <a:off x="2614625" y="357188"/>
            <a:ext cx="642937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pt-BR" altLang="pt-BR" sz="1600" b="1" dirty="0"/>
              <a:t>UNIVERSIDADE ABERTA DO SUS – UNASUS</a:t>
            </a:r>
            <a:endParaRPr lang="pt-BR" altLang="pt-BR" sz="1600" dirty="0"/>
          </a:p>
          <a:p>
            <a:pPr algn="ctr"/>
            <a:r>
              <a:rPr lang="pt-BR" altLang="pt-BR" sz="1600" b="1" dirty="0"/>
              <a:t>UNIVERSIDADE FEDERAL DE PELOTAS</a:t>
            </a:r>
            <a:endParaRPr lang="pt-BR" altLang="pt-BR" sz="1600" dirty="0"/>
          </a:p>
          <a:p>
            <a:pPr algn="ctr"/>
            <a:r>
              <a:rPr lang="pt-BR" altLang="pt-BR" sz="1600" b="1" dirty="0"/>
              <a:t>CURSO DE ESPECIALIZAÇÃO EM SAÚDE DA FAMÍLIA</a:t>
            </a:r>
            <a:endParaRPr lang="pt-BR" altLang="pt-BR" sz="1600" dirty="0"/>
          </a:p>
          <a:p>
            <a:pPr algn="ctr"/>
            <a:r>
              <a:rPr lang="pt-BR" altLang="pt-BR" sz="1600" b="1" dirty="0"/>
              <a:t>MODALIDADE À DISTÂNCIA </a:t>
            </a:r>
            <a:endParaRPr lang="pt-BR" altLang="pt-BR" sz="1600" dirty="0"/>
          </a:p>
          <a:p>
            <a:pPr algn="ctr"/>
            <a:r>
              <a:rPr lang="pt-BR" altLang="pt-BR" sz="1600" b="1" dirty="0"/>
              <a:t>TURMA 7</a:t>
            </a:r>
            <a:endParaRPr lang="pt-BR" altLang="pt-BR" sz="1600" dirty="0"/>
          </a:p>
        </p:txBody>
      </p:sp>
      <p:sp>
        <p:nvSpPr>
          <p:cNvPr id="10250" name="Retângulo 12"/>
          <p:cNvSpPr>
            <a:spLocks noChangeArrowheads="1"/>
          </p:cNvSpPr>
          <p:nvPr/>
        </p:nvSpPr>
        <p:spPr bwMode="auto">
          <a:xfrm>
            <a:off x="2486024" y="2234582"/>
            <a:ext cx="7715251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sz="2400" dirty="0"/>
              <a:t>Melhoria da Atenção à Saúde da Criança de Zero a Setenta e Dois Meses na UBS Módulo São Tomé, Parnaíba/PI.</a:t>
            </a:r>
          </a:p>
          <a:p>
            <a:r>
              <a:rPr lang="pt-BR" sz="2400" b="1" dirty="0"/>
              <a:t> </a:t>
            </a:r>
            <a:endParaRPr lang="pt-BR" sz="2400" dirty="0"/>
          </a:p>
        </p:txBody>
      </p:sp>
      <p:sp>
        <p:nvSpPr>
          <p:cNvPr id="10251" name="Retângulo 66"/>
          <p:cNvSpPr>
            <a:spLocks noChangeArrowheads="1"/>
          </p:cNvSpPr>
          <p:nvPr/>
        </p:nvSpPr>
        <p:spPr bwMode="auto">
          <a:xfrm>
            <a:off x="585788" y="128563"/>
            <a:ext cx="1477963" cy="1295400"/>
          </a:xfrm>
          <a:prstGeom prst="rect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>
              <a:solidFill>
                <a:srgbClr val="000000"/>
              </a:solidFill>
            </a:endParaRPr>
          </a:p>
        </p:txBody>
      </p:sp>
      <p:pic>
        <p:nvPicPr>
          <p:cNvPr id="13" name="Imagem 2" descr="http://dms.ufpel.edu.br/aquares/images/stories/logos/unasus-ufpe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2028" y="357188"/>
            <a:ext cx="935038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687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1550341"/>
            <a:ext cx="10972800" cy="4525963"/>
          </a:xfrm>
        </p:spPr>
        <p:txBody>
          <a:bodyPr/>
          <a:lstStyle/>
          <a:p>
            <a:pPr marL="0" lvl="0" indent="0" algn="just">
              <a:buClr>
                <a:prstClr val="black">
                  <a:shade val="95000"/>
                </a:prstClr>
              </a:buClr>
              <a:buNone/>
              <a:defRPr/>
            </a:pP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Focamos </a:t>
            </a: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as ações da intervenção nas 12 semanas de duração, nos quatro eixos</a:t>
            </a: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lvl="0" indent="0" algn="just">
              <a:buClr>
                <a:prstClr val="black">
                  <a:shade val="95000"/>
                </a:prstClr>
              </a:buClr>
              <a:buNone/>
              <a:defRPr/>
            </a:pPr>
            <a:endParaRPr lang="pt-BR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pt-BR" sz="24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organização </a:t>
            </a:r>
            <a:r>
              <a:rPr lang="pt-BR" sz="24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 gestão do serviço;                                    </a:t>
            </a:r>
          </a:p>
          <a:p>
            <a:pPr lvl="1" algn="just"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pt-BR" sz="24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engajamento público;</a:t>
            </a:r>
          </a:p>
          <a:p>
            <a:pPr lvl="1" algn="just"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pt-BR" sz="24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qualificação da prática clínica; </a:t>
            </a:r>
          </a:p>
          <a:p>
            <a:pPr lvl="1" algn="just"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pt-BR" sz="24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monitoramento e avaliação dos serviços.</a:t>
            </a:r>
          </a:p>
          <a:p>
            <a:pPr marL="411163" lvl="1" indent="0" algn="just">
              <a:buClr>
                <a:prstClr val="black"/>
              </a:buClr>
              <a:buNone/>
              <a:defRPr/>
            </a:pPr>
            <a:endParaRPr lang="pt-BR" sz="2400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endParaRPr lang="pt-BR" sz="2400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endParaRPr lang="pt-BR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endParaRPr lang="pt-BR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endParaRPr lang="pt-BR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Clr>
                <a:prstClr val="black"/>
              </a:buClr>
              <a:buFont typeface="Wingdings" panose="05000000000000000000" pitchFamily="2" charset="2"/>
              <a:buChar char="à"/>
              <a:defRPr/>
            </a:pPr>
            <a:endParaRPr lang="pt-BR" sz="400" i="1" dirty="0">
              <a:solidFill>
                <a:prstClr val="black"/>
              </a:solidFill>
            </a:endParaRP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Metodologia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7153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Clr>
                <a:prstClr val="black"/>
              </a:buClr>
              <a:buFont typeface="+mj-lt"/>
              <a:buAutoNum type="alphaLcParenR"/>
              <a:defRPr/>
            </a:pPr>
            <a:r>
              <a:rPr lang="pt-BR" sz="2400" b="1" dirty="0">
                <a:solidFill>
                  <a:prstClr val="black"/>
                </a:solidFill>
                <a:latin typeface="Arial" panose="020B0604020202020204" pitchFamily="34" charset="0"/>
                <a:cs typeface="Arial" pitchFamily="34" charset="0"/>
                <a:sym typeface="Wingdings" panose="05000000000000000000" pitchFamily="2" charset="2"/>
              </a:rPr>
              <a:t>Cadastramos </a:t>
            </a:r>
            <a:r>
              <a:rPr lang="pt-BR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os </a:t>
            </a:r>
            <a:r>
              <a:rPr lang="pt-BR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usuários em fichas espelho fornecidas pelo curso </a:t>
            </a:r>
            <a:r>
              <a:rPr lang="pt-BR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UFPEL  e </a:t>
            </a:r>
            <a:r>
              <a:rPr lang="pt-BR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impressa com ajuda da Secretaria da Saúde </a:t>
            </a:r>
          </a:p>
          <a:p>
            <a:pPr lvl="1" algn="just">
              <a:buClr>
                <a:prstClr val="black"/>
              </a:buClr>
              <a:buFont typeface="+mj-lt"/>
              <a:buAutoNum type="alphaLcParenR"/>
              <a:defRPr/>
            </a:pPr>
            <a:r>
              <a:rPr lang="pt-BR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Realizamos o registro de todas as consultas em prontuário próprio dos usuários</a:t>
            </a:r>
          </a:p>
          <a:p>
            <a:pPr lvl="1" algn="just">
              <a:buClr>
                <a:prstClr val="black"/>
              </a:buClr>
              <a:buFont typeface="+mj-lt"/>
              <a:buAutoNum type="alphaLcParenR"/>
              <a:defRPr/>
            </a:pPr>
            <a:r>
              <a:rPr lang="pt-BR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Os dados após coletados foram levados a planilha de coleta de dados para análise dos indicadores.</a:t>
            </a:r>
          </a:p>
          <a:p>
            <a:pPr marL="1235075" lvl="2" indent="-457200">
              <a:buClr>
                <a:prstClr val="black"/>
              </a:buClr>
              <a:buFont typeface="+mj-lt"/>
              <a:buAutoNum type="arabicPeriod"/>
              <a:defRPr/>
            </a:pPr>
            <a:r>
              <a:rPr lang="pt-BR" sz="2400" b="1" i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População </a:t>
            </a:r>
            <a:r>
              <a:rPr lang="pt-BR" sz="2400" b="1" i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 crianças de zero a 72 meses</a:t>
            </a:r>
            <a:endParaRPr lang="pt-BR" sz="2400" b="1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77875" lvl="2" indent="0">
              <a:buClr>
                <a:prstClr val="black"/>
              </a:buClr>
              <a:buNone/>
              <a:defRPr/>
            </a:pPr>
            <a:endParaRPr lang="pt-BR" sz="2400" b="1" i="1" u="sn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4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Protocolo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orientação: </a:t>
            </a:r>
            <a:r>
              <a:rPr lang="pt-B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Caderno </a:t>
            </a: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Atenção </a:t>
            </a:r>
            <a:r>
              <a:rPr lang="pt-B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Básica 33  . </a:t>
            </a: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Saúde da Criança</a:t>
            </a:r>
            <a:r>
              <a:rPr lang="pt-B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pt-B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Brasília: Ministério da Saúde, </a:t>
            </a:r>
            <a:r>
              <a:rPr lang="pt-B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2012.</a:t>
            </a:r>
            <a:endParaRPr lang="pt-BR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pt-BR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Metodologia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853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A intervenção iniciou com a capacitação sobre o protocolo do MS, para que toda a equipe utilize esta referência na </a:t>
            </a:r>
            <a:r>
              <a:rPr lang="pt-BR" sz="2400">
                <a:latin typeface="Arial" pitchFamily="34" charset="0"/>
                <a:cs typeface="Arial" pitchFamily="34" charset="0"/>
              </a:rPr>
              <a:t>atenção  </a:t>
            </a:r>
            <a:r>
              <a:rPr lang="pt-BR" sz="2400" smtClean="0">
                <a:latin typeface="Arial" pitchFamily="34" charset="0"/>
                <a:cs typeface="Arial" pitchFamily="34" charset="0"/>
              </a:rPr>
              <a:t>as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crianças de zero a 72 meses com suas mais ou representantes </a:t>
            </a:r>
          </a:p>
          <a:p>
            <a:pPr algn="just"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Discussões foram realizadas no sentido de orientar o acolhimento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das crianças de zero a 72 meses com suas mais ou representantes .</a:t>
            </a:r>
          </a:p>
          <a:p>
            <a:pPr marL="109728" indent="0" algn="just">
              <a:buNone/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Crianças de zero a 72 meses com suas mães o representante foram cadastrados, pelos ACS e atendente (durante procura ou busca ativa).</a:t>
            </a:r>
          </a:p>
          <a:p>
            <a:pPr marL="109728" indent="0" algn="just">
              <a:buNone/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Metodologia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050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Oportunizamos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atendimentos as crianças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de zero a 72 meses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com a participação ativa das mães o seus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representantes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tendo em conta a faixa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etária do projeto e continuamos dando atenção a demanda espontânea e  programadas para não afeitar os serviços da UBS.</a:t>
            </a:r>
          </a:p>
          <a:p>
            <a:pPr algn="just"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Comunidade orientada sobre a importância e a periodicidade da realização 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consultas de atenção a crianças assim como outros procedimentos entre eles, orientação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nutricional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adequada Importância da profilaxias com ferro.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higiene bucal .</a:t>
            </a:r>
          </a:p>
          <a:p>
            <a:pPr algn="just"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         </a:t>
            </a:r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47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526472" y="704538"/>
            <a:ext cx="10972800" cy="5876144"/>
          </a:xfrm>
        </p:spPr>
        <p:txBody>
          <a:bodyPr rtlCol="0">
            <a:noAutofit/>
          </a:bodyPr>
          <a:lstStyle/>
          <a:p>
            <a:pPr algn="just"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Capacitamos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 equipe e ACS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para conhecer os protocolos de atuação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nas crianças de zero a 72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meses. Além de capacitação para busca ativa, medidas de orientação, técnica sobre aleitamento materno Teste de pesinho,  adequado controle e seguimento das crianças fazendo ênfases nas de riscos.</a:t>
            </a:r>
          </a:p>
          <a:p>
            <a:r>
              <a:rPr lang="pt-B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 </a:t>
            </a:r>
            <a:r>
              <a:rPr lang="pt-BR" sz="24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mèdica</a:t>
            </a:r>
            <a:r>
              <a:rPr lang="pt-B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e e</a:t>
            </a:r>
            <a:r>
              <a:rPr lang="pt-B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nfermeira fórum as  </a:t>
            </a: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responsável por palestras  </a:t>
            </a:r>
            <a:r>
              <a:rPr lang="pt-B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área adestrada ao efeito assim como na igreja  </a:t>
            </a:r>
            <a:r>
              <a:rPr lang="pt-B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 de espera da unidade, </a:t>
            </a:r>
            <a:r>
              <a:rPr lang="pt-B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a previa coordenação dos agentes comunitários com a participação das mães orientando </a:t>
            </a:r>
            <a:r>
              <a:rPr lang="pt-B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sobre </a:t>
            </a:r>
            <a:r>
              <a:rPr lang="pt-B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higiene ,acidentes seguem a idade , aleitamento materno entre outros .</a:t>
            </a: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médico enfatizo na consulta com uma frequência semanal  sobre </a:t>
            </a:r>
            <a:r>
              <a:rPr lang="pt-B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a importância e periodicidade da realização das consultas de puericultura</a:t>
            </a:r>
            <a:r>
              <a:rPr lang="pt-B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pt-B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24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ESF</a:t>
            </a: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realizou atividades coletivas 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nas diferentes localidades da comunidade, como creche e igrejas, com frequência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semanal.</a:t>
            </a:r>
            <a:r>
              <a:rPr lang="pt-B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pt-BR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pt-BR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pt-BR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6472" y="0"/>
            <a:ext cx="10972800" cy="914400"/>
          </a:xfrm>
        </p:spPr>
        <p:txBody>
          <a:bodyPr/>
          <a:lstStyle/>
          <a:p>
            <a:r>
              <a:rPr lang="pt-BR" alt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Metodologia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784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6240" y="884598"/>
            <a:ext cx="10363199" cy="2321414"/>
          </a:xfrm>
        </p:spPr>
        <p:txBody>
          <a:bodyPr>
            <a:normAutofit lnSpcReduction="10000"/>
          </a:bodyPr>
          <a:lstStyle/>
          <a:p>
            <a:r>
              <a:rPr lang="pt-BR" sz="2400" b="1" u="sng" dirty="0"/>
              <a:t>Objetivo 1</a:t>
            </a:r>
            <a:r>
              <a:rPr lang="pt-BR" sz="2400" b="1" dirty="0"/>
              <a:t>: Ampliar a cobertura da atenção à saúde da criança </a:t>
            </a:r>
            <a:endParaRPr lang="pt-BR" sz="2400" dirty="0"/>
          </a:p>
          <a:p>
            <a:r>
              <a:rPr lang="pt-BR" sz="2400" b="1" u="sng" dirty="0"/>
              <a:t>Meta 1.1</a:t>
            </a:r>
            <a:r>
              <a:rPr lang="pt-BR" sz="2400" b="1" dirty="0"/>
              <a:t>: Ampliar a cobertura da atenção à saúde para 100% das crianças entre zero e 72 meses pertencentes à área de abrangência da UBS.</a:t>
            </a:r>
            <a:endParaRPr lang="pt-BR" sz="2400" dirty="0"/>
          </a:p>
          <a:p>
            <a:r>
              <a:rPr lang="pt-BR" sz="2400" b="1" u="sng" dirty="0"/>
              <a:t>Indicador 1.1</a:t>
            </a:r>
            <a:r>
              <a:rPr lang="pt-BR" sz="2400" b="1" dirty="0"/>
              <a:t>: Proporção de crianças entre 0 e 72 meses inscritas no programa da unidade de saúde. </a:t>
            </a:r>
            <a:endParaRPr lang="pt-BR" sz="2400" dirty="0"/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398" y="62559"/>
            <a:ext cx="10972800" cy="1143000"/>
          </a:xfrm>
        </p:spPr>
        <p:txBody>
          <a:bodyPr>
            <a:normAutofit/>
          </a:bodyPr>
          <a:lstStyle/>
          <a:p>
            <a:r>
              <a:rPr lang="pt-BR" sz="4000" dirty="0">
                <a:latin typeface="Arial" pitchFamily="34" charset="0"/>
                <a:cs typeface="Arial" pitchFamily="34" charset="0"/>
              </a:rPr>
              <a:t>Objetivos, Metas e Resultados </a:t>
            </a:r>
          </a:p>
        </p:txBody>
      </p:sp>
      <p:sp>
        <p:nvSpPr>
          <p:cNvPr id="4" name="Retângulo 3"/>
          <p:cNvSpPr/>
          <p:nvPr/>
        </p:nvSpPr>
        <p:spPr>
          <a:xfrm>
            <a:off x="1" y="3207657"/>
            <a:ext cx="58011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>
              <a:buNone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No primeiro mês da intervenção, cadastramos  63 crianças (37,5%), no segundo mês 92 crianças (54,8%) e no terceiro mês 141 crianças (83,9%). A meta não foi alcançada até o momento por constituir um trabalho praticamente novo onde não é somente trazer as mães para atendimento das crianças, mas também fazer um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trabalho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educativo 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com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continuidade.</a:t>
            </a:r>
            <a:endParaRPr lang="pt-BR" sz="2000" dirty="0"/>
          </a:p>
        </p:txBody>
      </p:sp>
      <p:sp>
        <p:nvSpPr>
          <p:cNvPr id="5" name="Retângulo 4"/>
          <p:cNvSpPr/>
          <p:nvPr/>
        </p:nvSpPr>
        <p:spPr>
          <a:xfrm>
            <a:off x="3234685" y="4444663"/>
            <a:ext cx="457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lang="pt-BR" dirty="0"/>
          </a:p>
        </p:txBody>
      </p:sp>
      <p:graphicFrame>
        <p:nvGraphicFramePr>
          <p:cNvPr id="6" name="Objet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1149508"/>
              </p:ext>
            </p:extLst>
          </p:nvPr>
        </p:nvGraphicFramePr>
        <p:xfrm>
          <a:off x="5994400" y="3043004"/>
          <a:ext cx="6110512" cy="2324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2" name="Gráfico" r:id="rId4" imgW="5364945" imgH="2956816" progId="Excel.Sheet.8">
                  <p:embed/>
                </p:oleObj>
              </mc:Choice>
              <mc:Fallback>
                <p:oleObj name="Gráfico" r:id="rId4" imgW="5364945" imgH="2956816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-85"/>
                      <a:stretch>
                        <a:fillRect/>
                      </a:stretch>
                    </p:blipFill>
                    <p:spPr bwMode="auto">
                      <a:xfrm>
                        <a:off x="5994400" y="3043004"/>
                        <a:ext cx="6110512" cy="23247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tângulo 6"/>
          <p:cNvSpPr/>
          <p:nvPr/>
        </p:nvSpPr>
        <p:spPr>
          <a:xfrm>
            <a:off x="6052456" y="5367768"/>
            <a:ext cx="61975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/>
              <a:t>Figura 1 Proporção de crianças entre zero e 72 meses inscritas no programa na unidade de saúde, da Unidade de Saúde Módulo São Tomé, Parnaíba, PI. 2015. Fonte. Coleta de dados.</a:t>
            </a:r>
          </a:p>
        </p:txBody>
      </p:sp>
    </p:spTree>
    <p:extLst>
      <p:ext uri="{BB962C8B-B14F-4D97-AF65-F5344CB8AC3E}">
        <p14:creationId xmlns:p14="http://schemas.microsoft.com/office/powerpoint/2010/main" val="284118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4457" y="1083628"/>
            <a:ext cx="10668000" cy="1883565"/>
          </a:xfrm>
        </p:spPr>
        <p:txBody>
          <a:bodyPr>
            <a:normAutofit lnSpcReduction="10000"/>
          </a:bodyPr>
          <a:lstStyle/>
          <a:p>
            <a:r>
              <a:rPr lang="pt-B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Objetivo 2: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Melhorar a qualidade do atendimento à criança.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 Meta 2.1: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Realizaraprimeiraconsulta na primeira semana de vida para100% das crianças cadastradas.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Indicador 2.1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: Proporção de crianças com primeira consulta na primeira semana de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vida.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PT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3143" y="159658"/>
            <a:ext cx="10941132" cy="885372"/>
          </a:xfrm>
        </p:spPr>
        <p:txBody>
          <a:bodyPr>
            <a:normAutofit/>
          </a:bodyPr>
          <a:lstStyle/>
          <a:p>
            <a:r>
              <a:rPr lang="pt-BR" sz="4400" dirty="0">
                <a:latin typeface="Arial" pitchFamily="34" charset="0"/>
                <a:cs typeface="Arial" pitchFamily="34" charset="0"/>
              </a:rPr>
              <a:t>Objetivos, Metas e Resultados </a:t>
            </a:r>
          </a:p>
        </p:txBody>
      </p:sp>
      <p:sp>
        <p:nvSpPr>
          <p:cNvPr id="6" name="CaixaDeTexto 5"/>
          <p:cNvSpPr txBox="1"/>
          <p:nvPr/>
        </p:nvSpPr>
        <p:spPr>
          <a:xfrm rot="10800000" flipV="1">
            <a:off x="2247093" y="3071273"/>
            <a:ext cx="5533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. </a:t>
            </a:r>
            <a:endParaRPr lang="pt-BR" sz="2400" dirty="0"/>
          </a:p>
        </p:txBody>
      </p:sp>
      <p:sp>
        <p:nvSpPr>
          <p:cNvPr id="5" name="Retângulo 4"/>
          <p:cNvSpPr/>
          <p:nvPr/>
        </p:nvSpPr>
        <p:spPr>
          <a:xfrm>
            <a:off x="172578" y="2946612"/>
            <a:ext cx="819629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dirty="0">
                <a:latin typeface="Arial" panose="020B0604020202020204" pitchFamily="34" charset="0"/>
              </a:rPr>
              <a:t>No primeiro mês, </a:t>
            </a:r>
            <a:r>
              <a:rPr lang="pt-PT" sz="2400" dirty="0" smtClean="0">
                <a:latin typeface="Arial" panose="020B0604020202020204" pitchFamily="34" charset="0"/>
              </a:rPr>
              <a:t>se alcanço (</a:t>
            </a:r>
            <a:r>
              <a:rPr lang="pt-PT" sz="2400" dirty="0">
                <a:latin typeface="Arial" panose="020B0604020202020204" pitchFamily="34" charset="0"/>
              </a:rPr>
              <a:t>39,7%), no segundo mês tivemos </a:t>
            </a:r>
            <a:r>
              <a:rPr lang="pt-PT" sz="2400" dirty="0" smtClean="0">
                <a:latin typeface="Arial" panose="020B0604020202020204" pitchFamily="34" charset="0"/>
              </a:rPr>
              <a:t>(</a:t>
            </a:r>
            <a:r>
              <a:rPr lang="pt-PT" sz="2400" dirty="0">
                <a:latin typeface="Arial" panose="020B0604020202020204" pitchFamily="34" charset="0"/>
              </a:rPr>
              <a:t>48,9</a:t>
            </a:r>
            <a:r>
              <a:rPr lang="pt-PT" sz="2400" dirty="0" smtClean="0">
                <a:latin typeface="Arial" panose="020B0604020202020204" pitchFamily="34" charset="0"/>
              </a:rPr>
              <a:t>%),  </a:t>
            </a:r>
            <a:r>
              <a:rPr lang="pt-PT" sz="2400" dirty="0">
                <a:latin typeface="Arial" panose="020B0604020202020204" pitchFamily="34" charset="0"/>
              </a:rPr>
              <a:t>porém no terceiro mês </a:t>
            </a:r>
            <a:r>
              <a:rPr lang="pt-PT" sz="2400" dirty="0" smtClean="0">
                <a:latin typeface="Arial" panose="020B0604020202020204" pitchFamily="34" charset="0"/>
              </a:rPr>
              <a:t>alcançamos  </a:t>
            </a:r>
            <a:r>
              <a:rPr lang="pt-PT" sz="2400" dirty="0">
                <a:latin typeface="Arial" panose="020B0604020202020204" pitchFamily="34" charset="0"/>
              </a:rPr>
              <a:t>um 45,4%, </a:t>
            </a:r>
            <a:r>
              <a:rPr lang="pt-PT" sz="2400" dirty="0" smtClean="0">
                <a:latin typeface="Arial" panose="020B0604020202020204" pitchFamily="34" charset="0"/>
              </a:rPr>
              <a:t>das </a:t>
            </a:r>
            <a:r>
              <a:rPr lang="pt-PT" sz="2400" dirty="0">
                <a:latin typeface="Arial" panose="020B0604020202020204" pitchFamily="34" charset="0"/>
              </a:rPr>
              <a:t>141 inscritas no programa. Esse número deveu-se ao fato de algumas mães ainda não terem o hábito de levar seus filhos às consultas e outras as menoria por costume de levar ao </a:t>
            </a:r>
            <a:r>
              <a:rPr lang="pt-PT" sz="2400" dirty="0" smtClean="0">
                <a:latin typeface="Arial" panose="020B0604020202020204" pitchFamily="34" charset="0"/>
              </a:rPr>
              <a:t>pediatra.</a:t>
            </a:r>
            <a:endParaRPr lang="pt-BR" sz="24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663941" y="2576449"/>
            <a:ext cx="8465856" cy="393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1819834"/>
              </p:ext>
            </p:extLst>
          </p:nvPr>
        </p:nvGraphicFramePr>
        <p:xfrm>
          <a:off x="8076062" y="2712204"/>
          <a:ext cx="3918667" cy="3394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9" name="Gráfico" r:id="rId4" imgW="5114987" imgH="2956816" progId="Excel.Chart.8">
                  <p:embed/>
                </p:oleObj>
              </mc:Choice>
              <mc:Fallback>
                <p:oleObj name="Gráfico" r:id="rId4" imgW="5114987" imgH="2956816" progId="Excel.Chart.8">
                  <p:embed/>
                  <p:pic>
                    <p:nvPicPr>
                      <p:cNvPr id="0" name="Gráfico 19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-85"/>
                      <a:stretch>
                        <a:fillRect/>
                      </a:stretch>
                    </p:blipFill>
                    <p:spPr bwMode="auto">
                      <a:xfrm>
                        <a:off x="8076062" y="2712204"/>
                        <a:ext cx="3918667" cy="33943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8443038" y="6210595"/>
            <a:ext cx="3551691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2 Proporção de crianças com primeira consulta na primeira semana de vida na Unidade de Saúde Módulo São Tomé, Parnaíba, PI. 2015. Fonte. Coleta de dados.</a:t>
            </a:r>
            <a:endParaRPr kumimoji="0" lang="pt-BR" alt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26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47784" y="827314"/>
            <a:ext cx="13863783" cy="6030686"/>
          </a:xfrm>
        </p:spPr>
        <p:txBody>
          <a:bodyPr>
            <a:normAutofit/>
          </a:bodyPr>
          <a:lstStyle/>
          <a:p>
            <a:r>
              <a:rPr 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Objetivo 2: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Melhorar a qualidade do atendimento à criança. </a:t>
            </a:r>
          </a:p>
          <a:p>
            <a:r>
              <a:rPr 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Meta 2.4: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Proporção de crianças com excesso de peso monitoradas.         </a:t>
            </a:r>
          </a:p>
          <a:p>
            <a:r>
              <a:rPr lang="pt-PT" sz="2400" u="sng" dirty="0">
                <a:latin typeface="Arial" panose="020B0604020202020204" pitchFamily="34" charset="0"/>
                <a:cs typeface="Arial" panose="020B0604020202020204" pitchFamily="34" charset="0"/>
              </a:rPr>
              <a:t>Indicador 2.4: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Porporção de crianças com excesso de peso monitoradas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5017" y="0"/>
            <a:ext cx="10972800" cy="1143000"/>
          </a:xfrm>
        </p:spPr>
        <p:txBody>
          <a:bodyPr>
            <a:normAutofit/>
          </a:bodyPr>
          <a:lstStyle/>
          <a:p>
            <a:r>
              <a:rPr lang="pt-BR" sz="4400" dirty="0">
                <a:latin typeface="Arial" pitchFamily="34" charset="0"/>
                <a:cs typeface="Arial" pitchFamily="34" charset="0"/>
              </a:rPr>
              <a:t>Objetivos, Metas e Resultados </a:t>
            </a:r>
          </a:p>
        </p:txBody>
      </p:sp>
      <p:sp>
        <p:nvSpPr>
          <p:cNvPr id="4" name="Retângulo 3"/>
          <p:cNvSpPr/>
          <p:nvPr/>
        </p:nvSpPr>
        <p:spPr>
          <a:xfrm>
            <a:off x="-29028" y="2351314"/>
            <a:ext cx="628468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latin typeface="Arial" panose="020B0604020202020204" pitchFamily="34" charset="0"/>
              </a:rPr>
              <a:t>.Nos </a:t>
            </a:r>
            <a:r>
              <a:rPr lang="pt-BR" sz="2400" dirty="0">
                <a:latin typeface="Arial" panose="020B0604020202020204" pitchFamily="34" charset="0"/>
              </a:rPr>
              <a:t>2 primeiros meses, tivemos 100% da cobertura (2 crianças monitoradas), e no terceiro mês 66,7% (2 de 3 crianças). Essa criança não monitorada no último mês, pode estar relacionada com a </a:t>
            </a:r>
            <a:r>
              <a:rPr lang="pt-BR" sz="2400" dirty="0" smtClean="0">
                <a:latin typeface="Arial" panose="020B0604020202020204" pitchFamily="34" charset="0"/>
              </a:rPr>
              <a:t>pouca costume ao controle </a:t>
            </a:r>
            <a:r>
              <a:rPr lang="pt-BR" sz="2400" dirty="0">
                <a:latin typeface="Arial" panose="020B0604020202020204" pitchFamily="34" charset="0"/>
              </a:rPr>
              <a:t>e seguimento das </a:t>
            </a:r>
            <a:r>
              <a:rPr lang="pt-BR" sz="2400" dirty="0" smtClean="0">
                <a:latin typeface="Arial" panose="020B0604020202020204" pitchFamily="34" charset="0"/>
              </a:rPr>
              <a:t>mesmas. Pois </a:t>
            </a:r>
            <a:r>
              <a:rPr lang="pt-BR" sz="2400" dirty="0">
                <a:latin typeface="Arial" panose="020B0604020202020204" pitchFamily="34" charset="0"/>
              </a:rPr>
              <a:t>todos fóruns encaminhados a consulta de nutrição e citados para seguimento no terceiro mês na Unidade básica de Saúde. </a:t>
            </a:r>
            <a:endParaRPr lang="pt-BR" sz="2400" dirty="0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6865258" y="1721188"/>
            <a:ext cx="11686642" cy="357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6865258" y="5999719"/>
            <a:ext cx="532674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BR" sz="1200" dirty="0"/>
              <a:t>Figura 5 Proporção de crianças com excesso de peso monitoradas, na Unidade de Saúde Módulo São Tomé, Parnaíba, PI. 2015. Fonte. Coleta de dados.</a:t>
            </a:r>
          </a:p>
          <a:p>
            <a:r>
              <a:rPr lang="pt-BR" sz="1200" dirty="0"/>
              <a:t> 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 flipV="1">
            <a:off x="3496623" y="4999540"/>
            <a:ext cx="116866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 flipV="1">
            <a:off x="2797536" y="5063096"/>
            <a:ext cx="116866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 flipV="1">
            <a:off x="5965110" y="2351310"/>
            <a:ext cx="1256273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3" name="Objet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4416216"/>
              </p:ext>
            </p:extLst>
          </p:nvPr>
        </p:nvGraphicFramePr>
        <p:xfrm>
          <a:off x="6403443" y="3269908"/>
          <a:ext cx="5704114" cy="2523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7" name="Gráfico" r:id="rId4" imgW="5474682" imgH="3188484" progId="Excel.Chart.8">
                  <p:embed/>
                </p:oleObj>
              </mc:Choice>
              <mc:Fallback>
                <p:oleObj name="Gráfico" r:id="rId4" imgW="5474682" imgH="3188484" progId="Excel.Chart.8">
                  <p:embed/>
                  <p:pic>
                    <p:nvPicPr>
                      <p:cNvPr id="0" name="Gráfico 1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3443" y="3269908"/>
                        <a:ext cx="5704114" cy="25239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2"/>
          <p:cNvSpPr>
            <a:spLocks noChangeArrowheads="1"/>
          </p:cNvSpPr>
          <p:nvPr/>
        </p:nvSpPr>
        <p:spPr bwMode="auto">
          <a:xfrm flipV="1">
            <a:off x="5965110" y="5542185"/>
            <a:ext cx="1256273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667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354264" y="4624481"/>
            <a:ext cx="11513727" cy="4185467"/>
          </a:xfrm>
        </p:spPr>
        <p:txBody>
          <a:bodyPr/>
          <a:lstStyle/>
          <a:p>
            <a:pPr marL="109728" indent="0">
              <a:buNone/>
            </a:pPr>
            <a:r>
              <a:rPr lang="pt-BR" b="1" dirty="0"/>
              <a:t> 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475" y="440892"/>
            <a:ext cx="10972800" cy="1143000"/>
          </a:xfrm>
        </p:spPr>
        <p:txBody>
          <a:bodyPr>
            <a:normAutofit/>
          </a:bodyPr>
          <a:lstStyle/>
          <a:p>
            <a:r>
              <a:rPr lang="pt-BR" sz="4400" dirty="0">
                <a:latin typeface="Arial" pitchFamily="34" charset="0"/>
                <a:cs typeface="Arial" pitchFamily="34" charset="0"/>
              </a:rPr>
              <a:t>Objetivos, Metas e Resultados </a:t>
            </a:r>
          </a:p>
        </p:txBody>
      </p: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1191488" y="1481330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pt-BR" b="1" dirty="0" smtClean="0"/>
              <a:t> </a:t>
            </a:r>
            <a:endParaRPr lang="pt-BR" dirty="0" smtClean="0"/>
          </a:p>
        </p:txBody>
      </p:sp>
      <p:sp>
        <p:nvSpPr>
          <p:cNvPr id="4" name="Retângulo 3"/>
          <p:cNvSpPr/>
          <p:nvPr/>
        </p:nvSpPr>
        <p:spPr>
          <a:xfrm>
            <a:off x="0" y="1481330"/>
            <a:ext cx="121920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Objetivo 2: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Melhorar a qualidade do atendimento à criança. </a:t>
            </a:r>
          </a:p>
          <a:p>
            <a:r>
              <a:rPr 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Meta 2.5: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Monitorar o desenvolvimento em 100% das crianças.  </a:t>
            </a:r>
          </a:p>
          <a:p>
            <a:r>
              <a:rPr 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Indicador 2.5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: Proporção de crianças com monitoramento de desenvolvimento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357878" y="2837052"/>
            <a:ext cx="12119713" cy="422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8644866"/>
              </p:ext>
            </p:extLst>
          </p:nvPr>
        </p:nvGraphicFramePr>
        <p:xfrm>
          <a:off x="7314620" y="2669949"/>
          <a:ext cx="4866822" cy="27482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0" name="Gráfico" r:id="rId4" imgW="4895512" imgH="2969009" progId="Excel.Chart.8">
                  <p:embed/>
                </p:oleObj>
              </mc:Choice>
              <mc:Fallback>
                <p:oleObj name="Gráfico" r:id="rId4" imgW="4895512" imgH="2969009" progId="Excel.Chart.8">
                  <p:embed/>
                  <p:pic>
                    <p:nvPicPr>
                      <p:cNvPr id="0" name="Gráfico 1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4620" y="2669949"/>
                        <a:ext cx="4866822" cy="27482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314619" y="5524076"/>
            <a:ext cx="468869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6 Proporções de crianças com monitoramento de desenvolvimento na Unidade de Saúde Módulo São Tomé, Parnaíba, PI. 2015. Fonte. Coleta de dados.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8471" y="2681660"/>
            <a:ext cx="713517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primeiro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mês fórum monitoradas 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(63,5%), no segundo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mês, um  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(58,7%). Já no terceiro mês,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alcançamos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(72,3%).Não se alcanço o 100% em indicadores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ser um 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trabalho inicial onde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 ajustar todo o pessoal da equipe e as mães a uma nova visão de atendimento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218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33350" y="1132114"/>
            <a:ext cx="10960925" cy="1755974"/>
          </a:xfrm>
        </p:spPr>
        <p:txBody>
          <a:bodyPr/>
          <a:lstStyle/>
          <a:p>
            <a:r>
              <a:rPr lang="pt-PT" sz="2400" b="1" u="sng" dirty="0"/>
              <a:t>Objetivo 4.</a:t>
            </a:r>
            <a:r>
              <a:rPr lang="pt-PT" sz="2400" b="1" dirty="0"/>
              <a:t> Melhorar o registro das informações.</a:t>
            </a:r>
            <a:endParaRPr lang="pt-BR" sz="2400" dirty="0"/>
          </a:p>
          <a:p>
            <a:r>
              <a:rPr lang="pt-PT" sz="2400" b="1" u="sng" dirty="0"/>
              <a:t>Meta</a:t>
            </a:r>
            <a:r>
              <a:rPr lang="pt-PT" sz="2400" u="sng" dirty="0"/>
              <a:t> </a:t>
            </a:r>
            <a:r>
              <a:rPr lang="pt-PT" sz="2400" b="1" u="sng" dirty="0"/>
              <a:t>4.1.</a:t>
            </a:r>
            <a:r>
              <a:rPr lang="pt-PT" sz="2400" b="1" dirty="0"/>
              <a:t> Manter registro na ficha de acompanhamento/espelho da saúde da criança de 100% das crianças que consultam no serviço.</a:t>
            </a:r>
            <a:endParaRPr lang="pt-BR" sz="2400" dirty="0"/>
          </a:p>
          <a:p>
            <a:r>
              <a:rPr lang="pt-PT" sz="2400" b="1" u="sng" dirty="0"/>
              <a:t>Indicador 4.1.</a:t>
            </a:r>
            <a:r>
              <a:rPr lang="pt-PT" sz="2400" b="1" dirty="0"/>
              <a:t> Proporção de crianças com registro atualizado.  </a:t>
            </a:r>
            <a:endParaRPr lang="pt-BR" sz="24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474" y="130629"/>
            <a:ext cx="10972801" cy="1001485"/>
          </a:xfrm>
        </p:spPr>
        <p:txBody>
          <a:bodyPr>
            <a:normAutofit/>
          </a:bodyPr>
          <a:lstStyle/>
          <a:p>
            <a:r>
              <a:rPr lang="pt-BR" sz="4000" dirty="0">
                <a:latin typeface="Arial" pitchFamily="34" charset="0"/>
                <a:cs typeface="Arial" pitchFamily="34" charset="0"/>
              </a:rPr>
              <a:t>Objetivos, Metas e Resultados </a:t>
            </a:r>
          </a:p>
        </p:txBody>
      </p:sp>
      <p:sp>
        <p:nvSpPr>
          <p:cNvPr id="4" name="Retângulo 3"/>
          <p:cNvSpPr/>
          <p:nvPr/>
        </p:nvSpPr>
        <p:spPr>
          <a:xfrm>
            <a:off x="0" y="2743200"/>
            <a:ext cx="7503886" cy="2469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primeiro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mês, logramos 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(98,4%),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segundo mês 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(94,6%), no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tecer mês 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 141 crianças cadastradas (96,6%).</a:t>
            </a:r>
            <a:r>
              <a:rPr lang="x-none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cinco que faltam para o 100% foi por erro ao passar a informação.</a:t>
            </a:r>
            <a:endParaRPr lang="pt-BR" sz="2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spcAft>
                <a:spcPts val="0"/>
              </a:spcAft>
            </a:pPr>
            <a:r>
              <a:rPr lang="x-none" sz="105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284686" y="4945982"/>
            <a:ext cx="8258628" cy="1353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278447"/>
              </p:ext>
            </p:extLst>
          </p:nvPr>
        </p:nvGraphicFramePr>
        <p:xfrm>
          <a:off x="7576457" y="2743200"/>
          <a:ext cx="4615543" cy="2669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1" name="Gráfico" r:id="rId4" imgW="5066215" imgH="3121423" progId="Excel.Chart.8">
                  <p:embed/>
                </p:oleObj>
              </mc:Choice>
              <mc:Fallback>
                <p:oleObj name="Gráfico" r:id="rId4" imgW="5066215" imgH="3121423" progId="Excel.Chart.8">
                  <p:embed/>
                  <p:pic>
                    <p:nvPicPr>
                      <p:cNvPr id="0" name="Gráfico 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6457" y="2743200"/>
                        <a:ext cx="4615543" cy="26696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884826" y="5412826"/>
            <a:ext cx="4032353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14 Proporções de crianças com registro atualizado na Unidade de Saúde Módulo São Tomé, Parnaíba, PI. 2015. Fonte. Coleta de dados</a:t>
            </a: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kumimoji="0" lang="pt-BR" alt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77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104405" y="1407432"/>
            <a:ext cx="9654639" cy="4681538"/>
          </a:xfrm>
        </p:spPr>
        <p:txBody>
          <a:bodyPr rtlCol="0">
            <a:noAutofit/>
          </a:bodyPr>
          <a:lstStyle/>
          <a:p>
            <a:pPr marL="480060" indent="-342900" algn="just">
              <a:defRPr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80060" indent="-342900" algn="just">
              <a:defRPr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  <a:defRPr/>
            </a:pPr>
            <a:endParaRPr lang="pt-BR" sz="1800" dirty="0">
              <a:latin typeface="+mj-lt"/>
            </a:endParaRP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pt-BR" sz="1800" dirty="0">
              <a:latin typeface="Arial" pitchFamily="34" charset="0"/>
              <a:cs typeface="Arial" pitchFamily="34" charset="0"/>
            </a:endParaRPr>
          </a:p>
          <a:p>
            <a:pPr marL="365760" indent="-365760" algn="just">
              <a:lnSpc>
                <a:spcPct val="150000"/>
              </a:lnSpc>
              <a:defRPr/>
            </a:pP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1136072" y="264432"/>
            <a:ext cx="10913423" cy="1143000"/>
          </a:xfrm>
        </p:spPr>
        <p:txBody>
          <a:bodyPr>
            <a:normAutofit/>
          </a:bodyPr>
          <a:lstStyle/>
          <a:p>
            <a:r>
              <a:rPr lang="pt-BR" altLang="pt-BR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Introdução</a:t>
            </a:r>
            <a:endParaRPr lang="pt-BR" alt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539646" y="1633928"/>
            <a:ext cx="1137753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80060" indent="-342900" algn="just">
              <a:defRPr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È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importante o desenvolver o foco de intervenção devido à situação pouco favorecedora da atenção de saúde as crianças no âmbito da Unidade Básica de Saúde. As crianças saiam da Unidade com a próxima consulta agendada, mas nem todos os pais eram disciplinados e em diversas ocasiões ignoravam a importância de manter as consultas de forma sistemática para o bom desenvolvimento de seus filho .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29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9" y="1481329"/>
            <a:ext cx="11360727" cy="4525963"/>
          </a:xfrm>
        </p:spPr>
        <p:txBody>
          <a:bodyPr/>
          <a:lstStyle/>
          <a:p>
            <a:r>
              <a:rPr lang="pt-BR" sz="2400" b="1" u="sng" dirty="0"/>
              <a:t>Objetivo 5</a:t>
            </a:r>
            <a:r>
              <a:rPr lang="pt-BR" sz="2400" b="1" dirty="0"/>
              <a:t>. Mapear as crianças de risco pertencentes à área de abrangência.</a:t>
            </a:r>
            <a:endParaRPr lang="pt-BR" sz="2400" dirty="0"/>
          </a:p>
          <a:p>
            <a:r>
              <a:rPr lang="pt-BR" sz="2400" b="1" u="sng" dirty="0"/>
              <a:t>Meta 5.1.</a:t>
            </a:r>
            <a:r>
              <a:rPr lang="pt-BR" sz="2400" b="1" dirty="0"/>
              <a:t> Realizar avaliação de risco em 100% das crianças cadastradas no programa.</a:t>
            </a:r>
            <a:endParaRPr lang="pt-BR" sz="2400" dirty="0"/>
          </a:p>
          <a:p>
            <a:r>
              <a:rPr lang="pt-BR" sz="2400" b="1" u="sng" dirty="0"/>
              <a:t>Indicador 5.1:</a:t>
            </a:r>
            <a:r>
              <a:rPr lang="pt-BR" sz="2400" dirty="0"/>
              <a:t> </a:t>
            </a:r>
            <a:r>
              <a:rPr lang="pt-BR" sz="2400" b="1" dirty="0"/>
              <a:t>Proporção de crianças com avaliação de risco.</a:t>
            </a:r>
            <a:r>
              <a:rPr lang="pt-BR" sz="2400" b="1" u="sng" dirty="0"/>
              <a:t>      </a:t>
            </a:r>
            <a:endParaRPr lang="pt-BR" sz="24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475" y="440892"/>
            <a:ext cx="10972800" cy="1143000"/>
          </a:xfrm>
        </p:spPr>
        <p:txBody>
          <a:bodyPr>
            <a:normAutofit/>
          </a:bodyPr>
          <a:lstStyle/>
          <a:p>
            <a:r>
              <a:rPr lang="pt-BR" sz="4000" dirty="0">
                <a:latin typeface="Arial" pitchFamily="34" charset="0"/>
                <a:cs typeface="Arial" pitchFamily="34" charset="0"/>
              </a:rPr>
              <a:t>Objetivos, Metas e Resultados </a:t>
            </a:r>
          </a:p>
        </p:txBody>
      </p:sp>
      <p:sp>
        <p:nvSpPr>
          <p:cNvPr id="4" name="Retângulo 3"/>
          <p:cNvSpPr/>
          <p:nvPr/>
        </p:nvSpPr>
        <p:spPr>
          <a:xfrm>
            <a:off x="609599" y="3567757"/>
            <a:ext cx="10743211" cy="1131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pt-BR" sz="24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pt-BR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 meta de avaliação do risco foi cumprida no 100%das crianças </a:t>
            </a:r>
            <a:r>
              <a:rPr lang="pt-BR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64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0286" y="1233714"/>
            <a:ext cx="11348850" cy="4281715"/>
          </a:xfrm>
        </p:spPr>
        <p:txBody>
          <a:bodyPr>
            <a:normAutofit/>
          </a:bodyPr>
          <a:lstStyle/>
          <a:p>
            <a:r>
              <a:rPr lang="pt-BR" sz="2600" b="1" u="sng" dirty="0">
                <a:latin typeface="Arial" panose="020B0604020202020204" pitchFamily="34" charset="0"/>
                <a:cs typeface="Arial" panose="020B0604020202020204" pitchFamily="34" charset="0"/>
              </a:rPr>
              <a:t>Objetivo 6</a:t>
            </a: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. Promover a saúde das crianças.</a:t>
            </a: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600" b="1" u="sng" dirty="0">
                <a:latin typeface="Arial" panose="020B0604020202020204" pitchFamily="34" charset="0"/>
                <a:cs typeface="Arial" panose="020B0604020202020204" pitchFamily="34" charset="0"/>
              </a:rPr>
              <a:t>Meta 6.1:</a:t>
            </a: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 Dar orientações para prevenir acidentes na infância em 100% das consultas de saúde da criança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pt-BR" sz="2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 6.1.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Proporção de crianças cujas mães receberam orientações sobre prevenção de acidente na infância </a:t>
            </a:r>
            <a:r>
              <a:rPr lang="pt-BR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marL="109728" indent="0">
              <a:buNone/>
            </a:pPr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 meta tive um 100%de cumprimento.</a:t>
            </a:r>
          </a:p>
          <a:p>
            <a:pPr marL="109728" indent="0">
              <a:buNone/>
            </a:pPr>
            <a:endParaRPr lang="pt-BR" sz="2400" b="1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1543" y="411863"/>
            <a:ext cx="10955646" cy="662194"/>
          </a:xfrm>
        </p:spPr>
        <p:txBody>
          <a:bodyPr>
            <a:normAutofit fontScale="90000"/>
          </a:bodyPr>
          <a:lstStyle/>
          <a:p>
            <a:r>
              <a:rPr lang="pt-BR" sz="4400" dirty="0">
                <a:latin typeface="Arial" pitchFamily="34" charset="0"/>
                <a:cs typeface="Arial" pitchFamily="34" charset="0"/>
              </a:rPr>
              <a:t>Objetivos, Metas e Resultados </a:t>
            </a:r>
          </a:p>
        </p:txBody>
      </p:sp>
    </p:spTree>
    <p:extLst>
      <p:ext uri="{BB962C8B-B14F-4D97-AF65-F5344CB8AC3E}">
        <p14:creationId xmlns:p14="http://schemas.microsoft.com/office/powerpoint/2010/main" val="25166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07887"/>
            <a:ext cx="11393714" cy="1930400"/>
          </a:xfrm>
        </p:spPr>
        <p:txBody>
          <a:bodyPr>
            <a:normAutofit lnSpcReduction="10000"/>
          </a:bodyPr>
          <a:lstStyle/>
          <a:p>
            <a:r>
              <a:rPr lang="pt-BR" sz="2400" b="1" u="sng" dirty="0"/>
              <a:t>Objetivo 6</a:t>
            </a:r>
            <a:r>
              <a:rPr lang="pt-BR" sz="2400" b="1" dirty="0"/>
              <a:t>. Promover a saúde das crianças.</a:t>
            </a:r>
            <a:endParaRPr lang="pt-BR" sz="2400" dirty="0"/>
          </a:p>
          <a:p>
            <a:r>
              <a:rPr lang="pt-BR" sz="2400" b="1" u="sng" dirty="0"/>
              <a:t>Meta 6.2.</a:t>
            </a:r>
            <a:r>
              <a:rPr lang="pt-BR" sz="2400" b="1" dirty="0"/>
              <a:t> Colocar 100% das crianças para mamar durante a primeira consulta.</a:t>
            </a:r>
            <a:endParaRPr lang="pt-BR" sz="2400" dirty="0"/>
          </a:p>
          <a:p>
            <a:r>
              <a:rPr lang="pt-BR" sz="2400" b="1" u="sng" dirty="0"/>
              <a:t>Indicador 6.2</a:t>
            </a:r>
            <a:r>
              <a:rPr lang="pt-BR" sz="2400" b="1" dirty="0"/>
              <a:t>. Número de crianças colocadas para mamar durante a primeira consulta.                                                                                  </a:t>
            </a:r>
            <a:endParaRPr lang="pt-BR" sz="24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475" y="440892"/>
            <a:ext cx="10972800" cy="1143000"/>
          </a:xfrm>
        </p:spPr>
        <p:txBody>
          <a:bodyPr>
            <a:normAutofit/>
          </a:bodyPr>
          <a:lstStyle/>
          <a:p>
            <a:r>
              <a:rPr lang="pt-BR" sz="4000" dirty="0">
                <a:latin typeface="Arial" pitchFamily="34" charset="0"/>
                <a:cs typeface="Arial" pitchFamily="34" charset="0"/>
              </a:rPr>
              <a:t>Objetivos, Metas e Resultados </a:t>
            </a:r>
          </a:p>
        </p:txBody>
      </p:sp>
      <p:sp>
        <p:nvSpPr>
          <p:cNvPr id="4" name="Retângulo 3"/>
          <p:cNvSpPr/>
          <p:nvPr/>
        </p:nvSpPr>
        <p:spPr>
          <a:xfrm>
            <a:off x="217714" y="3338287"/>
            <a:ext cx="686789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pt-BR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Alcançamos  (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87,3</a:t>
            </a:r>
            <a:r>
              <a:rPr lang="pt-BR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%),no primer mês. No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segundo mês, </a:t>
            </a:r>
            <a:r>
              <a:rPr lang="pt-BR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67,4%) e já no terceiro mês, </a:t>
            </a:r>
            <a:r>
              <a:rPr lang="pt-BR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 141 crianças foram colocadas para mamar (75,2%). </a:t>
            </a:r>
            <a:r>
              <a:rPr lang="pt-BR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três nascidas durante a intervenção fórum colocadas a mamar na primeira consulta .Não logramos 100% porque foi um dato difícil de precisar nas mães das crianças de mais idades  ainda a que trabalhar neste aspecto .</a:t>
            </a:r>
            <a:endParaRPr lang="pt-BR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286171" y="2758038"/>
            <a:ext cx="12385523" cy="477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3987880"/>
              </p:ext>
            </p:extLst>
          </p:nvPr>
        </p:nvGraphicFramePr>
        <p:xfrm>
          <a:off x="7286171" y="3117148"/>
          <a:ext cx="4789715" cy="2020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3" name="Gráfico" r:id="rId4" imgW="4712616" imgH="2761727" progId="Excel.Chart.8">
                  <p:embed/>
                </p:oleObj>
              </mc:Choice>
              <mc:Fallback>
                <p:oleObj name="Gráfico" r:id="rId4" imgW="4712616" imgH="2761727" progId="Excel.Chart.8">
                  <p:embed/>
                  <p:pic>
                    <p:nvPicPr>
                      <p:cNvPr id="0" name="Gráfico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6171" y="3117148"/>
                        <a:ext cx="4789715" cy="20209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286171" y="5327402"/>
            <a:ext cx="490583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17 Número de crianças colocadas para mamar durante a primeira consulta na Unidade de Saúde Módulo São Tomé, Parnaíba, PI. 2015. Fonte. Coleta de dados.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77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3550" y="1049311"/>
            <a:ext cx="11724900" cy="257666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smtClean="0"/>
              <a:t> </a:t>
            </a:r>
            <a:endParaRPr lang="pt-BR" sz="2400" dirty="0" smtClean="0"/>
          </a:p>
          <a:p>
            <a:r>
              <a:rPr lang="pt-BR" sz="2400" b="1" u="sng" dirty="0"/>
              <a:t>Objetivo 6</a:t>
            </a:r>
            <a:r>
              <a:rPr lang="pt-BR" sz="2400" b="1" dirty="0"/>
              <a:t>. Promover a saúde das crianças.</a:t>
            </a:r>
            <a:endParaRPr lang="pt-BR" sz="2400" dirty="0"/>
          </a:p>
          <a:p>
            <a:r>
              <a:rPr lang="pt-BR" sz="2400" b="1" u="sng" dirty="0"/>
              <a:t>Meta 6.3.</a:t>
            </a:r>
            <a:r>
              <a:rPr lang="pt-BR" sz="2400" b="1" dirty="0"/>
              <a:t> Fornecer orientações nutricionais de acordo com a faixa etária para 100% das crianças.</a:t>
            </a:r>
            <a:endParaRPr lang="pt-BR" sz="2400" dirty="0"/>
          </a:p>
          <a:p>
            <a:r>
              <a:rPr lang="pt-BR" sz="2400" b="1" u="sng" dirty="0"/>
              <a:t>Indicador 6.3.</a:t>
            </a:r>
            <a:r>
              <a:rPr lang="pt-BR" sz="2400" b="1" dirty="0"/>
              <a:t> Proporção de crianças cujas mães receberam orientações nutricionais de acordo com a faixa etária.     </a:t>
            </a:r>
            <a:endParaRPr lang="pt-BR" sz="24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8343" y="121680"/>
            <a:ext cx="10972800" cy="1143000"/>
          </a:xfrm>
        </p:spPr>
        <p:txBody>
          <a:bodyPr>
            <a:normAutofit/>
          </a:bodyPr>
          <a:lstStyle/>
          <a:p>
            <a:r>
              <a:rPr lang="pt-BR" sz="4000" dirty="0">
                <a:latin typeface="Arial" pitchFamily="34" charset="0"/>
                <a:cs typeface="Arial" pitchFamily="34" charset="0"/>
              </a:rPr>
              <a:t>Objetivos, Metas e Resultados </a:t>
            </a:r>
          </a:p>
        </p:txBody>
      </p:sp>
      <p:sp>
        <p:nvSpPr>
          <p:cNvPr id="4" name="Retângulo 3"/>
          <p:cNvSpPr/>
          <p:nvPr/>
        </p:nvSpPr>
        <p:spPr>
          <a:xfrm>
            <a:off x="621475" y="700784"/>
            <a:ext cx="747749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pt-BR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45424" y="1481329"/>
            <a:ext cx="6096000" cy="45653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pt-BR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0" y="3744310"/>
            <a:ext cx="670522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pt-BR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primeiro mês, </a:t>
            </a:r>
            <a:r>
              <a:rPr lang="pt-BR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conseguimos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(96,8%), no segundo mês </a:t>
            </a:r>
            <a:r>
              <a:rPr lang="pt-BR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(97,8%), e já no terceiro mês</a:t>
            </a:r>
            <a:r>
              <a:rPr lang="pt-BR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 141 cadastradas receberam orientação </a:t>
            </a:r>
            <a:r>
              <a:rPr lang="pt-BR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nutricional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(98,6%), </a:t>
            </a:r>
            <a:r>
              <a:rPr lang="pt-BR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Todas receberam orientações nutricionais pois forma parte importante da consulta .só que foi um erro ao passar a informação.</a:t>
            </a:r>
            <a:endParaRPr lang="pt-BR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1419007"/>
              </p:ext>
            </p:extLst>
          </p:nvPr>
        </p:nvGraphicFramePr>
        <p:xfrm>
          <a:off x="6938775" y="3480254"/>
          <a:ext cx="5019675" cy="286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6" name="Gráfico" r:id="rId4" imgW="5017443" imgH="2865368" progId="Excel.Chart.8">
                  <p:embed/>
                </p:oleObj>
              </mc:Choice>
              <mc:Fallback>
                <p:oleObj name="Gráfico" r:id="rId4" imgW="5017443" imgH="2865368" progId="Excel.Chart.8">
                  <p:embed/>
                  <p:pic>
                    <p:nvPicPr>
                      <p:cNvPr id="0" name="Gráfico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8775" y="3480254"/>
                        <a:ext cx="5019675" cy="286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 flipH="1">
            <a:off x="6938774" y="6331356"/>
            <a:ext cx="525322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18 Proporção de crianças cujas mães receberam orientações nutricionais de acordo com a faixa etária na Unidade de Saúde Módulo São Tomé, Parnaíba, PI. 2015. Fonte. Coleta de dados.</a:t>
            </a:r>
            <a:endParaRPr kumimoji="0" lang="pt-BR" alt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36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1257" y="763590"/>
            <a:ext cx="11734801" cy="1907039"/>
          </a:xfrm>
        </p:spPr>
        <p:txBody>
          <a:bodyPr>
            <a:normAutofit lnSpcReduction="10000"/>
          </a:bodyPr>
          <a:lstStyle/>
          <a:p>
            <a:r>
              <a:rPr lang="pt-BR" sz="2400" b="1" u="sng" dirty="0"/>
              <a:t>Objetivo 6</a:t>
            </a:r>
            <a:r>
              <a:rPr lang="pt-BR" sz="2400" b="1" dirty="0"/>
              <a:t>. Promover a saúde das crianças.</a:t>
            </a:r>
            <a:endParaRPr lang="pt-BR" sz="2400" dirty="0"/>
          </a:p>
          <a:p>
            <a:r>
              <a:rPr lang="pt-BR" sz="2400" b="1" u="sng" dirty="0"/>
              <a:t>Meta 6.4:</a:t>
            </a:r>
            <a:r>
              <a:rPr lang="pt-BR" sz="2400" b="1" dirty="0"/>
              <a:t> Fornecer orientações sobre higiene bucal, etiologia e prevenção da cárie para 100% das crianças de acordo com a faixa etária.</a:t>
            </a:r>
            <a:endParaRPr lang="pt-BR" sz="2400" dirty="0"/>
          </a:p>
          <a:p>
            <a:r>
              <a:rPr lang="pt-BR" sz="2400" b="1" u="sng" dirty="0"/>
              <a:t>Indicador 6.4</a:t>
            </a:r>
            <a:r>
              <a:rPr lang="pt-BR" sz="2400" b="1" dirty="0"/>
              <a:t>: Proporção de crianças cujas mães receberam orientações sobre higiene bucal de acordo com a faixa etária.      </a:t>
            </a:r>
            <a:endParaRPr lang="pt-BR" sz="24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142" y="101021"/>
            <a:ext cx="11274961" cy="726294"/>
          </a:xfrm>
        </p:spPr>
        <p:txBody>
          <a:bodyPr>
            <a:normAutofit/>
          </a:bodyPr>
          <a:lstStyle/>
          <a:p>
            <a:r>
              <a:rPr lang="pt-BR" sz="4000" dirty="0">
                <a:latin typeface="Arial" pitchFamily="34" charset="0"/>
                <a:cs typeface="Arial" pitchFamily="34" charset="0"/>
              </a:rPr>
              <a:t>Objetivos, Metas e Resultados </a:t>
            </a:r>
          </a:p>
        </p:txBody>
      </p:sp>
      <p:sp>
        <p:nvSpPr>
          <p:cNvPr id="4" name="Retângulo 3"/>
          <p:cNvSpPr/>
          <p:nvPr/>
        </p:nvSpPr>
        <p:spPr>
          <a:xfrm>
            <a:off x="261257" y="3101841"/>
            <a:ext cx="506548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No primeiro </a:t>
            </a:r>
            <a:r>
              <a:rPr lang="pt-BR" dirty="0" smtClean="0"/>
              <a:t>mês</a:t>
            </a:r>
            <a:r>
              <a:rPr lang="pt-BR" dirty="0"/>
              <a:t> </a:t>
            </a:r>
            <a:r>
              <a:rPr lang="pt-BR" dirty="0" smtClean="0"/>
              <a:t>tivemos (65,1</a:t>
            </a:r>
            <a:r>
              <a:rPr lang="pt-BR" dirty="0"/>
              <a:t>%), no segundo mês, </a:t>
            </a:r>
            <a:r>
              <a:rPr lang="pt-BR" dirty="0" smtClean="0"/>
              <a:t> </a:t>
            </a:r>
            <a:r>
              <a:rPr lang="pt-BR" dirty="0"/>
              <a:t>(76,1%), e no terceiro mês, 119 das 141 crianças foram orientadas com relação à higiene bucal, </a:t>
            </a:r>
            <a:r>
              <a:rPr lang="pt-BR" dirty="0" smtClean="0"/>
              <a:t> </a:t>
            </a:r>
            <a:r>
              <a:rPr lang="pt-BR" dirty="0"/>
              <a:t>(84,4</a:t>
            </a:r>
            <a:r>
              <a:rPr lang="pt-BR" dirty="0" smtClean="0"/>
              <a:t>%),Ao não ter o serviço de Dentista procedemos a fazer esta avaliação. Acho que foi o motivo de não cumprir com 100% da meta.   </a:t>
            </a:r>
            <a:r>
              <a:rPr lang="pt-BR" dirty="0"/>
              <a:t> </a:t>
            </a: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098971" y="2882622"/>
            <a:ext cx="10379120" cy="43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6034163"/>
              </p:ext>
            </p:extLst>
          </p:nvPr>
        </p:nvGraphicFramePr>
        <p:xfrm>
          <a:off x="5950857" y="3047220"/>
          <a:ext cx="6110515" cy="22912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4" name="Gráfico" r:id="rId3" imgW="4724809" imgH="2889754" progId="Excel.Chart.8">
                  <p:embed/>
                </p:oleObj>
              </mc:Choice>
              <mc:Fallback>
                <p:oleObj name="Gráfico" r:id="rId3" imgW="4724809" imgH="2889754" progId="Excel.Chart.8">
                  <p:embed/>
                  <p:pic>
                    <p:nvPicPr>
                      <p:cNvPr id="0" name="Gráfico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-89"/>
                      <a:stretch>
                        <a:fillRect/>
                      </a:stretch>
                    </p:blipFill>
                    <p:spPr bwMode="auto">
                      <a:xfrm>
                        <a:off x="5950857" y="3047220"/>
                        <a:ext cx="6110515" cy="22912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081486" y="5551639"/>
            <a:ext cx="611051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19 Proporções de crianças cujas mães receberam orientação sobre higiene bucal, etiologia e prevenção da cárie na Unidade de Saúde Módulo São Tomé, Parnaíba, PI. 2015. Fonte. Coleta de dados.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7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899411"/>
            <a:ext cx="10972800" cy="51078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/>
              <a:t>   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Para o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Equipe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:Conseguimos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trabalhar com mais união, dedicação, integralidade e preocupação pelas crianças de zero a 72 meses com suas mais ou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representantes.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Exigiu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que a equipe se capacitasse para seguir as recomendações do Ministério da Saúde relativas à Saúde das crianças de zero a 72 meses com suas mais ou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representantes. 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Toda equipe esteve envolvida no projeto, já que participaram na realização e execução das mesmas e continuaram seu trabalho na rotina da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UBS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Para os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Serviço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:Conseguimos mudar nossa estratégia de trabalho incorporando agora todas essas ações na </a:t>
            </a:r>
            <a:r>
              <a:rPr lang="pt-B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rotina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diária de nosso trabalho na UBS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69233"/>
          </a:xfrm>
        </p:spPr>
        <p:txBody>
          <a:bodyPr>
            <a:normAutofit/>
          </a:bodyPr>
          <a:lstStyle/>
          <a:p>
            <a:r>
              <a:rPr lang="pt-BR" sz="4000" dirty="0" smtClean="0"/>
              <a:t>           Importância da Intervenção 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03203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33351" y="884420"/>
            <a:ext cx="10972800" cy="575622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Propiciou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uma </a:t>
            </a:r>
            <a:r>
              <a:rPr lang="pt-B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melhora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dos registros, controle nas consultas, adequado exame clinico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,,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além de ampliar as medidas de prevenção e promoção em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saúde. Aumentamos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 qualidade das consultas e avaliação dos pacientes,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níveis dos indicadores que ficavam baixos em relação aos anos anteriores e levamos as consultas mais perto das comunidade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como em creches e igrejas .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Comunidade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.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Contribuiu 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melhorar a participação ativa da mesma na rutina diária do serviço assim como  nos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controle dos registros e qualificação da atenção com destaque para ampliação dos exames das crianças e para a classificação de risco das mesmas,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assim 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contribuiu para uma maior organização, apoio e colaboração tanto da equipe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 comunidade assim como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dos gestores que contribuíram de forma muito positiva.</a:t>
            </a:r>
          </a:p>
          <a:p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3351" y="-509665"/>
            <a:ext cx="10972800" cy="1612510"/>
          </a:xfrm>
        </p:spPr>
        <p:txBody>
          <a:bodyPr>
            <a:normAutofit/>
          </a:bodyPr>
          <a:lstStyle/>
          <a:p>
            <a:r>
              <a:rPr lang="pt-BR" sz="4000" dirty="0" smtClean="0"/>
              <a:t>               Importância </a:t>
            </a:r>
            <a:r>
              <a:rPr lang="pt-BR" sz="4000" dirty="0"/>
              <a:t>da </a:t>
            </a:r>
            <a:r>
              <a:rPr lang="pt-BR" sz="4000" dirty="0" smtClean="0"/>
              <a:t>Intervenção 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14141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 projeto do trabalho fica  incorporado em 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todas as ações que realizamos na intervenção como </a:t>
            </a:r>
            <a:r>
              <a:rPr lang="pt-B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rotina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na Unidade Básica do Trabalho. Contribuindo  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para 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melhorar qualidade de vida das crianças e   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comunidade em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geral.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Implementar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outros programas na UBS como o Programa de Pré-natal, Saúde de idosos e Saúde da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mulher. Com a projeção deste projeto  de intervenção.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Seguir cumprindo 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com as diretrizes orientadas por o ministério de saúde para a atenção primaria de saúde tendo em conta os três princípios básicos  </a:t>
            </a:r>
            <a:r>
              <a:rPr lang="pt-B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integralidade</a:t>
            </a:r>
            <a:r>
              <a:rPr lang="pt-B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universalidade e </a:t>
            </a:r>
            <a:r>
              <a:rPr lang="pt-B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acessibilidade.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Avaliando sempre os aspectos biopsicossocial.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 smtClean="0"/>
              <a:t>Nível de incorporação da intervenção a rotina do serviço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70843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886691"/>
            <a:ext cx="10972800" cy="6525491"/>
          </a:xfrm>
        </p:spPr>
        <p:txBody>
          <a:bodyPr>
            <a:noAutofit/>
          </a:bodyPr>
          <a:lstStyle/>
          <a:p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Aprimoramento das atividades 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preventiva em sentido geral, aprofundaria ainda mais no desenvolvimento da população infantil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Promover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mais a pratica de exercício físico desde a infância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 gostaria ter tentar criar centros de recreação em cada comunidade para as crianças.</a:t>
            </a: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relação a equipe da unidade básica de trabalho,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continuar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proporcionando o trabalho com a visão de termos uma comunidade participativa e a mantinha a união entre a equipe</a:t>
            </a:r>
            <a:r>
              <a:rPr lang="pt-BR" sz="2400" dirty="0"/>
              <a:t>. 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C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onscientizar nas mães da comunidade a importância da atenção as crianças na consulta de puericultura incrementando e assim a participação ativa das mesma 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-554183"/>
            <a:ext cx="10972800" cy="2161309"/>
          </a:xfrm>
        </p:spPr>
        <p:txBody>
          <a:bodyPr>
            <a:normAutofit/>
          </a:bodyPr>
          <a:lstStyle/>
          <a:p>
            <a:r>
              <a:rPr lang="pt-BR" sz="4000" dirty="0" smtClean="0"/>
              <a:t>                      Mudanças 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46194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>
                <a:latin typeface="Arial" pitchFamily="34" charset="0"/>
                <a:cs typeface="Arial" pitchFamily="34" charset="0"/>
              </a:rPr>
              <a:t> Estabilidade do programa de puericultura com uma frequência semanal. </a:t>
            </a:r>
          </a:p>
          <a:p>
            <a:r>
              <a:rPr lang="pt-BR" sz="2800" dirty="0">
                <a:latin typeface="Arial" pitchFamily="34" charset="0"/>
                <a:cs typeface="Arial" pitchFamily="34" charset="0"/>
              </a:rPr>
              <a:t>Melhoramos o planejamento das ações em saúde e a organização do processo do trabalho, com os membros da equipe.</a:t>
            </a:r>
          </a:p>
          <a:p>
            <a:r>
              <a:rPr lang="pt-BR" sz="2800" dirty="0">
                <a:latin typeface="Arial" pitchFamily="34" charset="0"/>
                <a:cs typeface="Arial" pitchFamily="34" charset="0"/>
              </a:rPr>
              <a:t>Melhor organização dos arquivos e prontuários dos usuários da UBS.</a:t>
            </a:r>
          </a:p>
          <a:p>
            <a:r>
              <a:rPr lang="pt-BR" sz="2800" dirty="0">
                <a:latin typeface="Arial" pitchFamily="34" charset="0"/>
                <a:cs typeface="Arial" pitchFamily="34" charset="0"/>
              </a:rPr>
              <a:t>Reuniam   com frequência quinquenal com a equipe para evoluir desenvolvimento do programa  de atendimento a crianças 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dirty="0" smtClean="0"/>
              <a:t>                    Mudanças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4011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27221" y="1295164"/>
            <a:ext cx="10972800" cy="4071316"/>
          </a:xfrm>
        </p:spPr>
        <p:txBody>
          <a:bodyPr/>
          <a:lstStyle/>
          <a:p>
            <a:pPr marL="480060" indent="-342900" algn="just">
              <a:defRPr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Existia a necessidade de educar as mães no adequado cuidado das crianças como orientação sobre o aleitamento materno exclusivo nos primeiros seis meses de vida, cumprimento do esquema vacinal, orientação nutricional para evitar o excesso e déficit de peso e assim conseguir um futuro no Brasil mais saudável e com melhor qualidade de vida. </a:t>
            </a:r>
          </a:p>
          <a:p>
            <a:pPr marL="137160" indent="0" algn="just">
              <a:buNone/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44576" y="62223"/>
            <a:ext cx="10892853" cy="858187"/>
          </a:xfrm>
        </p:spPr>
        <p:txBody>
          <a:bodyPr>
            <a:normAutofit/>
          </a:bodyPr>
          <a:lstStyle/>
          <a:p>
            <a:r>
              <a:rPr lang="pt-BR" sz="4400" dirty="0" smtClean="0">
                <a:latin typeface="Arial" panose="020B0604020202020204" pitchFamily="34" charset="0"/>
              </a:rPr>
              <a:t>                       Introdução</a:t>
            </a:r>
            <a:endParaRPr lang="pt-BR" sz="4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80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1079293"/>
            <a:ext cx="10972800" cy="5216576"/>
          </a:xfrm>
        </p:spPr>
        <p:txBody>
          <a:bodyPr>
            <a:noAutofit/>
          </a:bodyPr>
          <a:lstStyle/>
          <a:p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Esta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foi uma experiência relevante para minha vida profissional, primeiro porque desde o inicio o considero sendo um desafio tendo em conta que enfrentaria um projeto em outra língua, estaria diariamente com a internet, professores que só iriam nos orientar à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distância,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visto que minha formação foi mais antiga, 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campo da medicina,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compreendi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que necessitava submeter-me a novas experiências dentro da saúde pública. 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Gostei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muito do amor  paciência e profissionalismo dos professores Daniel e Fernanda durante todo o curso. eles fizeram valer 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pena.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smtClean="0">
                <a:latin typeface="Arial" panose="020B0604020202020204" pitchFamily="34" charset="0"/>
                <a:cs typeface="Arial" panose="020B0604020202020204" pitchFamily="34" charset="0"/>
              </a:rPr>
              <a:t>Aprendi que  para o  desenvolvimento adequado do curso devia, estudar os protocolos de atuação no Brasil e compreender o Projeto Pedagógico. Pois representava uma nova experiência para mim.</a:t>
            </a:r>
          </a:p>
          <a:p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>
                <a:latin typeface="Arial"/>
                <a:ea typeface="Calibri"/>
                <a:cs typeface="Times New Roman"/>
              </a:rPr>
              <a:t>Reflexão crítica sobre o processo pessoal de aprendizagem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50055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Em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ocasiões  tive  problemas com a internet, mais predomino a estabilidade no mesmo facilitando o  envio das tarefas orientadas. 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prática profissional, considero muito interessante foi enriquecedora para mim por dar-me a possibilidade de adquirir conhecimentos acerca da Estratégia de trabalho de Saúde da Família. Ampliando assim meus conhecimento no plano professional nesta nova experiência.</a:t>
            </a: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400" dirty="0">
                <a:latin typeface="Arial"/>
                <a:ea typeface="Calibri"/>
                <a:cs typeface="Times New Roman"/>
              </a:rPr>
              <a:t>Reflexão crítica sobre o processo pessoal de aprendizagem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533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aprendizados mais interessantes do curso foram o planejamento das ações em saúde e a organização do processo do trabalho, com os membros da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equipe.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Em relação aos planejamentos das ações aprendi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que era muito importante  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trabalhar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em equipe com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os principais problemas da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comunidade, reconhecendo o aprimoramento do trabalho preventivo para dar  soluções as principal és dificuldades das crianças da comunidade. 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Minha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expectativa  foi cumprida já que conseguimos cadastrar o maior número de crianças da facetaria logrando assim uma melhora na qualidade de vida   da saúde das mesmas e comunidade em geral. Ficamos dando continuidade de todas as ações na nossa </a:t>
            </a:r>
            <a:r>
              <a:rPr lang="pt-B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rotina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diária da UBS.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400" b="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Reflexão crítica sobre o processo pessoal de aprendizagem</a:t>
            </a:r>
            <a:endParaRPr lang="pt-BR" sz="4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62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228338" y="2967335"/>
            <a:ext cx="37353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OBRIGADA</a:t>
            </a:r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320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484334" y="1444831"/>
            <a:ext cx="8050213" cy="4319588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Cidade de Parnaíba-PI, localizada no litoral do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Piauí (região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Norte do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estado) </a:t>
            </a:r>
          </a:p>
          <a:p>
            <a:pPr marL="109728" indent="0" algn="just">
              <a:buNone/>
              <a:defRPr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150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mil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habitantes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(IBGE,2010).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A cidade possui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30 UBS com 39 equipe de saúde da família ,</a:t>
            </a:r>
            <a:r>
              <a:rPr lang="pt-BR" sz="2400" i="1" dirty="0" smtClean="0">
                <a:latin typeface="Arial" pitchFamily="34" charset="0"/>
                <a:cs typeface="Arial" pitchFamily="34" charset="0"/>
              </a:rPr>
              <a:t>8 Unidades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de </a:t>
            </a:r>
            <a:r>
              <a:rPr lang="pt-BR" sz="2400" i="1" dirty="0" smtClean="0">
                <a:latin typeface="Arial" pitchFamily="34" charset="0"/>
                <a:cs typeface="Arial" pitchFamily="34" charset="0"/>
              </a:rPr>
              <a:t>Saúde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localizados na zona rural</a:t>
            </a:r>
            <a:r>
              <a:rPr lang="pt-BR" sz="2400" i="1" dirty="0" smtClean="0">
                <a:latin typeface="Arial" pitchFamily="34" charset="0"/>
                <a:cs typeface="Arial" pitchFamily="34" charset="0"/>
              </a:rPr>
              <a:t>.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pt-BR" sz="2400" i="1" dirty="0" smtClean="0">
                <a:latin typeface="Arial" pitchFamily="34" charset="0"/>
                <a:cs typeface="Arial" pitchFamily="34" charset="0"/>
              </a:rPr>
              <a:t>Disponibilidade do NASF para 10 ESF .</a:t>
            </a:r>
            <a:endParaRPr lang="pt-BR" sz="2400" i="1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indent="-457200" algn="just">
              <a:lnSpc>
                <a:spcPct val="150000"/>
              </a:lnSpc>
              <a:defRPr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r" eaLnBrk="1" hangingPunct="1">
              <a:lnSpc>
                <a:spcPct val="150000"/>
              </a:lnSpc>
              <a:defRPr/>
            </a:pPr>
            <a:endParaRPr lang="pt-BR" sz="1600" dirty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Introdução</a:t>
            </a:r>
            <a:endParaRPr lang="pt-BR" alt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AutoShape 2" descr="data:image/jpeg;base64,/9j/4AAQSkZJRgABAQAAAQABAAD/2wCEAAkGBxQTEhUUEhQVFhUWGBgXGBcYGRgYHxgdHhcZHBgeGBgcHCggGholHB0XITEhJSkrLi4uGCAzODMsNygtLi8BCgoKDg0OGxAQGzQkHyQsLCwsLCwsLCwsLCwsLCwsLCwsLCwsLCwsLCwsLCwsLCwsLCwsLCwsLCwsLCwsLCwsLP/AABEIAQQAwgMBIgACEQEDEQH/xAAbAAACAwEBAQAAAAAAAAAAAAAABQIDBAEGB//EAE4QAAIBAgQCBQUMBwcDAwUBAAECEQADBBIhMUFRBQYTImEycYGRoRQjMzRSVHOSsbLT8EJydLTB0eEVQ1NilLPxFiSCZIPCRGOEpMMH/8QAGQEBAAMBAQAAAAAAAAAAAAAAAAECAwQF/8QAKREBAQACAQQCAgEDBQAAAAAAAAECERIDITFRE0EEMiJxgZEzUmGhwf/aAAwDAQACEQMRAD8A+41ya7WPEjvUF169l4e2jD3CQZ51jck+Jomg3NeEHUH01JGkTS8+FZ+kelfc9vNkLy6IFBAJLsFGp03I3otjjcrMZ5p1RSIdN3vmdwee5YH23KuwXTLNeWzcsPaLIzqS1tgQpUHyGOveFRuNPgz1vt/mX/1k612c9zCoWcK1y5IR3tzFlyJKMCROseFZf7Btc7/+oxH4lbusXw+E/Xu/7D1bXL18rMuxhJoqToK1zv6f+oxHo/vKl/YNrnf/ANRiPxK14u4Vy5Yljl1mBMxMeOnprha4u4V/NKH1Eke0Vlyy9rajL/YNrnf/ANRiPxKP7Btc7/8AqMR+JWxMUsgGVJ4MInzHY+g1O/eyxoSSYAESTBPEgbA05ZezUJ8V1YRjKX8VbOnk4i8wPnV2I9UVmxXVkBSxxeMUr3pW88acMusyOBJp77p5pcHoDfdJqJbtGAhgq94yCsn9EajXXX0CrTqZz7RxhDhOrd2QWxF7KVEq9y6WDSZgpcUZSI01140twuJtoyriXup2pc2m7fEKCocqO0m53C0Sp2YMIM17XFYhbaF3MKokmCfUBqTOkCvDdC9AXbnSL3LlhrdoHtBbeIAKwF4iGbMxUaCSK26XXzl3e7Tp/j9PqcuV1qW/3+v+3o/7IT5V/wD1GI/EqP8AZdv5d7/UX/xKZv0DhDGWxbmZhQFI0O0EZdxtGschSrovouznv2yi3VRwBcuBbjyRLozle9lkCSSeB2168vysJN8XFOjl7QxGEsW/hL1xOHexV5ftuVW1vDD+/uE8hib7HzQLhJPhT61gLSyFt21B3hVE+eBWgaCBoBWN/On1hFp+PfvJ5tMED/d4wcpv3tvN22nmMGovYtL5Yxi6T5eLYfWRyPbXpQ07V2qT8zL/AGz/AAv8E90l6vYpmwuHOdzNm0ZLMSZRdSSZJ8+tFVdX/iuH+htfcWu1uzeyxFyB4mshM71tu28wisxwxnh5/wClQlVXDXbluCRUQKCVJutHwdv9ow3++lOaSda2AsoSQAMRh5O0AX0nXhUZeG/43+tj/WFn/wDoPS1sYd7K3B2rFZUHXLIkGNpHA8K1dF43PewdwbthXmf1rQPtpNa6v4Z7927iMRbdXbMoFwA7ycxn0einll7TYywlhkIWzdEIQQozW40GwrObt3Xo5zp4dKdPDdsmVt1qd8fDf05czXcIf/uXf9h6li2YISozEbKNPb4UdOpF7Bj/AD3f9h60Vh1/3ebh4ZsNbBi4TnJEg8ACP0Rw+3xrQwkVnwoyHs+AEr+rMQfMdPNHjWmsqugVDLDAEHQg1XawoVs0sYELOuUHUwd9YG5O1W5BXOz5afnlUbE6hfvqil7jBEUSzMQAo4kk6AUme22Lbu3LlqzbY9+0xVrzeS0ET70AXE8WgiMoNbV6vYdQmZHulSG99uXLslfJZg7EFhC6kcK0nT9o5MHRlq5irdu9idALouW7NsMuqmbRusSCZEPlIUd5ZBjX0zudJGvDwEgEH1is+JtEAuhIzESpkgknLO8gyRxju7VcyiQCTpuZ8QftitpJPCjH07jmsWjc3ZsltJ8lXdwiFuShmBJ5Cq8Dh1s20trJCiJ58SxA4kmTHOt2OIdHTsxcBQ+9tAFzTye9proJOmtJ+rNorhbEzPZLAOuURos8YECeMTWfU8LYmLv3SRy4a0BTG/sqN1OXHQ+NSuvAJNYrI253Bnh5/wA61Iv4H7ahZaIGhHMTV1Ai6vfFcP8AQ2vuLRXOrojCYcD/AAbX3For0o5nt6KKKDjLO9Yr1vLPKt1U4vyaDHmqu9aUiGVT5wCPzNWMKjHOgp9w2/8ADt/UX+Va+jsMiklUVTtIAHtAqBateEtwvn1ppbll7JusrEXsJAJ98uaCP8B+dWWboZc23n4RoQfTUesXw+E/Xu/7D1A4JJJK5p1htQOcA6CuTr65NMPAwneLP8owP1VkD0E5j6a0VWBlMDQRty83KpMeA3+ysKulWPpfEi3ZdjrplA+Uzd1VHiWIHprSxgEkiBqSeHOTwFLeirPum4cSQ2W2SuHDSATBD3QpG5mFaJygkaOathjuot0YdD4Q2sPYtZp7K1btkgbFUCmBwGh014VrUyJYiDG8awdPRUkExAiJB9ewO+/Gum0Ay78eJPCulRlx6g99QpyS5kTsrceeo80VrRDI5DnqfR/WpYhhlbY6bHbXmORrIjPb0jtFCnVRrPAGXJjzDlQa7yg7mI19hFeY6Ewq2r+JQWxa7yMlsE5Tbgw6r5IJcvmgTIEzpTbGdJKkdpdtqT5KZWdm/VUMGfjsteW6W6cQFsUuIe24t2kyXcO6oozsXk3ApB1zkBgwVAYOlVym5pMvd6u7t5tdp9lRtsWgnQfb+dKkxlTl1kaekaVwNJgaQOXq+yuZdZRVZkmPT+RXSvKPNQJer/xXD/Q2vuLRR1e+K4f6G19xaK9KOZ7aiiigKKK408KDFi1APn1/npUbKSY9P/FFxTPe3rRhbManc7eA00oJW8Mo2FXUUUCHrF8PhP17v+w9W1V1i+Hwn693/Yera4+v+zbp+EXjjqeFctrHh4VFYXTh4CpdpzkeesV2Tpq0XsXFUAsVJVSJDEagEcQSAD4GpYLrJnUlsNiUIJVl7POVIAMHIW4EHxBBFaZgFjpxPgBVHVqClzERlGIcXFnfILaIhPIsq5o3AYA6itelfpXJwdYbYuMMrhBGa66tbVGMwrZgGXQbkZZIEyQKaXycpkeMiDXDYzqUcAoQVKkSGB0IYbEEbjxpRc6NEm0L15bQ0CZjE6HKbkZwmoGXNHDbStlUm6YtLdZXDC3bbIbpy5M5VXgldV00loEiN4nX0tjRbw737dsXsq5gFPlCRJBUMSAJOgMxVmFRUELCKqgAIAFPiAB+ZpenQqm53WIstLvh9rbMTowESAdSyDukkGN5CXQlu5lN+663LjqhLLba2oWDlVFYlgBmYyd8x0G1S6zuTZFopJuultRJic2YkwNVCqzEHcCONN4bmPUT/GvPdKsfduHW5BTJdNsATFwAZmbcqBbJAYaS5BMsoMW9thoTVdo6T5/+a6+UCTAA4mABWa/igwy2mVmbQQQYHEnwH8RXNI0ak586lWS4ptjNnYqCMwYg6TqdpEb8oFaiY1NRQj6v/FcP9Da+4tFHV74rh/obX3For0o5jO11rz5jbwuIdVe5bzDsQCbbsjQGugxmU7iur1nYkgYPEyInXD6T/wC9v/Sk3VdybLIuhGJxZZvkg4y/oP8AMR6hryp/atBRA85PEniSeJrly62UtjWYRD/qN/mWJ9eH/GqFrrOzCVweJI4GcPrrGnv21aaz+4k/RXL+oSn3SJqPnyT8ccu9Y2GrYPEgDWScOP8A+1C9aGIB9xYqDt8B9nbTR7iWc0Zm5v3jptBPk+irk1JPoH8fz4U+fI+OKj1mf5liv/1/xqP+pn+ZYk+Y4f8AGq24Njy4eipCnz5HxwoxnSzXsRhs2HvWQpuuWum1EdkVju3GMyw4U1fh+eFFy2CO8objBAP28ay9HMAoXZ9e6dCBMwB8kbaaaVnlly7rSa7NiqBsK7RRVFnCKydXCRbNme9hm7MiIDCA1tvObZUkg+VNbKx4MlcawBJW7ZDMOCG28KeQzhyNd+yHKtOne+lcjgOTMDbnVOHAzMrRmkmflA7eoQvoHOrA8FtDuNf/ABHpqjEd5co0diY5qflTwgR6wONbKLzuQYgCY5+f1GuMp3/SO3h+dZ88UOdQCu2s6H+u/hQzksIB005b854UHXZtNhJiN/Py4TXn8UFt9IZnzA3rKpbbXKzK7s6ngGAKkA7jNHGvQBIYEmTBE8Nxt7ar6TwCX7TWrk5WjUbqQQVZTwZWAIPAgVFm5pJZipuEKo0V0LMTA7rBiuxzHSP41tpTg7lyxcTD38rZwxtXUEB8oBcOhYsH1mdQZ4bU2rDKa7LxxlBBBEg6EHjWYYFdJLFRsjHMNoG+pjxP8K1VC45HD08qrKEnV74rh/obX3Frtc6vfFcP9Da+4tdr0o5lfU5ot3R8rEYth6MXdVvPED6wr0Ned6qWWa2WJAVcTjSAN2nFXwcx4DXYchrXoq8/qftXRj4FFFFVWFFFFBF1kEeFCNIqVQtneNpohOseJtBrqBtVCs6j/MGXXx0NalcESCCOc6ab61ltr2jh/wBBfI8TrLeaDA9fKpg2UVzMJida7UJVYvErbRncwqgk/wBBxPIVRgMJc7Q37oCMyi2toGSqZszF22Lkxtoo0BMzWbGYU3r+QsSlu2t4WxpmuB27M3G3yyAVAI1tk68GFy9kthnt3GyxmbKGmND3FZm56AGtunj22plWsW4OuxOwJEaRrG8xvXcOkO/EnKZPyYgD0EN+daypjFuAC0I13YFApEaEESW1Hd8OFdzXe1jutl0zGV0YExAB0BUfkGtVW25IMiNYHqnX21y2SDDazxH8uGnHWqMJiMxOoLiQVnUQYMD5M8dKvVZJmfTI/oagSuFTodfDf2VxCRpBjhMe2rAoG1cdto4n+BoEfTTH3ThAQN7x8dLfnBjXbKeGo0Dbqw9Oq3b4MwB75cBaeBssSkf5iA3/ALdbqx6nlfEVXeaB59P5+yamWiqyJBOs8P6e2s0k3V34ph/obX3Frtc6vfFcP9Da+4tdr0o5k+qPwDftOM/fL9OqS9UfgG/acZ++X6dV5+f7V0zwKKKKqkUVwmqMXcYZVSMzGNRMAasYnht5yKIGNbugTBZkGhgkZ1mI12naqjgSQFa4zKCNCF4bAkCTV9jCquupbizan18B4DSrqnevAy3cBbP6IG2gkAxsGA0YeetHac9/XUqKjYqCGB55/PjU5PIev+lSooMGFOXHSdO1sZVgkybdwsZGwgXNDxk+FNr7gGJ31I9HPhNKelMCzxctN2d9FYW3gHQlSVeQZRiqyBroK14TF9qrzbZHTR0aDuJlWBhgeB0OmoFb9OyzSli1EI0PhLacQJn1D11FGzMSxgnQrp3QCSsjfjvtqOFaBbgbHbgZnzzvVeBt6nNLOumYzsdRAO2mh81aITOHGgYAgkHl3gp1EcxVV5EWGXygyxuSZIUiTwMxPOOVWm0M5hRsPDid4Gv9K7eYEQwIHHQ/w+0UGmq11Y+G3qqhLR1yXDHI96DruTrHhvpvUkwxjvsxJ3g5R6IgxUBd1nQRh3OrJibeQSRJYNbbYGYR3b/xOoq86mNgN6q6w9GI2HuEWw1xFNy20ZnFxAWQqx1zSB9lTw11XUOhzK4DBt5BEg+qsuqtimqAf8k1KiislyLq98Vw/wBDa+4tFHV/4rh/obX3For0o5U+qPwDftOM/fL9OqRdV7oXDOzbDE4zx/8ArL1M1uXTrkUDkWIMeMCAfD215+U/lXRPDqYljqLZI4GVE6xtO1Hvp/w18ILx6ZX7KqstctoMyqQo1KsSfPBUTVnu9P0SX/UBb2jSmvSUV6NQznAuM0yzAHfgB+iPAVdYwipqoMxElmYxyliYFVnpG1xcA7wwKn1EVE4i6fItADm7ZZ5aAEj0xT+R2bKKyZbzaEog45ZY+EEgAeo1Zh7xJKtAca+BHyl8PsqNC+isfSXSdqwqm60ZmCINy7HZUG5Y8qzDpG85yWsLcV4n38raWJjdS5Y+AB3ExSY2+DcNaKWYjH3bGuJtAW5+FtNnVBzughWQeIDAcSKuxPS1lHFtnBuGItqC7Gdu6oJ/4NLjYbjbWLoHKb2Ku6ybi2uO1u2vDaQ73NY5DgKqfpRiStrD33YHLLIbaBtIzM8HLBksoYaHjpXei0ODIt3nlbksLpAAFxnLXFY8ASVylidomQJ16eNneq5U6t3QODbmO6T9g849FYbGPt3b10ISzWQFaAVjMST3iBOqxAmCrVFcW95nTDsqqjsj3SA0MD3kRZgsJ1J0ExB1ipOhkymHu55f35CFc5nZyGAGRwGdoBUgctydVTKDqSZYKNdo/oaue8ANxPAUoPRTi2WGJv8AaAGGZlIB0mbaqEYacp3giauw/SPZymIARhAzKHKOGMAhiNDOhUmQY3kEhbjMZasx2l0KTqMzRIGrHzeJ01A41utuCJFJUbtb63LVthb79q5cJXJcTUd1Q2YsLkQxAEF95FZrtrFWlVbNxXUFYXIA7IrovednyE5CdQFkgaig9FevKilnIVVEsxMAAbknhXnerN0Nh1OzZnzgiCHNxi8rAykkkxAiRW61aN9le+Mqgh7dkxuNQ9yNGcbhQSFOupAIjiujrq3Xu2DbbtChe2+ZZhcpZbizBjLuhnLEjQimeO4mVpopU3TiW7nZYmLF0+QrMG7QQdbZG+xkQCI21FaX6UtjcnaRKkZv1ZGv5NYcavuF3V/4rh/obX3FornVw/8AaYf6G19xaK9GOZDqlg1Np3YZj7pxcTrljGX9vTrXoaRdUn95cf8AqcZA/wDzL/sp3qPH88K8/P8AauieEqK4rTXaqsJooooCs+Mt6ZwcrJJzROm7A/5SB9h4VX0hjsmVUXPduaW7Y4wRmLH9FFkEtw8SQDXf6CUqGxHv9zMujeQJYStu35IEaS0mNzV8MLe6trnQXR3asuMvovaEDsUMN2ClTmyng7ycxHCBwpr2bs2eVAHkAgmNNSdQATqOOnLWrHEgZdCdNPb/AM1J1Ed4gKBtsAPE8ordRVYuM+YMBAMSP0hAO3CZiJrmBwVuz3bVtEViTCKF9YA9tdwN6VzASGJaQQdzoDruBA9FWs+s8tI2OsbeypF1VFQ0yAVgqQdQZ3kcRw9dd7T5Wn5586gGI0EHTQ+HjrvpUBLh8NdtPd7HD2xb7qoBd7NcttYByqjd4ksNvJVNab4WLltHAy50U6ciJj21bZ1X1/bS3oa2ym5ZLZ7djIimIPkBsrxoxClNREzqJqQxvAADTujceiqWGYFSCyRtAOkbMGGv5mpXroXumdZA4mI4Did/VQt6dRruDAInfQjgQdNfGgrS1CKAe6I8wAHEHWB/CuYdZYHQZSRlHLWCTxBAUjbeuriAQkKzaDQKR6RMCJ+2qjaLtmVIXQT5DRMtAGpmANSOMeIaLdwEaQdAsab8vRXRfaciqcwiSYyifMZPmrM1kAllSCCJggMQBlIGsRAGk8OdaMMjZmYDKDHdJkyOJiQNIEDgBQKHZjjoaHKWB3gICFn21YkMwE6cE14TuvWFfylDecTS/q9c7S297/GvXXncFQ5t2ypjVTbRCD400rmzv8l54Iur/wAVw/0Nr7i0UdX/AIrh/obX3For0I50+qPxdv2nGfvl+nVJeqPwDftOM/fL9Oq8/P8AaumeFaiTJ4E6fnwiu37yopZ2CqBJZiAAPEmo224xv5vN/CluHsDE4xi3es4UIAsmDiDLNnXZsls2is7FyeRDHHd0W6Wp0m1wgYexceQDmuK9hIP+d0knwVTUv7LvXyBiSiWhq1m2S/achcukLKaNKBdZEmJBem5rsfPUQ4Lej7COHpraYSKbrH0b0Hh8OzNYtJbLgA5RAgEnRdl1JJgCdJmBW29azDeCCCD41ZRVkMlstnKkAGJLDzxoDtPLwOpqT5YJyhl4neecA71LD6l25nKPMun3s1DMRb03gDnB2mOMcqAwnk5jHe73gJAjXzcamiycx9H9fGs1ruqLR0J0nfNOrEHnuYq+6mkyYHjw4+fSguBqi4ACSNIBM8vPznx5V0gSMp0MzH2j06emlXTmF7S1c2K24JRvIu5SHdX5gwBOsEHcSCGzCY6zdBNpkueSTkIPleSZHPn4Uu6TstYS5ct37iMzq/ZHs2DklVyyyFgW0Ud6ASOAijGXWtXS9tC3bJbRAA0K6mbebKDltkO0nYdnzIrmK6JuXbtq87WBctN3YskkAnVc7XNQRxga7RUh1aCrOUEnidWPpY/zrO2H3JDCQSYYiTG/dOpjTXlWx14jf7RVbPqJB46b6/yj7agdzwICkcBt6ONRW5rlmIjhrx9GwruUjWP/ABn7OE8KkbRI1O/CAf4b0FZBzRPjJjiIgAeaaT9JK/bpaa46WnSQUOU3XUsXVnHeXu5WAUgkK+sCKcCPI084/rx/rSvpe3e7Sw4Q3UtrcLIhGfOVCqwDMqnTtFiZ7+m1L4Srt9B4dVCC0uUAKFMkQNhBNcHQqRla5fZdgvbXFCjgAUKkxtLEnTetmDxSXbaXLZzI6hlPMESDV1c26uQ9XFjCYcDYWbQ5/wB2vE0V3q/8Vw/0Nr7i0V6McyfVH4Bv2nGfvl+nVJeqPwDftOM/fL9Oq8/P9q6Z4QtJGnjpWTqikWHumCb9+7dkCMwLlLWhA1Fpba7DyZ3mudK3Sezso2V7zZQRuqDvXWGhghAQCRAZl503tYdbaIiCEQBQBrAAgVp059q5LbS78J4cqLnA+P2j/ipKZ1qrFkhCQJI1jza1ohdUL9zKpbkCaqXFQO+Mo3zbr6+Hpio426O4N5YHSTovenQHSco9IohZbBVVXcxHs1Pr+2o3FIA1nvLoBv3gedR90rMkwBxhh6yRArly/nIFogwQS2hUb6aMCTUjuMuDsy3IZwP1e8PsqQxDHa22u0kAeniPVNUraZmKsUKrlPdQrJ1MEljt3T6a2kxUDIcDJLMZblsvDh6N6jjrC3LNyzqmdGWQJjMCJEemteYnYR4n+VRsDedTME/Z9vtoMOAxsqcy5blv3u4vI6ZSDxRgcwPLxBFbWQbnX7Dy09frpRhrbtirtxZW1qj6hs9xezysFyyoCh1315U4NsHb2c/51Ij2PMg+cTHmqCmGHEa7SdfTtpOk8KlcJACzM6Sd44z4+NTuuJUCJ5eEa/w9lQIEwwkb7DfUewVZDcwP4emqnYknLIIidtvDn6NNN6suXRB1j2RQRTLJXSNx/H0zr6aydM4s2bTXNCwEJJiWJhQeETHto6U6Xw9hSbrqApVSo7xBbyZUSRIkztAJ2BpHhPfGF3FBy0sbNt0BW0pJylQsg3chUMxJPlAQJmLdJNejMELNm3aXUW0VAdpygCY4VpqmzikYwp132IkcxO4qF+6qsMwnNyBYgDwA219tc+quV9X/AIrh/obX3FornV34ph/obX3For0Y5lnVH4Bv2nGfvl+nVJeqPwDftOM/fL9aelbjlrdi0Sr3SZcZZt21HfdQ2hYEookES4MGIrgym87P+XRPCPRXv2LvvlcJZUWEc6BmJz3Smn6JCITzVhwFPHzAQdQdJ2ieY/j7K5gMElm2tu2IVZjUk6kkksSSzEkkkmSSTVl3gOZH21vJqaVWVnxwlcvByFPmPlD0ia0VnuHM4UfowzH15R5518w8aIWyRvqOfLz/AM6rXDKDmXQxGm2u+m3Aa+FX1VdECV35cD+edANfyg5p04gHXzaVLOfkn2fzqFuCZO/Ll5v513EXCAI3JAE/b6BJ9FBHCmS55t9gA/hVl7bzwPWQKjasZREnid9yTJPpJNcu29tTuOPpoLLh5bnT8+iqcXeFq29wycqlyOcDYeoCuX05EyBO58NPTVPS/R/a2iiFVYsjBmUsO7cVtRIJBAjcb0EcEFw9he2dFOpdmIUF3JZ943YtVOI6ZWYsA32C5m7JkIAmFDMWCgsc0a/omrsL0ciuWuMbtzg9yCQDuEWIQabKOUzWsgbCADMxHDhUhYvS+Q/9zaeysAdq7I1smJILK5ycdWAHjtTQASsRsTpy0/pVhE6HY0pbq/bUlrDPh2O/ZFQpOu9pgUJM6mASANdBANP0vQPtNJumOlyLgw+HCPfaSxPeSwo3a6AQZMwqaFjPAMQoxPuu7f8Ac73rRVVRrzWbb2oBYnJma65zMo/RylQxJOqg6f8ApmyLbJba6hIMMLtw5TJMxmgmSSZmeNUyzk7Jk2v6P6Cs2shy57iSe2eC7MR3mZuZ9mwpnSi30hetkLibaZWfILyEKup7ma2zFlkwu515TTesLv7XinFWM0QYZTIaJjn6CK5Yw+VmYtmYwJgCAJgacNTV9FRsIur/AMVw/wBDa+4tFHV/4rh/obX3For0o5k+qPwDftOM/fL9XdO3OyFu+BrauICZj3t3VLuYkeQFOc/qA6RVPVH4Bv2nGfvl+tPWLo84jC3rKkK1y2yAnYEjSY4VwW6z/u6Pp6GqbdwZiCRm5cY4act/Uap6L6Q7ZWJUo6MUdCQcrCDuNCCpVgeTDQGQJYi2udcwBDDKZE6jvL/8vSRW6id1yTkUx8pvk8gP8x9nqrtqxlEKYHm3854nxrgt5NF4nY6+czv65qztOen2eugMp5+yoXbJYEFtDUlJ358D7NaAx4j1cPP/AEoCZ0Yfy9FVWllydcqaAf5uJ9A09Jq8EH8/wrJiLi2ZuMwW2fLLGAvAMSeHAz4cqDbVd46ePAczypNiekLl/uYYm3bg5r7IZ1GgsK0S3HOwKjTRtYrGPfDswui7dtk+93FU3GSd0dUGaJ2eDoQCREmOU3pOjl7sGYkED2k7DjwqdpuB21I14ab+uvPt1otqMz2cUiR5ZssQQpkmFlkEAnvqvCnYBOq6gjjoIOumk/kVKE3uGCcojx4jzVCyRwIkE6aDbT27+qo3bypbNy64VFEsSYAjXWeNK7eIv3+8G7C1MoMim4wH6Tl5VQdwuWRpJ3FRbJ5Sfq00h6TvNevdijOtq2CL7IchLEI1tA47w7pJYqRuBOpFRudFkyTicTmJnMLgWNI0QKLe3+Xx31rXhMKttcqCBJJkliSTJLMxJYk8SZrPLqTXZMxRwOBt2VK2kVFJzEKIkwASeZgDU8q0UUVksox+GF209s7OrLPKRAPnB19FZcD0iSwtXkZL2XN8pXjKGKONCJI0IB12pjSPovEdricQ7XEPYt2KKMoyrlRnLakkm4CvAdzbjUzwHVx8oJOwBPqFKsNjMS6KwtWvfFV1bOcqBhOVxuzAcV0b/Lxqv9ItiEZMNbcqwC9sw7MDMYLKHguAksCsiSu+sO0UAADYCB6KeAi6u/FMPO/Y2vuLRXer/wAVw/0Nr7i0V6McyfVH4Bv2nGfvl+nVJeqPwDftOM/fL9Oq8/P9q6Z4KeqFkPZa6HId7+I7UiPfMl+5aSZXSERVERoAJMA16C1hkXULrvJknaPKMnalnVVJwllv0nU3Gj5Vxi7xqdMzNGppjnCHcZSdRIkH+X866Gay1r3ue3gK7euBVJMwOA1nkAOZ2qsRsGaByAMemPNVSW85ksSqkRtBYbkwBIB2HMHwoIMz5reWUQtBBAlu6x2PkjTbfzcdTYhASCygjcSKhjUBAkTBEDmdvsJqdpViAoEcIAj0CgqN0sfex/5HQEeA3b2eelPWHCjNhmuZnUX1zfJBKsLRKjgLuQbHVlJ8mQ8fyl9P8Kji8Mt1CjiVbkSDoZBDAyCCAQRqCKVLLRSrq9eZheDMzKl+5aQvlLwhynOVAB74aOOUrOs01rls1dLxC7bDKVYSrAgjmCII9VKfc2LQdjavHsmAAuuVa5ZAJkKCpF0kZQC/kxJDbU5oqZlZ4LNldvoO2WD3i9+4CDnuHSQIB7NYtgjwWmlFFRbb5BRRRRIooooCs+JwNq5HaW0fKZGZQ0eaRULWJdhKoI13eNjGoy6HwqSm6NwjeAJWPCYObz6VOkNIorOL7cbT+g2z/wDIUe+H5Ketz9oAPrqNBV1f+K4f6G19xaK51e+K4f6G19xa7XpRzMvVzpDs7DzaulRicZLqFYAe672uUNnIHGFJ3rR0j1kt5HS2WF1gFthwbWYvnAYFwCFUqxJI/R0mRNvVH4Bv2nGfvl+t/SNy0gD3QpggLKhmLcAgiS3gK4Mtcr/V0Twz3ulhh/c2EsBbjvbIRsyqii2FBZoJOoJIUDXKRI3pj0Nj+0tszlQyO6PB0DKYO+oB0YA8HG9JehOjTm7e5bW0ZuZbKoiZZYgM5UnPcKAazpnYca04gC1ibNwSTefs3TygfezFxUnRlyqCw/QmdhGkz3dK67HRusQezXzM3dHoEEn1QedTsjKAp000MzPPXnxq6oXiMpn8nhHjV0IWbYhTr+RUm0YeOn8v40Yc90cI0M8xvReEiOen9f40ELpBIB2/j4+FYunr3ZWHKGLjAraHO4wIQBePegkHSATtNaelcUtmxcuEErbRmhYBMCYE6TSkLdvXVe8ptraHcQFGBuEMrvmEkjKcqghfKaRtEZZaidbT6K6O7FWl2uPccvcuPlzO0BQTlAGiqqiANFFbM45iuFOZJ/PhUwK5rdriio5Y29X52oDeuiUqiLg83noc8KlFECio29o5aVKiRVGNvFV7vlMQq8pO0+FcxeJyQIlmMLsBMcSdvt5A0WMMZDOczxvAAXnkHDzmT41M9oTw2HCAwSSTmYncnTXlwG1W0UVAKKKKJIur/wAVw/0Nr7i0UdX/AIrh/obX3For0o5WHozGMmGCWmVbt3GYtEzKX0923s7ZARIVe8dQIG9O8F0WFc3bjG7eOmdgBkEarbUaIu55mdSYFJup2EYm7cfyFv4pbSydD7rxHaPGwJzBeJhfGK9TXBne9dE8ClnTVt17PEWwGbDl3yGe+pQq4WP041HMiOM0zoqsurtNX4TErdUPauK6mYZYIMb7casWZ73o5f8ANKD0cudnU3EZvKyOyhjAElZy5oAExOlZ3GMHvaXbRWAe1uIxuDXYqpVXMTD92CBKtNbTqSqarT0n0qRdFjDm2brBmYscwtBSglkBBLHNosrMEzprnv4G9fH/AHF4rBlVsZrYVgBlYtOZiDLQe7qJBgGteAwSWUCIIA48WJ1JY7liZJPM1oqmXUv0tMSq7gcRcAS/iEdAQ3ds5CzKwZM8uwygqDpEnkNDvw10sDmEMphh4wDp4EEH01ax0Ok+HOs2BkzcMd+IAkwBzJAM7zpVbbfKdaaqKKKqkVwia7ULt4KJYxrHE+wUElWK7UUuAgEEEHY86lQQbQzw4/zrnbLmyyM3LjVNzFqwy22VmOggggcy0cB7dqkMIuTKe9OpJ3J5zwP2VOvaFeJXNcCMe5lzFeZDDyj8nUacfZWnOeA089ZbOEhwzksQMqkqsjzsBr/zW2lEYPOjXwPs/nUqKhKKtM8xUq4yg1RiUIRihOYAkcdQPGiCrq/8Vw/0Nr7i0Vzq4f8AtMNrPvNrXn72tFelHM4vQz2i62sViEU3Lr5QMOQC9xnaC1kmMzHcmpe4L3z3EfVwv4FdoqvDH0nlXPcF757iPq4X8Cj3Be+e4j6uF/ArtFR8ePo5Vz3Be+e4j6uF/Arg6PvfPcR9XC/gV2inDH0cqPcF757iPq4X8Cj3Be+e4j6uF/ArtFPjx9HKue4L3z3EfVwv4FRToy6JjGYgSZPdw2/OOwooqeGPo5VL3Be+e4j6uF/Ao9wXvnuI+rhfwK7RUfHj6OVc9wXvnuI+rhfwKg/Rd0lScZiZUkju4XciP8DkTRRU8MfRyqsdCNmzDFYjNJacuG3Ig/3GmnKrLvRl1hBxmJjiMuF18/vG1dopwx9HKpDAXvnuI+rhfwKPcF757iPq4X8Cu0VHDH0cq4ej73z3EfVwv4FHuC989xH1cL+BXaKcMfRyrnuC989xH1cL+BR7gvfPcR9XC/gV2inx4+jlXPcF757iPq4X8Cj3Be+e4j6uF/ArtFPjx9HKm/RXQyWrFq2rOQltEBJEkKoAmABOnAV2iiro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" name="AutoShape 4" descr="data:image/jpeg;base64,/9j/4AAQSkZJRgABAQAAAQABAAD/2wCEAAkGBxQTEhUUEhQVFhUWGBgXGBcYGRgYHxgdHhcZHBgeGBgcHCggGholHB0XITEhJSkrLi4uGCAzODMsNygtLi8BCgoKDg0OGxAQGzQkHyQsLCwsLCwsLCwsLCwsLCwsLCwsLCwsLCwsLCwsLCwsLCwsLCwsLCwsLCwsLCwsLCwsLP/AABEIAQQAwgMBIgACEQEDEQH/xAAbAAACAwEBAQAAAAAAAAAAAAAABQIDBAEGB//EAE4QAAIBAgQCBQUMBwcDAwUBAAECEQADBBIhMUFRBQYTImEycYGRoRQjMzRSVHOSsbLT8EJydLTB0eEVQ1NilLPxFiSCZIPCRGOEpMMH/8QAGQEBAAMBAQAAAAAAAAAAAAAAAAECAwQF/8QAKREBAQACAQQCAgEDBQAAAAAAAAECERIDITFRE0EEMiJxgZEzUmGhwf/aAAwDAQACEQMRAD8A+41ya7WPEjvUF169l4e2jD3CQZ51jck+Jomg3NeEHUH01JGkTS8+FZ+kelfc9vNkLy6IFBAJLsFGp03I3otjjcrMZ5p1RSIdN3vmdwee5YH23KuwXTLNeWzcsPaLIzqS1tgQpUHyGOveFRuNPgz1vt/mX/1k612c9zCoWcK1y5IR3tzFlyJKMCROseFZf7Btc7/+oxH4lbusXw+E/Xu/7D1bXL18rMuxhJoqToK1zv6f+oxHo/vKl/YNrnf/ANRiPxK14u4Vy5Yljl1mBMxMeOnprha4u4V/NKH1Eke0Vlyy9rajL/YNrnf/ANRiPxKP7Btc7/8AqMR+JWxMUsgGVJ4MInzHY+g1O/eyxoSSYAESTBPEgbA05ZezUJ8V1YRjKX8VbOnk4i8wPnV2I9UVmxXVkBSxxeMUr3pW88acMusyOBJp77p5pcHoDfdJqJbtGAhgq94yCsn9EajXXX0CrTqZz7RxhDhOrd2QWxF7KVEq9y6WDSZgpcUZSI01140twuJtoyriXup2pc2m7fEKCocqO0m53C0Sp2YMIM17XFYhbaF3MKokmCfUBqTOkCvDdC9AXbnSL3LlhrdoHtBbeIAKwF4iGbMxUaCSK26XXzl3e7Tp/j9PqcuV1qW/3+v+3o/7IT5V/wD1GI/EqP8AZdv5d7/UX/xKZv0DhDGWxbmZhQFI0O0EZdxtGschSrovouznv2yi3VRwBcuBbjyRLozle9lkCSSeB2168vysJN8XFOjl7QxGEsW/hL1xOHexV5ftuVW1vDD+/uE8hib7HzQLhJPhT61gLSyFt21B3hVE+eBWgaCBoBWN/On1hFp+PfvJ5tMED/d4wcpv3tvN22nmMGovYtL5Yxi6T5eLYfWRyPbXpQ07V2qT8zL/AGz/AAv8E90l6vYpmwuHOdzNm0ZLMSZRdSSZJ8+tFVdX/iuH+htfcWu1uzeyxFyB4mshM71tu28wisxwxnh5/wClQlVXDXbluCRUQKCVJutHwdv9ow3++lOaSda2AsoSQAMRh5O0AX0nXhUZeG/43+tj/WFn/wDoPS1sYd7K3B2rFZUHXLIkGNpHA8K1dF43PewdwbthXmf1rQPtpNa6v4Z7927iMRbdXbMoFwA7ycxn0einll7TYywlhkIWzdEIQQozW40GwrObt3Xo5zp4dKdPDdsmVt1qd8fDf05czXcIf/uXf9h6li2YISozEbKNPb4UdOpF7Bj/AD3f9h60Vh1/3ebh4ZsNbBi4TnJEg8ACP0Rw+3xrQwkVnwoyHs+AEr+rMQfMdPNHjWmsqugVDLDAEHQg1XawoVs0sYELOuUHUwd9YG5O1W5BXOz5afnlUbE6hfvqil7jBEUSzMQAo4kk6AUme22Lbu3LlqzbY9+0xVrzeS0ET70AXE8WgiMoNbV6vYdQmZHulSG99uXLslfJZg7EFhC6kcK0nT9o5MHRlq5irdu9idALouW7NsMuqmbRusSCZEPlIUd5ZBjX0zudJGvDwEgEH1is+JtEAuhIzESpkgknLO8gyRxju7VcyiQCTpuZ8QftitpJPCjH07jmsWjc3ZsltJ8lXdwiFuShmBJ5Cq8Dh1s20trJCiJ58SxA4kmTHOt2OIdHTsxcBQ+9tAFzTye9proJOmtJ+rNorhbEzPZLAOuURos8YECeMTWfU8LYmLv3SRy4a0BTG/sqN1OXHQ+NSuvAJNYrI253Bnh5/wA61Iv4H7ahZaIGhHMTV1Ai6vfFcP8AQ2vuLRXOrojCYcD/AAbX3For0o5nt6KKKDjLO9Yr1vLPKt1U4vyaDHmqu9aUiGVT5wCPzNWMKjHOgp9w2/8ADt/UX+Va+jsMiklUVTtIAHtAqBateEtwvn1ppbll7JusrEXsJAJ98uaCP8B+dWWboZc23n4RoQfTUesXw+E/Xu/7D1A4JJJK5p1htQOcA6CuTr65NMPAwneLP8owP1VkD0E5j6a0VWBlMDQRty83KpMeA3+ysKulWPpfEi3ZdjrplA+Uzd1VHiWIHprSxgEkiBqSeHOTwFLeirPum4cSQ2W2SuHDSATBD3QpG5mFaJygkaOathjuot0YdD4Q2sPYtZp7K1btkgbFUCmBwGh014VrUyJYiDG8awdPRUkExAiJB9ewO+/Gum0Ay78eJPCulRlx6g99QpyS5kTsrceeo80VrRDI5DnqfR/WpYhhlbY6bHbXmORrIjPb0jtFCnVRrPAGXJjzDlQa7yg7mI19hFeY6Ewq2r+JQWxa7yMlsE5Tbgw6r5IJcvmgTIEzpTbGdJKkdpdtqT5KZWdm/VUMGfjsteW6W6cQFsUuIe24t2kyXcO6oozsXk3ApB1zkBgwVAYOlVym5pMvd6u7t5tdp9lRtsWgnQfb+dKkxlTl1kaekaVwNJgaQOXq+yuZdZRVZkmPT+RXSvKPNQJer/xXD/Q2vuLRR1e+K4f6G19xaK9KOZ7aiiigKKK408KDFi1APn1/npUbKSY9P/FFxTPe3rRhbManc7eA00oJW8Mo2FXUUUCHrF8PhP17v+w9W1V1i+Hwn693/Yera4+v+zbp+EXjjqeFctrHh4VFYXTh4CpdpzkeesV2Tpq0XsXFUAsVJVSJDEagEcQSAD4GpYLrJnUlsNiUIJVl7POVIAMHIW4EHxBBFaZgFjpxPgBVHVqClzERlGIcXFnfILaIhPIsq5o3AYA6itelfpXJwdYbYuMMrhBGa66tbVGMwrZgGXQbkZZIEyQKaXycpkeMiDXDYzqUcAoQVKkSGB0IYbEEbjxpRc6NEm0L15bQ0CZjE6HKbkZwmoGXNHDbStlUm6YtLdZXDC3bbIbpy5M5VXgldV00loEiN4nX0tjRbw737dsXsq5gFPlCRJBUMSAJOgMxVmFRUELCKqgAIAFPiAB+ZpenQqm53WIstLvh9rbMTowESAdSyDukkGN5CXQlu5lN+663LjqhLLba2oWDlVFYlgBmYyd8x0G1S6zuTZFopJuultRJic2YkwNVCqzEHcCONN4bmPUT/GvPdKsfduHW5BTJdNsATFwAZmbcqBbJAYaS5BMsoMW9thoTVdo6T5/+a6+UCTAA4mABWa/igwy2mVmbQQQYHEnwH8RXNI0ak586lWS4ptjNnYqCMwYg6TqdpEb8oFaiY1NRQj6v/FcP9Da+4tFHV74rh/obX3For0o5jO11rz5jbwuIdVe5bzDsQCbbsjQGugxmU7iur1nYkgYPEyInXD6T/wC9v/Sk3VdybLIuhGJxZZvkg4y/oP8AMR6hryp/atBRA85PEniSeJrly62UtjWYRD/qN/mWJ9eH/GqFrrOzCVweJI4GcPrrGnv21aaz+4k/RXL+oSn3SJqPnyT8ccu9Y2GrYPEgDWScOP8A+1C9aGIB9xYqDt8B9nbTR7iWc0Zm5v3jptBPk+irk1JPoH8fz4U+fI+OKj1mf5liv/1/xqP+pn+ZYk+Y4f8AGq24Njy4eipCnz5HxwoxnSzXsRhs2HvWQpuuWum1EdkVju3GMyw4U1fh+eFFy2CO8objBAP28ay9HMAoXZ9e6dCBMwB8kbaaaVnlly7rSa7NiqBsK7RRVFnCKydXCRbNme9hm7MiIDCA1tvObZUkg+VNbKx4MlcawBJW7ZDMOCG28KeQzhyNd+yHKtOne+lcjgOTMDbnVOHAzMrRmkmflA7eoQvoHOrA8FtDuNf/ABHpqjEd5co0diY5qflTwgR6wONbKLzuQYgCY5+f1GuMp3/SO3h+dZ88UOdQCu2s6H+u/hQzksIB005b854UHXZtNhJiN/Py4TXn8UFt9IZnzA3rKpbbXKzK7s6ngGAKkA7jNHGvQBIYEmTBE8Nxt7ar6TwCX7TWrk5WjUbqQQVZTwZWAIPAgVFm5pJZipuEKo0V0LMTA7rBiuxzHSP41tpTg7lyxcTD38rZwxtXUEB8oBcOhYsH1mdQZ4bU2rDKa7LxxlBBBEg6EHjWYYFdJLFRsjHMNoG+pjxP8K1VC45HD08qrKEnV74rh/obX3Frtc6vfFcP9Da+4tdr0o5lfU5ot3R8rEYth6MXdVvPED6wr0Ned6qWWa2WJAVcTjSAN2nFXwcx4DXYchrXoq8/qftXRj4FFFFVWFFFFBF1kEeFCNIqVQtneNpohOseJtBrqBtVCs6j/MGXXx0NalcESCCOc6ab61ltr2jh/wBBfI8TrLeaDA9fKpg2UVzMJida7UJVYvErbRncwqgk/wBBxPIVRgMJc7Q37oCMyi2toGSqZszF22Lkxtoo0BMzWbGYU3r+QsSlu2t4WxpmuB27M3G3yyAVAI1tk68GFy9kthnt3GyxmbKGmND3FZm56AGtunj22plWsW4OuxOwJEaRrG8xvXcOkO/EnKZPyYgD0EN+daypjFuAC0I13YFApEaEESW1Hd8OFdzXe1jutl0zGV0YExAB0BUfkGtVW25IMiNYHqnX21y2SDDazxH8uGnHWqMJiMxOoLiQVnUQYMD5M8dKvVZJmfTI/oagSuFTodfDf2VxCRpBjhMe2rAoG1cdto4n+BoEfTTH3ThAQN7x8dLfnBjXbKeGo0Dbqw9Oq3b4MwB75cBaeBssSkf5iA3/ALdbqx6nlfEVXeaB59P5+yamWiqyJBOs8P6e2s0k3V34ph/obX3Frtc6vfFcP9Da+4tdr0o5k+qPwDftOM/fL9OqS9UfgG/acZ++X6dV5+f7V0zwKKKKqkUVwmqMXcYZVSMzGNRMAasYnht5yKIGNbugTBZkGhgkZ1mI12naqjgSQFa4zKCNCF4bAkCTV9jCquupbizan18B4DSrqnevAy3cBbP6IG2gkAxsGA0YeetHac9/XUqKjYqCGB55/PjU5PIev+lSooMGFOXHSdO1sZVgkybdwsZGwgXNDxk+FNr7gGJ31I9HPhNKelMCzxctN2d9FYW3gHQlSVeQZRiqyBroK14TF9qrzbZHTR0aDuJlWBhgeB0OmoFb9OyzSli1EI0PhLacQJn1D11FGzMSxgnQrp3QCSsjfjvtqOFaBbgbHbgZnzzvVeBt6nNLOumYzsdRAO2mh81aITOHGgYAgkHl3gp1EcxVV5EWGXygyxuSZIUiTwMxPOOVWm0M5hRsPDid4Gv9K7eYEQwIHHQ/w+0UGmq11Y+G3qqhLR1yXDHI96DruTrHhvpvUkwxjvsxJ3g5R6IgxUBd1nQRh3OrJibeQSRJYNbbYGYR3b/xOoq86mNgN6q6w9GI2HuEWw1xFNy20ZnFxAWQqx1zSB9lTw11XUOhzK4DBt5BEg+qsuqtimqAf8k1KiislyLq98Vw/wBDa+4tFHV/4rh/obX3For0o5U+qPwDftOM/fL9OqRdV7oXDOzbDE4zx/8ArL1M1uXTrkUDkWIMeMCAfD215+U/lXRPDqYljqLZI4GVE6xtO1Hvp/w18ILx6ZX7KqstctoMyqQo1KsSfPBUTVnu9P0SX/UBb2jSmvSUV6NQznAuM0yzAHfgB+iPAVdYwipqoMxElmYxyliYFVnpG1xcA7wwKn1EVE4i6fItADm7ZZ5aAEj0xT+R2bKKyZbzaEog45ZY+EEgAeo1Zh7xJKtAca+BHyl8PsqNC+isfSXSdqwqm60ZmCINy7HZUG5Y8qzDpG85yWsLcV4n38raWJjdS5Y+AB3ExSY2+DcNaKWYjH3bGuJtAW5+FtNnVBzughWQeIDAcSKuxPS1lHFtnBuGItqC7Gdu6oJ/4NLjYbjbWLoHKb2Ku6ybi2uO1u2vDaQ73NY5DgKqfpRiStrD33YHLLIbaBtIzM8HLBksoYaHjpXei0ODIt3nlbksLpAAFxnLXFY8ASVylidomQJ16eNneq5U6t3QODbmO6T9g849FYbGPt3b10ISzWQFaAVjMST3iBOqxAmCrVFcW95nTDsqqjsj3SA0MD3kRZgsJ1J0ExB1ipOhkymHu55f35CFc5nZyGAGRwGdoBUgctydVTKDqSZYKNdo/oaue8ANxPAUoPRTi2WGJv8AaAGGZlIB0mbaqEYacp3giauw/SPZymIARhAzKHKOGMAhiNDOhUmQY3kEhbjMZasx2l0KTqMzRIGrHzeJ01A41utuCJFJUbtb63LVthb79q5cJXJcTUd1Q2YsLkQxAEF95FZrtrFWlVbNxXUFYXIA7IrovednyE5CdQFkgaig9FevKilnIVVEsxMAAbknhXnerN0Nh1OzZnzgiCHNxi8rAykkkxAiRW61aN9le+Mqgh7dkxuNQ9yNGcbhQSFOupAIjiujrq3Xu2DbbtChe2+ZZhcpZbizBjLuhnLEjQimeO4mVpopU3TiW7nZYmLF0+QrMG7QQdbZG+xkQCI21FaX6UtjcnaRKkZv1ZGv5NYcavuF3V/4rh/obX3FornVw/8AaYf6G19xaK9GOZDqlg1Np3YZj7pxcTrljGX9vTrXoaRdUn95cf8AqcZA/wDzL/sp3qPH88K8/P8AauieEqK4rTXaqsJooooCs+Mt6ZwcrJJzROm7A/5SB9h4VX0hjsmVUXPduaW7Y4wRmLH9FFkEtw8SQDXf6CUqGxHv9zMujeQJYStu35IEaS0mNzV8MLe6trnQXR3asuMvovaEDsUMN2ClTmyng7ycxHCBwpr2bs2eVAHkAgmNNSdQATqOOnLWrHEgZdCdNPb/AM1J1Ed4gKBtsAPE8ordRVYuM+YMBAMSP0hAO3CZiJrmBwVuz3bVtEViTCKF9YA9tdwN6VzASGJaQQdzoDruBA9FWs+s8tI2OsbeypF1VFQ0yAVgqQdQZ3kcRw9dd7T5Wn5586gGI0EHTQ+HjrvpUBLh8NdtPd7HD2xb7qoBd7NcttYByqjd4ksNvJVNab4WLltHAy50U6ciJj21bZ1X1/bS3oa2ym5ZLZ7djIimIPkBsrxoxClNREzqJqQxvAADTujceiqWGYFSCyRtAOkbMGGv5mpXroXumdZA4mI4Did/VQt6dRruDAInfQjgQdNfGgrS1CKAe6I8wAHEHWB/CuYdZYHQZSRlHLWCTxBAUjbeuriAQkKzaDQKR6RMCJ+2qjaLtmVIXQT5DRMtAGpmANSOMeIaLdwEaQdAsab8vRXRfaciqcwiSYyifMZPmrM1kAllSCCJggMQBlIGsRAGk8OdaMMjZmYDKDHdJkyOJiQNIEDgBQKHZjjoaHKWB3gICFn21YkMwE6cE14TuvWFfylDecTS/q9c7S297/GvXXncFQ5t2ypjVTbRCD400rmzv8l54Iur/wAVw/0Nr7i0UdX/AIrh/obX3For0I50+qPxdv2nGfvl+nVJeqPwDftOM/fL9Oq8/P8AaumeFaiTJ4E6fnwiu37yopZ2CqBJZiAAPEmo224xv5vN/CluHsDE4xi3es4UIAsmDiDLNnXZsls2is7FyeRDHHd0W6Wp0m1wgYexceQDmuK9hIP+d0knwVTUv7LvXyBiSiWhq1m2S/achcukLKaNKBdZEmJBem5rsfPUQ4Lej7COHpraYSKbrH0b0Hh8OzNYtJbLgA5RAgEnRdl1JJgCdJmBW29azDeCCCD41ZRVkMlstnKkAGJLDzxoDtPLwOpqT5YJyhl4neecA71LD6l25nKPMun3s1DMRb03gDnB2mOMcqAwnk5jHe73gJAjXzcamiycx9H9fGs1ruqLR0J0nfNOrEHnuYq+6mkyYHjw4+fSguBqi4ACSNIBM8vPznx5V0gSMp0MzH2j06emlXTmF7S1c2K24JRvIu5SHdX5gwBOsEHcSCGzCY6zdBNpkueSTkIPleSZHPn4Uu6TstYS5ct37iMzq/ZHs2DklVyyyFgW0Ud6ASOAijGXWtXS9tC3bJbRAA0K6mbebKDltkO0nYdnzIrmK6JuXbtq87WBctN3YskkAnVc7XNQRxga7RUh1aCrOUEnidWPpY/zrO2H3JDCQSYYiTG/dOpjTXlWx14jf7RVbPqJB46b6/yj7agdzwICkcBt6ONRW5rlmIjhrx9GwruUjWP/ABn7OE8KkbRI1O/CAf4b0FZBzRPjJjiIgAeaaT9JK/bpaa46WnSQUOU3XUsXVnHeXu5WAUgkK+sCKcCPI084/rx/rSvpe3e7Sw4Q3UtrcLIhGfOVCqwDMqnTtFiZ7+m1L4Srt9B4dVCC0uUAKFMkQNhBNcHQqRla5fZdgvbXFCjgAUKkxtLEnTetmDxSXbaXLZzI6hlPMESDV1c26uQ9XFjCYcDYWbQ5/wB2vE0V3q/8Vw/0Nr7i0V6McyfVH4Bv2nGfvl+nVJeqPwDftOM/fL9Oq8/P9q6Z4QtJGnjpWTqikWHumCb9+7dkCMwLlLWhA1Fpba7DyZ3mudK3Sezso2V7zZQRuqDvXWGhghAQCRAZl503tYdbaIiCEQBQBrAAgVp059q5LbS78J4cqLnA+P2j/ipKZ1qrFkhCQJI1jza1ohdUL9zKpbkCaqXFQO+Mo3zbr6+Hpio426O4N5YHSTovenQHSco9IohZbBVVXcxHs1Pr+2o3FIA1nvLoBv3gedR90rMkwBxhh6yRArly/nIFogwQS2hUb6aMCTUjuMuDsy3IZwP1e8PsqQxDHa22u0kAeniPVNUraZmKsUKrlPdQrJ1MEljt3T6a2kxUDIcDJLMZblsvDh6N6jjrC3LNyzqmdGWQJjMCJEemteYnYR4n+VRsDedTME/Z9vtoMOAxsqcy5blv3u4vI6ZSDxRgcwPLxBFbWQbnX7Dy09frpRhrbtirtxZW1qj6hs9xezysFyyoCh1315U4NsHb2c/51Ij2PMg+cTHmqCmGHEa7SdfTtpOk8KlcJACzM6Sd44z4+NTuuJUCJ5eEa/w9lQIEwwkb7DfUewVZDcwP4emqnYknLIIidtvDn6NNN6suXRB1j2RQRTLJXSNx/H0zr6aydM4s2bTXNCwEJJiWJhQeETHto6U6Xw9hSbrqApVSo7xBbyZUSRIkztAJ2BpHhPfGF3FBy0sbNt0BW0pJylQsg3chUMxJPlAQJmLdJNejMELNm3aXUW0VAdpygCY4VpqmzikYwp132IkcxO4qF+6qsMwnNyBYgDwA219tc+quV9X/AIrh/obX3FornV34ph/obX3For0Y5lnVH4Bv2nGfvl+nVJeqPwDftOM/fL9aelbjlrdi0Sr3SZcZZt21HfdQ2hYEookES4MGIrgym87P+XRPCPRXv2LvvlcJZUWEc6BmJz3Smn6JCITzVhwFPHzAQdQdJ2ieY/j7K5gMElm2tu2IVZjUk6kkksSSzEkkkmSSTVl3gOZH21vJqaVWVnxwlcvByFPmPlD0ia0VnuHM4UfowzH15R5518w8aIWyRvqOfLz/AM6rXDKDmXQxGm2u+m3Aa+FX1VdECV35cD+edANfyg5p04gHXzaVLOfkn2fzqFuCZO/Ll5v513EXCAI3JAE/b6BJ9FBHCmS55t9gA/hVl7bzwPWQKjasZREnid9yTJPpJNcu29tTuOPpoLLh5bnT8+iqcXeFq29wycqlyOcDYeoCuX05EyBO58NPTVPS/R/a2iiFVYsjBmUsO7cVtRIJBAjcb0EcEFw9he2dFOpdmIUF3JZ943YtVOI6ZWYsA32C5m7JkIAmFDMWCgsc0a/omrsL0ciuWuMbtzg9yCQDuEWIQabKOUzWsgbCADMxHDhUhYvS+Q/9zaeysAdq7I1smJILK5ycdWAHjtTQASsRsTpy0/pVhE6HY0pbq/bUlrDPh2O/ZFQpOu9pgUJM6mASANdBANP0vQPtNJumOlyLgw+HCPfaSxPeSwo3a6AQZMwqaFjPAMQoxPuu7f8Ac73rRVVRrzWbb2oBYnJma65zMo/RylQxJOqg6f8ApmyLbJba6hIMMLtw5TJMxmgmSSZmeNUyzk7Jk2v6P6Cs2shy57iSe2eC7MR3mZuZ9mwpnSi30hetkLibaZWfILyEKup7ma2zFlkwu515TTesLv7XinFWM0QYZTIaJjn6CK5Yw+VmYtmYwJgCAJgacNTV9FRsIur/AMVw/wBDa+4tFHV/4rh/obX3For0o5k+qPwDftOM/fL9XdO3OyFu+BrauICZj3t3VLuYkeQFOc/qA6RVPVH4Bv2nGfvl+tPWLo84jC3rKkK1y2yAnYEjSY4VwW6z/u6Pp6GqbdwZiCRm5cY4act/Uap6L6Q7ZWJUo6MUdCQcrCDuNCCpVgeTDQGQJYi2udcwBDDKZE6jvL/8vSRW6id1yTkUx8pvk8gP8x9nqrtqxlEKYHm3854nxrgt5NF4nY6+czv65qztOen2eugMp5+yoXbJYEFtDUlJ358D7NaAx4j1cPP/AEoCZ0Yfy9FVWllydcqaAf5uJ9A09Jq8EH8/wrJiLi2ZuMwW2fLLGAvAMSeHAz4cqDbVd46ePAczypNiekLl/uYYm3bg5r7IZ1GgsK0S3HOwKjTRtYrGPfDswui7dtk+93FU3GSd0dUGaJ2eDoQCREmOU3pOjl7sGYkED2k7DjwqdpuB21I14ab+uvPt1otqMz2cUiR5ZssQQpkmFlkEAnvqvCnYBOq6gjjoIOumk/kVKE3uGCcojx4jzVCyRwIkE6aDbT27+qo3bypbNy64VFEsSYAjXWeNK7eIv3+8G7C1MoMim4wH6Tl5VQdwuWRpJ3FRbJ5Sfq00h6TvNevdijOtq2CL7IchLEI1tA47w7pJYqRuBOpFRudFkyTicTmJnMLgWNI0QKLe3+Xx31rXhMKttcqCBJJkliSTJLMxJYk8SZrPLqTXZMxRwOBt2VK2kVFJzEKIkwASeZgDU8q0UUVksox+GF209s7OrLPKRAPnB19FZcD0iSwtXkZL2XN8pXjKGKONCJI0IB12pjSPovEdricQ7XEPYt2KKMoyrlRnLakkm4CvAdzbjUzwHVx8oJOwBPqFKsNjMS6KwtWvfFV1bOcqBhOVxuzAcV0b/Lxqv9ItiEZMNbcqwC9sw7MDMYLKHguAksCsiSu+sO0UAADYCB6KeAi6u/FMPO/Y2vuLRXer/wAVw/0Nr7i0V6McyfVH4Bv2nGfvl+nVJeqPwDftOM/fL9Oq8/P9q6Z4KeqFkPZa6HId7+I7UiPfMl+5aSZXSERVERoAJMA16C1hkXULrvJknaPKMnalnVVJwllv0nU3Gj5Vxi7xqdMzNGppjnCHcZSdRIkH+X866Gay1r3ue3gK7euBVJMwOA1nkAOZ2qsRsGaByAMemPNVSW85ksSqkRtBYbkwBIB2HMHwoIMz5reWUQtBBAlu6x2PkjTbfzcdTYhASCygjcSKhjUBAkTBEDmdvsJqdpViAoEcIAj0CgqN0sfex/5HQEeA3b2eelPWHCjNhmuZnUX1zfJBKsLRKjgLuQbHVlJ8mQ8fyl9P8Kji8Mt1CjiVbkSDoZBDAyCCAQRqCKVLLRSrq9eZheDMzKl+5aQvlLwhynOVAB74aOOUrOs01rls1dLxC7bDKVYSrAgjmCII9VKfc2LQdjavHsmAAuuVa5ZAJkKCpF0kZQC/kxJDbU5oqZlZ4LNldvoO2WD3i9+4CDnuHSQIB7NYtgjwWmlFFRbb5BRRRRIooooCs+JwNq5HaW0fKZGZQ0eaRULWJdhKoI13eNjGoy6HwqSm6NwjeAJWPCYObz6VOkNIorOL7cbT+g2z/wDIUe+H5Ketz9oAPrqNBV1f+K4f6G19xaK51e+K4f6G19xa7XpRzMvVzpDs7DzaulRicZLqFYAe672uUNnIHGFJ3rR0j1kt5HS2WF1gFthwbWYvnAYFwCFUqxJI/R0mRNvVH4Bv2nGfvl+t/SNy0gD3QpggLKhmLcAgiS3gK4Mtcr/V0Twz3ulhh/c2EsBbjvbIRsyqii2FBZoJOoJIUDXKRI3pj0Nj+0tszlQyO6PB0DKYO+oB0YA8HG9JehOjTm7e5bW0ZuZbKoiZZYgM5UnPcKAazpnYca04gC1ibNwSTefs3TygfezFxUnRlyqCw/QmdhGkz3dK67HRusQezXzM3dHoEEn1QedTsjKAp000MzPPXnxq6oXiMpn8nhHjV0IWbYhTr+RUm0YeOn8v40Yc90cI0M8xvReEiOen9f40ELpBIB2/j4+FYunr3ZWHKGLjAraHO4wIQBePegkHSATtNaelcUtmxcuEErbRmhYBMCYE6TSkLdvXVe8ptraHcQFGBuEMrvmEkjKcqghfKaRtEZZaidbT6K6O7FWl2uPccvcuPlzO0BQTlAGiqqiANFFbM45iuFOZJ/PhUwK5rdriio5Y29X52oDeuiUqiLg83noc8KlFECio29o5aVKiRVGNvFV7vlMQq8pO0+FcxeJyQIlmMLsBMcSdvt5A0WMMZDOczxvAAXnkHDzmT41M9oTw2HCAwSSTmYncnTXlwG1W0UVAKKKKJIur/wAVw/0Nr7i0UdX/AIrh/obX3For0o5WHozGMmGCWmVbt3GYtEzKX0923s7ZARIVe8dQIG9O8F0WFc3bjG7eOmdgBkEarbUaIu55mdSYFJup2EYm7cfyFv4pbSydD7rxHaPGwJzBeJhfGK9TXBne9dE8ClnTVt17PEWwGbDl3yGe+pQq4WP041HMiOM0zoqsurtNX4TErdUPauK6mYZYIMb7casWZ73o5f8ANKD0cudnU3EZvKyOyhjAElZy5oAExOlZ3GMHvaXbRWAe1uIxuDXYqpVXMTD92CBKtNbTqSqarT0n0qRdFjDm2brBmYscwtBSglkBBLHNosrMEzprnv4G9fH/AHF4rBlVsZrYVgBlYtOZiDLQe7qJBgGteAwSWUCIIA48WJ1JY7liZJPM1oqmXUv0tMSq7gcRcAS/iEdAQ3ds5CzKwZM8uwygqDpEnkNDvw10sDmEMphh4wDp4EEH01ax0Ok+HOs2BkzcMd+IAkwBzJAM7zpVbbfKdaaqKKKqkVwia7ULt4KJYxrHE+wUElWK7UUuAgEEEHY86lQQbQzw4/zrnbLmyyM3LjVNzFqwy22VmOggggcy0cB7dqkMIuTKe9OpJ3J5zwP2VOvaFeJXNcCMe5lzFeZDDyj8nUacfZWnOeA089ZbOEhwzksQMqkqsjzsBr/zW2lEYPOjXwPs/nUqKhKKtM8xUq4yg1RiUIRihOYAkcdQPGiCrq/8Vw/0Nr7i0Vzq4f8AtMNrPvNrXn72tFelHM4vQz2i62sViEU3Lr5QMOQC9xnaC1kmMzHcmpe4L3z3EfVwv4FdoqvDH0nlXPcF757iPq4X8Cj3Be+e4j6uF/ArtFR8ePo5Vz3Be+e4j6uF/Arg6PvfPcR9XC/gV2inDH0cqPcF757iPq4X8Cj3Be+e4j6uF/ArtFPjx9HKue4L3z3EfVwv4FRToy6JjGYgSZPdw2/OOwooqeGPo5VL3Be+e4j6uF/Ao9wXvnuI+rhfwK7RUfHj6OVc9wXvnuI+rhfwKg/Rd0lScZiZUkju4XciP8DkTRRU8MfRyqsdCNmzDFYjNJacuG3Ig/3GmnKrLvRl1hBxmJjiMuF18/vG1dopwx9HKpDAXvnuI+rhfwKPcF757iPq4X8Cu0VHDH0cq4ej73z3EfVwv4FHuC989xH1cL+BXaKcMfRyrnuC989xH1cL+BR7gvfPcR9XC/gV2inx4+jlXPcF757iPq4X8Cj3Be+e4j6uF/ArtFPjx9HKm/RXQyWrFq2rOQltEBJEkKoAmABOnAV2iirof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6" descr="data:image/jpeg;base64,/9j/4AAQSkZJRgABAQAAAQABAAD/2wCEAAkGBxQTEhUUEhQVFhUWGBgXGBcYGRgYHxgdHhcZHBgeGBgcHCggGholHB0XITEhJSkrLi4uGCAzODMsNygtLi8BCgoKDg0OGxAQGzQkHyQsLCwsLCwsLCwsLCwsLCwsLCwsLCwsLCwsLCwsLCwsLCwsLCwsLCwsLCwsLCwsLCwsLP/AABEIAQQAwgMBIgACEQEDEQH/xAAbAAACAwEBAQAAAAAAAAAAAAAABQIDBAEGB//EAE4QAAIBAgQCBQUMBwcDAwUBAAECEQADBBIhMUFRBQYTImEycYGRoRQjMzRSVHOSsbLT8EJydLTB0eEVQ1NilLPxFiSCZIPCRGOEpMMH/8QAGQEBAAMBAQAAAAAAAAAAAAAAAAECAwQF/8QAKREBAQACAQQCAgEDBQAAAAAAAAECERIDITFRE0EEMiJxgZEzUmGhwf/aAAwDAQACEQMRAD8A+41ya7WPEjvUF169l4e2jD3CQZ51jck+Jomg3NeEHUH01JGkTS8+FZ+kelfc9vNkLy6IFBAJLsFGp03I3otjjcrMZ5p1RSIdN3vmdwee5YH23KuwXTLNeWzcsPaLIzqS1tgQpUHyGOveFRuNPgz1vt/mX/1k612c9zCoWcK1y5IR3tzFlyJKMCROseFZf7Btc7/+oxH4lbusXw+E/Xu/7D1bXL18rMuxhJoqToK1zv6f+oxHo/vKl/YNrnf/ANRiPxK14u4Vy5Yljl1mBMxMeOnprha4u4V/NKH1Eke0Vlyy9rajL/YNrnf/ANRiPxKP7Btc7/8AqMR+JWxMUsgGVJ4MInzHY+g1O/eyxoSSYAESTBPEgbA05ZezUJ8V1YRjKX8VbOnk4i8wPnV2I9UVmxXVkBSxxeMUr3pW88acMusyOBJp77p5pcHoDfdJqJbtGAhgq94yCsn9EajXXX0CrTqZz7RxhDhOrd2QWxF7KVEq9y6WDSZgpcUZSI01140twuJtoyriXup2pc2m7fEKCocqO0m53C0Sp2YMIM17XFYhbaF3MKokmCfUBqTOkCvDdC9AXbnSL3LlhrdoHtBbeIAKwF4iGbMxUaCSK26XXzl3e7Tp/j9PqcuV1qW/3+v+3o/7IT5V/wD1GI/EqP8AZdv5d7/UX/xKZv0DhDGWxbmZhQFI0O0EZdxtGschSrovouznv2yi3VRwBcuBbjyRLozle9lkCSSeB2168vysJN8XFOjl7QxGEsW/hL1xOHexV5ftuVW1vDD+/uE8hib7HzQLhJPhT61gLSyFt21B3hVE+eBWgaCBoBWN/On1hFp+PfvJ5tMED/d4wcpv3tvN22nmMGovYtL5Yxi6T5eLYfWRyPbXpQ07V2qT8zL/AGz/AAv8E90l6vYpmwuHOdzNm0ZLMSZRdSSZJ8+tFVdX/iuH+htfcWu1uzeyxFyB4mshM71tu28wisxwxnh5/wClQlVXDXbluCRUQKCVJutHwdv9ow3++lOaSda2AsoSQAMRh5O0AX0nXhUZeG/43+tj/WFn/wDoPS1sYd7K3B2rFZUHXLIkGNpHA8K1dF43PewdwbthXmf1rQPtpNa6v4Z7927iMRbdXbMoFwA7ycxn0einll7TYywlhkIWzdEIQQozW40GwrObt3Xo5zp4dKdPDdsmVt1qd8fDf05czXcIf/uXf9h6li2YISozEbKNPb4UdOpF7Bj/AD3f9h60Vh1/3ebh4ZsNbBi4TnJEg8ACP0Rw+3xrQwkVnwoyHs+AEr+rMQfMdPNHjWmsqugVDLDAEHQg1XawoVs0sYELOuUHUwd9YG5O1W5BXOz5afnlUbE6hfvqil7jBEUSzMQAo4kk6AUme22Lbu3LlqzbY9+0xVrzeS0ET70AXE8WgiMoNbV6vYdQmZHulSG99uXLslfJZg7EFhC6kcK0nT9o5MHRlq5irdu9idALouW7NsMuqmbRusSCZEPlIUd5ZBjX0zudJGvDwEgEH1is+JtEAuhIzESpkgknLO8gyRxju7VcyiQCTpuZ8QftitpJPCjH07jmsWjc3ZsltJ8lXdwiFuShmBJ5Cq8Dh1s20trJCiJ58SxA4kmTHOt2OIdHTsxcBQ+9tAFzTye9proJOmtJ+rNorhbEzPZLAOuURos8YECeMTWfU8LYmLv3SRy4a0BTG/sqN1OXHQ+NSuvAJNYrI253Bnh5/wA61Iv4H7ahZaIGhHMTV1Ai6vfFcP8AQ2vuLRXOrojCYcD/AAbX3For0o5nt6KKKDjLO9Yr1vLPKt1U4vyaDHmqu9aUiGVT5wCPzNWMKjHOgp9w2/8ADt/UX+Va+jsMiklUVTtIAHtAqBateEtwvn1ppbll7JusrEXsJAJ98uaCP8B+dWWboZc23n4RoQfTUesXw+E/Xu/7D1A4JJJK5p1htQOcA6CuTr65NMPAwneLP8owP1VkD0E5j6a0VWBlMDQRty83KpMeA3+ysKulWPpfEi3ZdjrplA+Uzd1VHiWIHprSxgEkiBqSeHOTwFLeirPum4cSQ2W2SuHDSATBD3QpG5mFaJygkaOathjuot0YdD4Q2sPYtZp7K1btkgbFUCmBwGh014VrUyJYiDG8awdPRUkExAiJB9ewO+/Gum0Ay78eJPCulRlx6g99QpyS5kTsrceeo80VrRDI5DnqfR/WpYhhlbY6bHbXmORrIjPb0jtFCnVRrPAGXJjzDlQa7yg7mI19hFeY6Ewq2r+JQWxa7yMlsE5Tbgw6r5IJcvmgTIEzpTbGdJKkdpdtqT5KZWdm/VUMGfjsteW6W6cQFsUuIe24t2kyXcO6oozsXk3ApB1zkBgwVAYOlVym5pMvd6u7t5tdp9lRtsWgnQfb+dKkxlTl1kaekaVwNJgaQOXq+yuZdZRVZkmPT+RXSvKPNQJer/xXD/Q2vuLRR1e+K4f6G19xaK9KOZ7aiiigKKK408KDFi1APn1/npUbKSY9P/FFxTPe3rRhbManc7eA00oJW8Mo2FXUUUCHrF8PhP17v+w9W1V1i+Hwn693/Yera4+v+zbp+EXjjqeFctrHh4VFYXTh4CpdpzkeesV2Tpq0XsXFUAsVJVSJDEagEcQSAD4GpYLrJnUlsNiUIJVl7POVIAMHIW4EHxBBFaZgFjpxPgBVHVqClzERlGIcXFnfILaIhPIsq5o3AYA6itelfpXJwdYbYuMMrhBGa66tbVGMwrZgGXQbkZZIEyQKaXycpkeMiDXDYzqUcAoQVKkSGB0IYbEEbjxpRc6NEm0L15bQ0CZjE6HKbkZwmoGXNHDbStlUm6YtLdZXDC3bbIbpy5M5VXgldV00loEiN4nX0tjRbw737dsXsq5gFPlCRJBUMSAJOgMxVmFRUELCKqgAIAFPiAB+ZpenQqm53WIstLvh9rbMTowESAdSyDukkGN5CXQlu5lN+663LjqhLLba2oWDlVFYlgBmYyd8x0G1S6zuTZFopJuultRJic2YkwNVCqzEHcCONN4bmPUT/GvPdKsfduHW5BTJdNsATFwAZmbcqBbJAYaS5BMsoMW9thoTVdo6T5/+a6+UCTAA4mABWa/igwy2mVmbQQQYHEnwH8RXNI0ak586lWS4ptjNnYqCMwYg6TqdpEb8oFaiY1NRQj6v/FcP9Da+4tFHV74rh/obX3For0o5jO11rz5jbwuIdVe5bzDsQCbbsjQGugxmU7iur1nYkgYPEyInXD6T/wC9v/Sk3VdybLIuhGJxZZvkg4y/oP8AMR6hryp/atBRA85PEniSeJrly62UtjWYRD/qN/mWJ9eH/GqFrrOzCVweJI4GcPrrGnv21aaz+4k/RXL+oSn3SJqPnyT8ccu9Y2GrYPEgDWScOP8A+1C9aGIB9xYqDt8B9nbTR7iWc0Zm5v3jptBPk+irk1JPoH8fz4U+fI+OKj1mf5liv/1/xqP+pn+ZYk+Y4f8AGq24Njy4eipCnz5HxwoxnSzXsRhs2HvWQpuuWum1EdkVju3GMyw4U1fh+eFFy2CO8objBAP28ay9HMAoXZ9e6dCBMwB8kbaaaVnlly7rSa7NiqBsK7RRVFnCKydXCRbNme9hm7MiIDCA1tvObZUkg+VNbKx4MlcawBJW7ZDMOCG28KeQzhyNd+yHKtOne+lcjgOTMDbnVOHAzMrRmkmflA7eoQvoHOrA8FtDuNf/ABHpqjEd5co0diY5qflTwgR6wONbKLzuQYgCY5+f1GuMp3/SO3h+dZ88UOdQCu2s6H+u/hQzksIB005b854UHXZtNhJiN/Py4TXn8UFt9IZnzA3rKpbbXKzK7s6ngGAKkA7jNHGvQBIYEmTBE8Nxt7ar6TwCX7TWrk5WjUbqQQVZTwZWAIPAgVFm5pJZipuEKo0V0LMTA7rBiuxzHSP41tpTg7lyxcTD38rZwxtXUEB8oBcOhYsH1mdQZ4bU2rDKa7LxxlBBBEg6EHjWYYFdJLFRsjHMNoG+pjxP8K1VC45HD08qrKEnV74rh/obX3Frtc6vfFcP9Da+4tdr0o5lfU5ot3R8rEYth6MXdVvPED6wr0Ned6qWWa2WJAVcTjSAN2nFXwcx4DXYchrXoq8/qftXRj4FFFFVWFFFFBF1kEeFCNIqVQtneNpohOseJtBrqBtVCs6j/MGXXx0NalcESCCOc6ab61ltr2jh/wBBfI8TrLeaDA9fKpg2UVzMJida7UJVYvErbRncwqgk/wBBxPIVRgMJc7Q37oCMyi2toGSqZszF22Lkxtoo0BMzWbGYU3r+QsSlu2t4WxpmuB27M3G3yyAVAI1tk68GFy9kthnt3GyxmbKGmND3FZm56AGtunj22plWsW4OuxOwJEaRrG8xvXcOkO/EnKZPyYgD0EN+daypjFuAC0I13YFApEaEESW1Hd8OFdzXe1jutl0zGV0YExAB0BUfkGtVW25IMiNYHqnX21y2SDDazxH8uGnHWqMJiMxOoLiQVnUQYMD5M8dKvVZJmfTI/oagSuFTodfDf2VxCRpBjhMe2rAoG1cdto4n+BoEfTTH3ThAQN7x8dLfnBjXbKeGo0Dbqw9Oq3b4MwB75cBaeBssSkf5iA3/ALdbqx6nlfEVXeaB59P5+yamWiqyJBOs8P6e2s0k3V34ph/obX3Frtc6vfFcP9Da+4tdr0o5k+qPwDftOM/fL9OqS9UfgG/acZ++X6dV5+f7V0zwKKKKqkUVwmqMXcYZVSMzGNRMAasYnht5yKIGNbugTBZkGhgkZ1mI12naqjgSQFa4zKCNCF4bAkCTV9jCquupbizan18B4DSrqnevAy3cBbP6IG2gkAxsGA0YeetHac9/XUqKjYqCGB55/PjU5PIev+lSooMGFOXHSdO1sZVgkybdwsZGwgXNDxk+FNr7gGJ31I9HPhNKelMCzxctN2d9FYW3gHQlSVeQZRiqyBroK14TF9qrzbZHTR0aDuJlWBhgeB0OmoFb9OyzSli1EI0PhLacQJn1D11FGzMSxgnQrp3QCSsjfjvtqOFaBbgbHbgZnzzvVeBt6nNLOumYzsdRAO2mh81aITOHGgYAgkHl3gp1EcxVV5EWGXygyxuSZIUiTwMxPOOVWm0M5hRsPDid4Gv9K7eYEQwIHHQ/w+0UGmq11Y+G3qqhLR1yXDHI96DruTrHhvpvUkwxjvsxJ3g5R6IgxUBd1nQRh3OrJibeQSRJYNbbYGYR3b/xOoq86mNgN6q6w9GI2HuEWw1xFNy20ZnFxAWQqx1zSB9lTw11XUOhzK4DBt5BEg+qsuqtimqAf8k1KiislyLq98Vw/wBDa+4tFHV/4rh/obX3For0o5U+qPwDftOM/fL9OqRdV7oXDOzbDE4zx/8ArL1M1uXTrkUDkWIMeMCAfD215+U/lXRPDqYljqLZI4GVE6xtO1Hvp/w18ILx6ZX7KqstctoMyqQo1KsSfPBUTVnu9P0SX/UBb2jSmvSUV6NQznAuM0yzAHfgB+iPAVdYwipqoMxElmYxyliYFVnpG1xcA7wwKn1EVE4i6fItADm7ZZ5aAEj0xT+R2bKKyZbzaEog45ZY+EEgAeo1Zh7xJKtAca+BHyl8PsqNC+isfSXSdqwqm60ZmCINy7HZUG5Y8qzDpG85yWsLcV4n38raWJjdS5Y+AB3ExSY2+DcNaKWYjH3bGuJtAW5+FtNnVBzughWQeIDAcSKuxPS1lHFtnBuGItqC7Gdu6oJ/4NLjYbjbWLoHKb2Ku6ybi2uO1u2vDaQ73NY5DgKqfpRiStrD33YHLLIbaBtIzM8HLBksoYaHjpXei0ODIt3nlbksLpAAFxnLXFY8ASVylidomQJ16eNneq5U6t3QODbmO6T9g849FYbGPt3b10ISzWQFaAVjMST3iBOqxAmCrVFcW95nTDsqqjsj3SA0MD3kRZgsJ1J0ExB1ipOhkymHu55f35CFc5nZyGAGRwGdoBUgctydVTKDqSZYKNdo/oaue8ANxPAUoPRTi2WGJv8AaAGGZlIB0mbaqEYacp3giauw/SPZymIARhAzKHKOGMAhiNDOhUmQY3kEhbjMZasx2l0KTqMzRIGrHzeJ01A41utuCJFJUbtb63LVthb79q5cJXJcTUd1Q2YsLkQxAEF95FZrtrFWlVbNxXUFYXIA7IrovednyE5CdQFkgaig9FevKilnIVVEsxMAAbknhXnerN0Nh1OzZnzgiCHNxi8rAykkkxAiRW61aN9le+Mqgh7dkxuNQ9yNGcbhQSFOupAIjiujrq3Xu2DbbtChe2+ZZhcpZbizBjLuhnLEjQimeO4mVpopU3TiW7nZYmLF0+QrMG7QQdbZG+xkQCI21FaX6UtjcnaRKkZv1ZGv5NYcavuF3V/4rh/obX3FornVw/8AaYf6G19xaK9GOZDqlg1Np3YZj7pxcTrljGX9vTrXoaRdUn95cf8AqcZA/wDzL/sp3qPH88K8/P8AauieEqK4rTXaqsJooooCs+Mt6ZwcrJJzROm7A/5SB9h4VX0hjsmVUXPduaW7Y4wRmLH9FFkEtw8SQDXf6CUqGxHv9zMujeQJYStu35IEaS0mNzV8MLe6trnQXR3asuMvovaEDsUMN2ClTmyng7ycxHCBwpr2bs2eVAHkAgmNNSdQATqOOnLWrHEgZdCdNPb/AM1J1Ed4gKBtsAPE8ordRVYuM+YMBAMSP0hAO3CZiJrmBwVuz3bVtEViTCKF9YA9tdwN6VzASGJaQQdzoDruBA9FWs+s8tI2OsbeypF1VFQ0yAVgqQdQZ3kcRw9dd7T5Wn5586gGI0EHTQ+HjrvpUBLh8NdtPd7HD2xb7qoBd7NcttYByqjd4ksNvJVNab4WLltHAy50U6ciJj21bZ1X1/bS3oa2ym5ZLZ7djIimIPkBsrxoxClNREzqJqQxvAADTujceiqWGYFSCyRtAOkbMGGv5mpXroXumdZA4mI4Did/VQt6dRruDAInfQjgQdNfGgrS1CKAe6I8wAHEHWB/CuYdZYHQZSRlHLWCTxBAUjbeuriAQkKzaDQKR6RMCJ+2qjaLtmVIXQT5DRMtAGpmANSOMeIaLdwEaQdAsab8vRXRfaciqcwiSYyifMZPmrM1kAllSCCJggMQBlIGsRAGk8OdaMMjZmYDKDHdJkyOJiQNIEDgBQKHZjjoaHKWB3gICFn21YkMwE6cE14TuvWFfylDecTS/q9c7S297/GvXXncFQ5t2ypjVTbRCD400rmzv8l54Iur/wAVw/0Nr7i0UdX/AIrh/obX3For0I50+qPxdv2nGfvl+nVJeqPwDftOM/fL9Oq8/P8AaumeFaiTJ4E6fnwiu37yopZ2CqBJZiAAPEmo224xv5vN/CluHsDE4xi3es4UIAsmDiDLNnXZsls2is7FyeRDHHd0W6Wp0m1wgYexceQDmuK9hIP+d0knwVTUv7LvXyBiSiWhq1m2S/achcukLKaNKBdZEmJBem5rsfPUQ4Lej7COHpraYSKbrH0b0Hh8OzNYtJbLgA5RAgEnRdl1JJgCdJmBW29azDeCCCD41ZRVkMlstnKkAGJLDzxoDtPLwOpqT5YJyhl4neecA71LD6l25nKPMun3s1DMRb03gDnB2mOMcqAwnk5jHe73gJAjXzcamiycx9H9fGs1ruqLR0J0nfNOrEHnuYq+6mkyYHjw4+fSguBqi4ACSNIBM8vPznx5V0gSMp0MzH2j06emlXTmF7S1c2K24JRvIu5SHdX5gwBOsEHcSCGzCY6zdBNpkueSTkIPleSZHPn4Uu6TstYS5ct37iMzq/ZHs2DklVyyyFgW0Ud6ASOAijGXWtXS9tC3bJbRAA0K6mbebKDltkO0nYdnzIrmK6JuXbtq87WBctN3YskkAnVc7XNQRxga7RUh1aCrOUEnidWPpY/zrO2H3JDCQSYYiTG/dOpjTXlWx14jf7RVbPqJB46b6/yj7agdzwICkcBt6ONRW5rlmIjhrx9GwruUjWP/ABn7OE8KkbRI1O/CAf4b0FZBzRPjJjiIgAeaaT9JK/bpaa46WnSQUOU3XUsXVnHeXu5WAUgkK+sCKcCPI084/rx/rSvpe3e7Sw4Q3UtrcLIhGfOVCqwDMqnTtFiZ7+m1L4Srt9B4dVCC0uUAKFMkQNhBNcHQqRla5fZdgvbXFCjgAUKkxtLEnTetmDxSXbaXLZzI6hlPMESDV1c26uQ9XFjCYcDYWbQ5/wB2vE0V3q/8Vw/0Nr7i0V6McyfVH4Bv2nGfvl+nVJeqPwDftOM/fL9Oq8/P9q6Z4QtJGnjpWTqikWHumCb9+7dkCMwLlLWhA1Fpba7DyZ3mudK3Sezso2V7zZQRuqDvXWGhghAQCRAZl503tYdbaIiCEQBQBrAAgVp059q5LbS78J4cqLnA+P2j/ipKZ1qrFkhCQJI1jza1ohdUL9zKpbkCaqXFQO+Mo3zbr6+Hpio426O4N5YHSTovenQHSco9IohZbBVVXcxHs1Pr+2o3FIA1nvLoBv3gedR90rMkwBxhh6yRArly/nIFogwQS2hUb6aMCTUjuMuDsy3IZwP1e8PsqQxDHa22u0kAeniPVNUraZmKsUKrlPdQrJ1MEljt3T6a2kxUDIcDJLMZblsvDh6N6jjrC3LNyzqmdGWQJjMCJEemteYnYR4n+VRsDedTME/Z9vtoMOAxsqcy5blv3u4vI6ZSDxRgcwPLxBFbWQbnX7Dy09frpRhrbtirtxZW1qj6hs9xezysFyyoCh1315U4NsHb2c/51Ij2PMg+cTHmqCmGHEa7SdfTtpOk8KlcJACzM6Sd44z4+NTuuJUCJ5eEa/w9lQIEwwkb7DfUewVZDcwP4emqnYknLIIidtvDn6NNN6suXRB1j2RQRTLJXSNx/H0zr6aydM4s2bTXNCwEJJiWJhQeETHto6U6Xw9hSbrqApVSo7xBbyZUSRIkztAJ2BpHhPfGF3FBy0sbNt0BW0pJylQsg3chUMxJPlAQJmLdJNejMELNm3aXUW0VAdpygCY4VpqmzikYwp132IkcxO4qF+6qsMwnNyBYgDwA219tc+quV9X/AIrh/obX3FornV34ph/obX3For0Y5lnVH4Bv2nGfvl+nVJeqPwDftOM/fL9aelbjlrdi0Sr3SZcZZt21HfdQ2hYEookES4MGIrgym87P+XRPCPRXv2LvvlcJZUWEc6BmJz3Smn6JCITzVhwFPHzAQdQdJ2ieY/j7K5gMElm2tu2IVZjUk6kkksSSzEkkkmSSTVl3gOZH21vJqaVWVnxwlcvByFPmPlD0ia0VnuHM4UfowzH15R5518w8aIWyRvqOfLz/AM6rXDKDmXQxGm2u+m3Aa+FX1VdECV35cD+edANfyg5p04gHXzaVLOfkn2fzqFuCZO/Ll5v513EXCAI3JAE/b6BJ9FBHCmS55t9gA/hVl7bzwPWQKjasZREnid9yTJPpJNcu29tTuOPpoLLh5bnT8+iqcXeFq29wycqlyOcDYeoCuX05EyBO58NPTVPS/R/a2iiFVYsjBmUsO7cVtRIJBAjcb0EcEFw9he2dFOpdmIUF3JZ943YtVOI6ZWYsA32C5m7JkIAmFDMWCgsc0a/omrsL0ciuWuMbtzg9yCQDuEWIQabKOUzWsgbCADMxHDhUhYvS+Q/9zaeysAdq7I1smJILK5ycdWAHjtTQASsRsTpy0/pVhE6HY0pbq/bUlrDPh2O/ZFQpOu9pgUJM6mASANdBANP0vQPtNJumOlyLgw+HCPfaSxPeSwo3a6AQZMwqaFjPAMQoxPuu7f8Ac73rRVVRrzWbb2oBYnJma65zMo/RylQxJOqg6f8ApmyLbJba6hIMMLtw5TJMxmgmSSZmeNUyzk7Jk2v6P6Cs2shy57iSe2eC7MR3mZuZ9mwpnSi30hetkLibaZWfILyEKup7ma2zFlkwu515TTesLv7XinFWM0QYZTIaJjn6CK5Yw+VmYtmYwJgCAJgacNTV9FRsIur/AMVw/wBDa+4tFHV/4rh/obX3For0o5k+qPwDftOM/fL9XdO3OyFu+BrauICZj3t3VLuYkeQFOc/qA6RVPVH4Bv2nGfvl+tPWLo84jC3rKkK1y2yAnYEjSY4VwW6z/u6Pp6GqbdwZiCRm5cY4act/Uap6L6Q7ZWJUo6MUdCQcrCDuNCCpVgeTDQGQJYi2udcwBDDKZE6jvL/8vSRW6id1yTkUx8pvk8gP8x9nqrtqxlEKYHm3854nxrgt5NF4nY6+czv65qztOen2eugMp5+yoXbJYEFtDUlJ358D7NaAx4j1cPP/AEoCZ0Yfy9FVWllydcqaAf5uJ9A09Jq8EH8/wrJiLi2ZuMwW2fLLGAvAMSeHAz4cqDbVd46ePAczypNiekLl/uYYm3bg5r7IZ1GgsK0S3HOwKjTRtYrGPfDswui7dtk+93FU3GSd0dUGaJ2eDoQCREmOU3pOjl7sGYkED2k7DjwqdpuB21I14ab+uvPt1otqMz2cUiR5ZssQQpkmFlkEAnvqvCnYBOq6gjjoIOumk/kVKE3uGCcojx4jzVCyRwIkE6aDbT27+qo3bypbNy64VFEsSYAjXWeNK7eIv3+8G7C1MoMim4wH6Tl5VQdwuWRpJ3FRbJ5Sfq00h6TvNevdijOtq2CL7IchLEI1tA47w7pJYqRuBOpFRudFkyTicTmJnMLgWNI0QKLe3+Xx31rXhMKttcqCBJJkliSTJLMxJYk8SZrPLqTXZMxRwOBt2VK2kVFJzEKIkwASeZgDU8q0UUVksox+GF209s7OrLPKRAPnB19FZcD0iSwtXkZL2XN8pXjKGKONCJI0IB12pjSPovEdricQ7XEPYt2KKMoyrlRnLakkm4CvAdzbjUzwHVx8oJOwBPqFKsNjMS6KwtWvfFV1bOcqBhOVxuzAcV0b/Lxqv9ItiEZMNbcqwC9sw7MDMYLKHguAksCsiSu+sO0UAADYCB6KeAi6u/FMPO/Y2vuLRXer/wAVw/0Nr7i0V6McyfVH4Bv2nGfvl+nVJeqPwDftOM/fL9Oq8/P9q6Z4KeqFkPZa6HId7+I7UiPfMl+5aSZXSERVERoAJMA16C1hkXULrvJknaPKMnalnVVJwllv0nU3Gj5Vxi7xqdMzNGppjnCHcZSdRIkH+X866Gay1r3ue3gK7euBVJMwOA1nkAOZ2qsRsGaByAMemPNVSW85ksSqkRtBYbkwBIB2HMHwoIMz5reWUQtBBAlu6x2PkjTbfzcdTYhASCygjcSKhjUBAkTBEDmdvsJqdpViAoEcIAj0CgqN0sfex/5HQEeA3b2eelPWHCjNhmuZnUX1zfJBKsLRKjgLuQbHVlJ8mQ8fyl9P8Kji8Mt1CjiVbkSDoZBDAyCCAQRqCKVLLRSrq9eZheDMzKl+5aQvlLwhynOVAB74aOOUrOs01rls1dLxC7bDKVYSrAgjmCII9VKfc2LQdjavHsmAAuuVa5ZAJkKCpF0kZQC/kxJDbU5oqZlZ4LNldvoO2WD3i9+4CDnuHSQIB7NYtgjwWmlFFRbb5BRRRRIooooCs+JwNq5HaW0fKZGZQ0eaRULWJdhKoI13eNjGoy6HwqSm6NwjeAJWPCYObz6VOkNIorOL7cbT+g2z/wDIUe+H5Ketz9oAPrqNBV1f+K4f6G19xaK51e+K4f6G19xa7XpRzMvVzpDs7DzaulRicZLqFYAe672uUNnIHGFJ3rR0j1kt5HS2WF1gFthwbWYvnAYFwCFUqxJI/R0mRNvVH4Bv2nGfvl+t/SNy0gD3QpggLKhmLcAgiS3gK4Mtcr/V0Twz3ulhh/c2EsBbjvbIRsyqii2FBZoJOoJIUDXKRI3pj0Nj+0tszlQyO6PB0DKYO+oB0YA8HG9JehOjTm7e5bW0ZuZbKoiZZYgM5UnPcKAazpnYca04gC1ibNwSTefs3TygfezFxUnRlyqCw/QmdhGkz3dK67HRusQezXzM3dHoEEn1QedTsjKAp000MzPPXnxq6oXiMpn8nhHjV0IWbYhTr+RUm0YeOn8v40Yc90cI0M8xvReEiOen9f40ELpBIB2/j4+FYunr3ZWHKGLjAraHO4wIQBePegkHSATtNaelcUtmxcuEErbRmhYBMCYE6TSkLdvXVe8ptraHcQFGBuEMrvmEkjKcqghfKaRtEZZaidbT6K6O7FWl2uPccvcuPlzO0BQTlAGiqqiANFFbM45iuFOZJ/PhUwK5rdriio5Y29X52oDeuiUqiLg83noc8KlFECio29o5aVKiRVGNvFV7vlMQq8pO0+FcxeJyQIlmMLsBMcSdvt5A0WMMZDOczxvAAXnkHDzmT41M9oTw2HCAwSSTmYncnTXlwG1W0UVAKKKKJIur/wAVw/0Nr7i0UdX/AIrh/obX3For0o5WHozGMmGCWmVbt3GYtEzKX0923s7ZARIVe8dQIG9O8F0WFc3bjG7eOmdgBkEarbUaIu55mdSYFJup2EYm7cfyFv4pbSydD7rxHaPGwJzBeJhfGK9TXBne9dE8ClnTVt17PEWwGbDl3yGe+pQq4WP041HMiOM0zoqsurtNX4TErdUPauK6mYZYIMb7casWZ73o5f8ANKD0cudnU3EZvKyOyhjAElZy5oAExOlZ3GMHvaXbRWAe1uIxuDXYqpVXMTD92CBKtNbTqSqarT0n0qRdFjDm2brBmYscwtBSglkBBLHNosrMEzprnv4G9fH/AHF4rBlVsZrYVgBlYtOZiDLQe7qJBgGteAwSWUCIIA48WJ1JY7liZJPM1oqmXUv0tMSq7gcRcAS/iEdAQ3ds5CzKwZM8uwygqDpEnkNDvw10sDmEMphh4wDp4EEH01ax0Ok+HOs2BkzcMd+IAkwBzJAM7zpVbbfKdaaqKKKqkVwia7ULt4KJYxrHE+wUElWK7UUuAgEEEHY86lQQbQzw4/zrnbLmyyM3LjVNzFqwy22VmOggggcy0cB7dqkMIuTKe9OpJ3J5zwP2VOvaFeJXNcCMe5lzFeZDDyj8nUacfZWnOeA089ZbOEhwzksQMqkqsjzsBr/zW2lEYPOjXwPs/nUqKhKKtM8xUq4yg1RiUIRihOYAkcdQPGiCrq/8Vw/0Nr7i0Vzq4f8AtMNrPvNrXn72tFelHM4vQz2i62sViEU3Lr5QMOQC9xnaC1kmMzHcmpe4L3z3EfVwv4FdoqvDH0nlXPcF757iPq4X8Cj3Be+e4j6uF/ArtFR8ePo5Vz3Be+e4j6uF/Arg6PvfPcR9XC/gV2inDH0cqPcF757iPq4X8Cj3Be+e4j6uF/ArtFPjx9HKue4L3z3EfVwv4FRToy6JjGYgSZPdw2/OOwooqeGPo5VL3Be+e4j6uF/Ao9wXvnuI+rhfwK7RUfHj6OVc9wXvnuI+rhfwKg/Rd0lScZiZUkju4XciP8DkTRRU8MfRyqsdCNmzDFYjNJacuG3Ig/3GmnKrLvRl1hBxmJjiMuF18/vG1dopwx9HKpDAXvnuI+rhfwKPcF757iPq4X8Cu0VHDH0cq4ej73z3EfVwv4FHuC989xH1cL+BXaKcMfRyrnuC989xH1cL+BR7gvfPcR9XC/gV2inx4+jlXPcF757iPq4X8Cj3Be+e4j6uF/ArtFPjx9HKm/RXQyWrFq2rOQltEBJEkKoAmABOnAV2iirof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215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372209" y="1193676"/>
            <a:ext cx="8676788" cy="4501264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50000"/>
              </a:lnSpc>
              <a:defRPr/>
            </a:pP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UBS 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é chamada de </a:t>
            </a:r>
            <a:r>
              <a:rPr lang="pt-BR" altLang="pt-BR" sz="2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UBS </a:t>
            </a:r>
            <a:r>
              <a:rPr lang="pt-BR" altLang="pt-BR" sz="24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São Tomé 23 </a:t>
            </a:r>
            <a:r>
              <a:rPr lang="pt-BR" altLang="pt-BR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(urbana).</a:t>
            </a:r>
            <a:endParaRPr lang="pt-BR" altLang="pt-BR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Total de pessoas na área de 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abrangência:3377 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(SIAB/2012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quipe ESF 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é composta por: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pt-BR" alt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Enfermeira (gerente da UBS</a:t>
            </a:r>
            <a:r>
              <a:rPr lang="pt-BR" altLang="pt-BR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);1 médico geral,2 técnicas de enfermagem ,</a:t>
            </a:r>
            <a:r>
              <a:rPr lang="pt-BR" alt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pt-BR" altLang="pt-BR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ACS, 1 </a:t>
            </a:r>
            <a:r>
              <a:rPr lang="pt-BR" altLang="pt-BR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Atendente ,1 Vigia e </a:t>
            </a:r>
            <a:r>
              <a:rPr lang="pt-BR" altLang="pt-BR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pt-BR" alt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Assistente para Serviços Gerais.</a:t>
            </a:r>
          </a:p>
          <a:p>
            <a:pPr marL="342900" indent="-342900" algn="just">
              <a:lnSpc>
                <a:spcPct val="150000"/>
              </a:lnSpc>
              <a:defRPr/>
            </a:pPr>
            <a:endParaRPr lang="pt-BR" altLang="pt-BR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</a:t>
            </a:r>
            <a:r>
              <a:rPr lang="pt-BR" alt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alt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63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  <a:defRPr/>
            </a:pPr>
            <a:r>
              <a:rPr 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Quantidade de crianças de 0 a 72 meses 168  (estimativa do </a:t>
            </a:r>
            <a:r>
              <a:rPr lang="pt-BR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RAS</a:t>
            </a:r>
            <a:r>
              <a:rPr 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109728" indent="0" algn="just">
              <a:buNone/>
              <a:defRPr/>
            </a:pPr>
            <a:endParaRPr lang="pt-BR" sz="2400" i="1" dirty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pt-BR" sz="2400" i="1" dirty="0">
                <a:latin typeface="Arial" pitchFamily="34" charset="0"/>
                <a:cs typeface="Arial" pitchFamily="34" charset="0"/>
              </a:rPr>
              <a:t>Fragilidades no Processo de Trabalho:</a:t>
            </a:r>
          </a:p>
          <a:p>
            <a:pPr algn="just">
              <a:defRPr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  <a:defRPr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UBS possuía instabilidade de permanência de profissionais médicos.</a:t>
            </a:r>
          </a:p>
          <a:p>
            <a:pPr algn="just">
              <a:buFont typeface="Wingdings" panose="05000000000000000000" pitchFamily="2" charset="2"/>
              <a:buChar char="v"/>
              <a:defRPr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  <a:defRPr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Rotina de trabalho limitada na UBS: ocasiões ignoravam a importância de manter de forma adequada as consultas de puericultura. Visita domiciliar só se realizavam as crianças com situações especificas não tendo sistematicidade das mesmas.</a:t>
            </a:r>
          </a:p>
          <a:p>
            <a:endParaRPr lang="pt-BR" sz="2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r>
              <a:rPr lang="pt-BR" alt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225092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  <a:defRPr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Equipe incompleto não estruturado : sem planejamento e  seguimento de protocolos adequadamente, atrasos nas consultas dos usuários, baixa cobertura nos  atendimentos das crianças, poucas atividades de promoção e prevenção  na comunidades.</a:t>
            </a:r>
          </a:p>
          <a:p>
            <a:pPr marL="109728" indent="0" algn="just">
              <a:buNone/>
              <a:defRPr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  <a:defRPr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Não temos  disponibilidade de equipe de saúde bucal .</a:t>
            </a:r>
          </a:p>
          <a:p>
            <a:pPr algn="just">
              <a:buFont typeface="Wingdings" panose="05000000000000000000" pitchFamily="2" charset="2"/>
              <a:buChar char="v"/>
              <a:defRPr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  <a:defRPr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A UBS é um local adaptado, não reúne as condições para trabalhar adequadamente, pois apresenta falhas na estrutura. Os locais são mal ventilados e contam com salas com mais de uma função.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r>
              <a:rPr lang="pt-BR" alt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      </a:t>
            </a:r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361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1045029" y="1628782"/>
            <a:ext cx="10010898" cy="345385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  <a:defRPr/>
            </a:pPr>
            <a:endParaRPr lang="pt-BR" altLang="pt-BR" dirty="0"/>
          </a:p>
          <a:p>
            <a:pPr marL="109728" indent="0" algn="ctr">
              <a:lnSpc>
                <a:spcPct val="150000"/>
              </a:lnSpc>
              <a:buNone/>
              <a:defRPr/>
            </a:pPr>
            <a:endParaRPr lang="pt-BR" altLang="pt-BR" sz="2400" b="1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Arial" charset="0"/>
              <a:buChar char="•"/>
              <a:defRPr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Melhoria da Atenção à Saúde da Criança de Zero a Setenta e Dois Meses na </a:t>
            </a:r>
            <a:r>
              <a:rPr lang="pt-B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UBS Módulo São </a:t>
            </a:r>
            <a:r>
              <a:rPr lang="pt-B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Tomé 23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Parnaíba/PI</a:t>
            </a:r>
            <a:r>
              <a:rPr lang="pt-BR" sz="2400" dirty="0"/>
              <a:t>.</a:t>
            </a:r>
          </a:p>
          <a:p>
            <a:pPr marL="0" indent="0" algn="ctr" eaLnBrk="1" hangingPunct="1">
              <a:buNone/>
              <a:defRPr/>
            </a:pPr>
            <a:endParaRPr lang="pt-BR" altLang="pt-BR" sz="2400" dirty="0" smtClean="0"/>
          </a:p>
          <a:p>
            <a:pPr eaLnBrk="1" hangingPunct="1">
              <a:buFontTx/>
              <a:buNone/>
              <a:defRPr/>
            </a:pPr>
            <a:endParaRPr lang="pt-BR" altLang="pt-BR" dirty="0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44658"/>
            <a:ext cx="10972800" cy="1143000"/>
          </a:xfrm>
        </p:spPr>
        <p:txBody>
          <a:bodyPr/>
          <a:lstStyle/>
          <a:p>
            <a:pPr eaLnBrk="1" hangingPunct="1"/>
            <a:r>
              <a:rPr lang="pt-BR" alt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Objetivo Geral </a:t>
            </a:r>
            <a:endParaRPr lang="pt-BR" alt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09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1331148" y="1270660"/>
            <a:ext cx="9974159" cy="4707702"/>
          </a:xfrm>
        </p:spPr>
        <p:txBody>
          <a:bodyPr>
            <a:normAutofit/>
          </a:bodyPr>
          <a:lstStyle/>
          <a:p>
            <a:pPr marL="109728" indent="0" algn="ctr">
              <a:lnSpc>
                <a:spcPct val="150000"/>
              </a:lnSpc>
              <a:buNone/>
              <a:defRPr/>
            </a:pPr>
            <a:endParaRPr lang="pt-BR" altLang="pt-BR" sz="4000" b="1" u="sng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pt-B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Ampliar a cobertura do Programa de Saúde da Criança</a:t>
            </a:r>
          </a:p>
          <a:p>
            <a:pPr lvl="2" algn="just">
              <a:defRPr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Melhorar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qualidade do atendimento à criança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alt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lvl="2" algn="just">
              <a:defRPr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Melhorar a adesão ao programa de Saúde da Criança. </a:t>
            </a:r>
          </a:p>
          <a:p>
            <a:pPr lvl="2" algn="just">
              <a:defRPr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Melhorar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 registro das informações.</a:t>
            </a:r>
          </a:p>
          <a:p>
            <a:pPr lvl="2" algn="just">
              <a:defRPr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Mapear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as crianças de risco pertencentes à área de abrangência ancas que consultam no serviço.</a:t>
            </a:r>
          </a:p>
          <a:p>
            <a:pPr lvl="2" algn="just">
              <a:defRPr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Promover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saúde das crianças.</a:t>
            </a:r>
          </a:p>
          <a:p>
            <a:pPr indent="-457200" algn="just">
              <a:lnSpc>
                <a:spcPct val="150000"/>
              </a:lnSpc>
              <a:defRPr/>
            </a:pPr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728353" y="714025"/>
            <a:ext cx="109728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Objetivos Específicos</a:t>
            </a:r>
            <a:endParaRPr lang="pt-BR" alt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31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Vermelho Violeta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2245</TotalTime>
  <Words>2876</Words>
  <Application>Microsoft Office PowerPoint</Application>
  <PresentationFormat>Widescreen</PresentationFormat>
  <Paragraphs>225</Paragraphs>
  <Slides>33</Slides>
  <Notes>12</Notes>
  <HiddenSlides>0</HiddenSlides>
  <MMClips>0</MMClips>
  <ScaleCrop>false</ScaleCrop>
  <HeadingPairs>
    <vt:vector size="8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43" baseType="lpstr">
      <vt:lpstr>Arial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Concurso</vt:lpstr>
      <vt:lpstr>Gráfico</vt:lpstr>
      <vt:lpstr>Apresentação do PowerPoint</vt:lpstr>
      <vt:lpstr>                       Introdução</vt:lpstr>
      <vt:lpstr>                       Introdução</vt:lpstr>
      <vt:lpstr>                   Introdução</vt:lpstr>
      <vt:lpstr>                      Introdução</vt:lpstr>
      <vt:lpstr>                        Introdução</vt:lpstr>
      <vt:lpstr>                        Introdução        </vt:lpstr>
      <vt:lpstr>                     Objetivo Geral </vt:lpstr>
      <vt:lpstr>            Objetivos Específicos</vt:lpstr>
      <vt:lpstr>                     Metodologia</vt:lpstr>
      <vt:lpstr>                    Metodologia</vt:lpstr>
      <vt:lpstr>                     Metodologia</vt:lpstr>
      <vt:lpstr>                   Metodologia</vt:lpstr>
      <vt:lpstr>                  Metodologia</vt:lpstr>
      <vt:lpstr>Objetivos, Metas e Resultados </vt:lpstr>
      <vt:lpstr>Objetivos, Metas e Resultados </vt:lpstr>
      <vt:lpstr>Objetivos, Metas e Resultados </vt:lpstr>
      <vt:lpstr>Objetivos, Metas e Resultados </vt:lpstr>
      <vt:lpstr>Objetivos, Metas e Resultados </vt:lpstr>
      <vt:lpstr>Objetivos, Metas e Resultados </vt:lpstr>
      <vt:lpstr>Objetivos, Metas e Resultados </vt:lpstr>
      <vt:lpstr>Objetivos, Metas e Resultados </vt:lpstr>
      <vt:lpstr>Objetivos, Metas e Resultados </vt:lpstr>
      <vt:lpstr>Objetivos, Metas e Resultados </vt:lpstr>
      <vt:lpstr>           Importância da Intervenção </vt:lpstr>
      <vt:lpstr>               Importância da Intervenção </vt:lpstr>
      <vt:lpstr>Nível de incorporação da intervenção a rotina do serviço</vt:lpstr>
      <vt:lpstr>                      Mudanças </vt:lpstr>
      <vt:lpstr>                    Mudanças </vt:lpstr>
      <vt:lpstr>Reflexão crítica sobre o processo pessoal de aprendizagem</vt:lpstr>
      <vt:lpstr>Reflexão crítica sobre o processo pessoal de aprendizagem</vt:lpstr>
      <vt:lpstr>Reflexão crítica sobre o processo pessoal de aprendizagem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Antonio</dc:creator>
  <cp:lastModifiedBy>Hilda Elena Conesa</cp:lastModifiedBy>
  <cp:revision>356</cp:revision>
  <dcterms:created xsi:type="dcterms:W3CDTF">2015-05-13T23:46:28Z</dcterms:created>
  <dcterms:modified xsi:type="dcterms:W3CDTF">2015-11-10T02:24:23Z</dcterms:modified>
</cp:coreProperties>
</file>