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75" r:id="rId6"/>
    <p:sldId id="276" r:id="rId7"/>
    <p:sldId id="277" r:id="rId8"/>
    <p:sldId id="279" r:id="rId9"/>
    <p:sldId id="280" r:id="rId10"/>
    <p:sldId id="265" r:id="rId11"/>
    <p:sldId id="284" r:id="rId12"/>
    <p:sldId id="267" r:id="rId13"/>
    <p:sldId id="285" r:id="rId14"/>
    <p:sldId id="282" r:id="rId15"/>
    <p:sldId id="283" r:id="rId16"/>
    <p:sldId id="268" r:id="rId17"/>
    <p:sldId id="269" r:id="rId18"/>
    <p:sldId id="288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86" r:id="rId28"/>
    <p:sldId id="287" r:id="rId29"/>
    <p:sldId id="290" r:id="rId30"/>
    <p:sldId id="289" r:id="rId31"/>
    <p:sldId id="299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F6BB2-05B4-427A-9163-7C5DAEA8095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0F0E9C3-6AFB-4EA9-8AE4-695BA1A83839}">
      <dgm:prSet phldrT="[Texto]"/>
      <dgm:spPr/>
      <dgm:t>
        <a:bodyPr/>
        <a:lstStyle/>
        <a:p>
          <a:r>
            <a:rPr lang="pt-BR" dirty="0" smtClean="0"/>
            <a:t>Desafio</a:t>
          </a:r>
          <a:endParaRPr lang="pt-BR" dirty="0"/>
        </a:p>
      </dgm:t>
    </dgm:pt>
    <dgm:pt modelId="{7D3BBD79-BD8B-459C-9A3D-233B000B84F5}" type="parTrans" cxnId="{65FC6902-A797-4704-8B23-53609F946251}">
      <dgm:prSet/>
      <dgm:spPr/>
      <dgm:t>
        <a:bodyPr/>
        <a:lstStyle/>
        <a:p>
          <a:endParaRPr lang="pt-BR"/>
        </a:p>
      </dgm:t>
    </dgm:pt>
    <dgm:pt modelId="{5B2A7922-225E-485C-839B-6A3E7997D910}" type="sibTrans" cxnId="{65FC6902-A797-4704-8B23-53609F946251}">
      <dgm:prSet/>
      <dgm:spPr/>
      <dgm:t>
        <a:bodyPr/>
        <a:lstStyle/>
        <a:p>
          <a:endParaRPr lang="pt-BR"/>
        </a:p>
      </dgm:t>
    </dgm:pt>
    <dgm:pt modelId="{2BAB5E47-4D45-4DD2-98A1-11187C373478}">
      <dgm:prSet phldrT="[Texto]"/>
      <dgm:spPr/>
      <dgm:t>
        <a:bodyPr/>
        <a:lstStyle/>
        <a:p>
          <a:r>
            <a:rPr lang="pt-BR" dirty="0" smtClean="0"/>
            <a:t>Intervenção</a:t>
          </a:r>
          <a:endParaRPr lang="pt-BR" dirty="0"/>
        </a:p>
      </dgm:t>
    </dgm:pt>
    <dgm:pt modelId="{948CCB46-B253-4C4F-92BB-C5774CB27286}" type="parTrans" cxnId="{40CACD73-F29F-422E-9634-03CF3760BA25}">
      <dgm:prSet/>
      <dgm:spPr/>
      <dgm:t>
        <a:bodyPr/>
        <a:lstStyle/>
        <a:p>
          <a:endParaRPr lang="pt-BR"/>
        </a:p>
      </dgm:t>
    </dgm:pt>
    <dgm:pt modelId="{E913031F-235E-498B-84EB-0F3192234283}" type="sibTrans" cxnId="{40CACD73-F29F-422E-9634-03CF3760BA25}">
      <dgm:prSet/>
      <dgm:spPr/>
      <dgm:t>
        <a:bodyPr/>
        <a:lstStyle/>
        <a:p>
          <a:endParaRPr lang="pt-BR"/>
        </a:p>
      </dgm:t>
    </dgm:pt>
    <dgm:pt modelId="{C7DF9F97-3DD3-4600-8873-6C07858ABED1}">
      <dgm:prSet phldrT="[Texto]"/>
      <dgm:spPr/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2F1B21F9-524E-42ED-A3CD-A5CD076CC1CE}" type="parTrans" cxnId="{E8D9B9F2-2CDC-4873-A87A-F8E90E082F37}">
      <dgm:prSet/>
      <dgm:spPr/>
      <dgm:t>
        <a:bodyPr/>
        <a:lstStyle/>
        <a:p>
          <a:endParaRPr lang="pt-BR"/>
        </a:p>
      </dgm:t>
    </dgm:pt>
    <dgm:pt modelId="{266F99B7-7B35-4339-9FCB-06593E40FB27}" type="sibTrans" cxnId="{E8D9B9F2-2CDC-4873-A87A-F8E90E082F37}">
      <dgm:prSet/>
      <dgm:spPr/>
      <dgm:t>
        <a:bodyPr/>
        <a:lstStyle/>
        <a:p>
          <a:endParaRPr lang="pt-BR"/>
        </a:p>
      </dgm:t>
    </dgm:pt>
    <dgm:pt modelId="{56B09061-74BF-4676-B2FC-A2D1220FCFC0}" type="pres">
      <dgm:prSet presAssocID="{514F6BB2-05B4-427A-9163-7C5DAEA8095C}" presName="CompostProcess" presStyleCnt="0">
        <dgm:presLayoutVars>
          <dgm:dir/>
          <dgm:resizeHandles val="exact"/>
        </dgm:presLayoutVars>
      </dgm:prSet>
      <dgm:spPr/>
    </dgm:pt>
    <dgm:pt modelId="{5D9F1F45-BF4E-4331-A0B1-1709D6358BFA}" type="pres">
      <dgm:prSet presAssocID="{514F6BB2-05B4-427A-9163-7C5DAEA8095C}" presName="arrow" presStyleLbl="bgShp" presStyleIdx="0" presStyleCnt="1"/>
      <dgm:spPr/>
    </dgm:pt>
    <dgm:pt modelId="{8FBFF452-7164-4E46-8D4E-2C9A08D7D5E0}" type="pres">
      <dgm:prSet presAssocID="{514F6BB2-05B4-427A-9163-7C5DAEA8095C}" presName="linearProcess" presStyleCnt="0"/>
      <dgm:spPr/>
    </dgm:pt>
    <dgm:pt modelId="{7162BDD4-E1BD-4023-889D-9AEC0ADE9939}" type="pres">
      <dgm:prSet presAssocID="{10F0E9C3-6AFB-4EA9-8AE4-695BA1A83839}" presName="textNode" presStyleLbl="node1" presStyleIdx="0" presStyleCnt="3">
        <dgm:presLayoutVars>
          <dgm:bulletEnabled val="1"/>
        </dgm:presLayoutVars>
      </dgm:prSet>
      <dgm:spPr/>
    </dgm:pt>
    <dgm:pt modelId="{FFE8A610-E593-4FCF-8BDD-22A6B1546975}" type="pres">
      <dgm:prSet presAssocID="{5B2A7922-225E-485C-839B-6A3E7997D910}" presName="sibTrans" presStyleCnt="0"/>
      <dgm:spPr/>
    </dgm:pt>
    <dgm:pt modelId="{DDA6319D-794B-446E-895C-2D9652987263}" type="pres">
      <dgm:prSet presAssocID="{2BAB5E47-4D45-4DD2-98A1-11187C37347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4F6A42-ED35-4FBB-A20A-11848AB7202E}" type="pres">
      <dgm:prSet presAssocID="{E913031F-235E-498B-84EB-0F3192234283}" presName="sibTrans" presStyleCnt="0"/>
      <dgm:spPr/>
    </dgm:pt>
    <dgm:pt modelId="{1AFD3611-E34C-4DDB-A83C-E2AAB1B2524E}" type="pres">
      <dgm:prSet presAssocID="{C7DF9F97-3DD3-4600-8873-6C07858ABE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BEB9B1-D92F-4D32-B45E-92E8B2A57E7B}" type="presOf" srcId="{C7DF9F97-3DD3-4600-8873-6C07858ABED1}" destId="{1AFD3611-E34C-4DDB-A83C-E2AAB1B2524E}" srcOrd="0" destOrd="0" presId="urn:microsoft.com/office/officeart/2005/8/layout/hProcess9"/>
    <dgm:cxn modelId="{8BDFB1C6-E7CA-4086-B335-CA3FB1CCD26A}" type="presOf" srcId="{2BAB5E47-4D45-4DD2-98A1-11187C373478}" destId="{DDA6319D-794B-446E-895C-2D9652987263}" srcOrd="0" destOrd="0" presId="urn:microsoft.com/office/officeart/2005/8/layout/hProcess9"/>
    <dgm:cxn modelId="{E8D9B9F2-2CDC-4873-A87A-F8E90E082F37}" srcId="{514F6BB2-05B4-427A-9163-7C5DAEA8095C}" destId="{C7DF9F97-3DD3-4600-8873-6C07858ABED1}" srcOrd="2" destOrd="0" parTransId="{2F1B21F9-524E-42ED-A3CD-A5CD076CC1CE}" sibTransId="{266F99B7-7B35-4339-9FCB-06593E40FB27}"/>
    <dgm:cxn modelId="{EEB61BEC-EC9F-4DD2-8D16-14856D453646}" type="presOf" srcId="{514F6BB2-05B4-427A-9163-7C5DAEA8095C}" destId="{56B09061-74BF-4676-B2FC-A2D1220FCFC0}" srcOrd="0" destOrd="0" presId="urn:microsoft.com/office/officeart/2005/8/layout/hProcess9"/>
    <dgm:cxn modelId="{3A3888E6-A2F7-4C24-BD07-563AFCD13A9A}" type="presOf" srcId="{10F0E9C3-6AFB-4EA9-8AE4-695BA1A83839}" destId="{7162BDD4-E1BD-4023-889D-9AEC0ADE9939}" srcOrd="0" destOrd="0" presId="urn:microsoft.com/office/officeart/2005/8/layout/hProcess9"/>
    <dgm:cxn modelId="{65FC6902-A797-4704-8B23-53609F946251}" srcId="{514F6BB2-05B4-427A-9163-7C5DAEA8095C}" destId="{10F0E9C3-6AFB-4EA9-8AE4-695BA1A83839}" srcOrd="0" destOrd="0" parTransId="{7D3BBD79-BD8B-459C-9A3D-233B000B84F5}" sibTransId="{5B2A7922-225E-485C-839B-6A3E7997D910}"/>
    <dgm:cxn modelId="{40CACD73-F29F-422E-9634-03CF3760BA25}" srcId="{514F6BB2-05B4-427A-9163-7C5DAEA8095C}" destId="{2BAB5E47-4D45-4DD2-98A1-11187C373478}" srcOrd="1" destOrd="0" parTransId="{948CCB46-B253-4C4F-92BB-C5774CB27286}" sibTransId="{E913031F-235E-498B-84EB-0F3192234283}"/>
    <dgm:cxn modelId="{B1C15866-9092-4E25-BCF7-7D7E63EE97F8}" type="presParOf" srcId="{56B09061-74BF-4676-B2FC-A2D1220FCFC0}" destId="{5D9F1F45-BF4E-4331-A0B1-1709D6358BFA}" srcOrd="0" destOrd="0" presId="urn:microsoft.com/office/officeart/2005/8/layout/hProcess9"/>
    <dgm:cxn modelId="{E9BAD9C1-22FE-4512-B80D-07AE27B109D8}" type="presParOf" srcId="{56B09061-74BF-4676-B2FC-A2D1220FCFC0}" destId="{8FBFF452-7164-4E46-8D4E-2C9A08D7D5E0}" srcOrd="1" destOrd="0" presId="urn:microsoft.com/office/officeart/2005/8/layout/hProcess9"/>
    <dgm:cxn modelId="{58F8A342-E51F-46DB-8A9E-CF61152A820F}" type="presParOf" srcId="{8FBFF452-7164-4E46-8D4E-2C9A08D7D5E0}" destId="{7162BDD4-E1BD-4023-889D-9AEC0ADE9939}" srcOrd="0" destOrd="0" presId="urn:microsoft.com/office/officeart/2005/8/layout/hProcess9"/>
    <dgm:cxn modelId="{A266F391-5C07-4386-9A3F-EDEB5D22FF0F}" type="presParOf" srcId="{8FBFF452-7164-4E46-8D4E-2C9A08D7D5E0}" destId="{FFE8A610-E593-4FCF-8BDD-22A6B1546975}" srcOrd="1" destOrd="0" presId="urn:microsoft.com/office/officeart/2005/8/layout/hProcess9"/>
    <dgm:cxn modelId="{36DC0D07-466F-4D6B-829B-C4055CD676BE}" type="presParOf" srcId="{8FBFF452-7164-4E46-8D4E-2C9A08D7D5E0}" destId="{DDA6319D-794B-446E-895C-2D9652987263}" srcOrd="2" destOrd="0" presId="urn:microsoft.com/office/officeart/2005/8/layout/hProcess9"/>
    <dgm:cxn modelId="{F55150F8-6C82-4603-82B7-B360FB152E2A}" type="presParOf" srcId="{8FBFF452-7164-4E46-8D4E-2C9A08D7D5E0}" destId="{074F6A42-ED35-4FBB-A20A-11848AB7202E}" srcOrd="3" destOrd="0" presId="urn:microsoft.com/office/officeart/2005/8/layout/hProcess9"/>
    <dgm:cxn modelId="{599130E8-856D-4CDA-B797-3F28DC62A2E9}" type="presParOf" srcId="{8FBFF452-7164-4E46-8D4E-2C9A08D7D5E0}" destId="{1AFD3611-E34C-4DDB-A83C-E2AAB1B2524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F1F45-BF4E-4331-A0B1-1709D6358BF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2BDD4-E1BD-4023-889D-9AEC0ADE9939}">
      <dsp:nvSpPr>
        <dsp:cNvPr id="0" name=""/>
        <dsp:cNvSpPr/>
      </dsp:nvSpPr>
      <dsp:spPr>
        <a:xfrm>
          <a:off x="4139" y="1357788"/>
          <a:ext cx="259738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Desafio</a:t>
          </a:r>
          <a:endParaRPr lang="pt-BR" sz="3300" kern="1200" dirty="0"/>
        </a:p>
      </dsp:txBody>
      <dsp:txXfrm>
        <a:off x="92515" y="1446164"/>
        <a:ext cx="2420634" cy="1633633"/>
      </dsp:txXfrm>
    </dsp:sp>
    <dsp:sp modelId="{DDA6319D-794B-446E-895C-2D9652987263}">
      <dsp:nvSpPr>
        <dsp:cNvPr id="0" name=""/>
        <dsp:cNvSpPr/>
      </dsp:nvSpPr>
      <dsp:spPr>
        <a:xfrm>
          <a:off x="2816106" y="1357788"/>
          <a:ext cx="259738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Intervenção</a:t>
          </a:r>
          <a:endParaRPr lang="pt-BR" sz="3300" kern="1200" dirty="0"/>
        </a:p>
      </dsp:txBody>
      <dsp:txXfrm>
        <a:off x="2904482" y="1446164"/>
        <a:ext cx="2420634" cy="1633633"/>
      </dsp:txXfrm>
    </dsp:sp>
    <dsp:sp modelId="{1AFD3611-E34C-4DDB-A83C-E2AAB1B2524E}">
      <dsp:nvSpPr>
        <dsp:cNvPr id="0" name=""/>
        <dsp:cNvSpPr/>
      </dsp:nvSpPr>
      <dsp:spPr>
        <a:xfrm>
          <a:off x="5628073" y="1357788"/>
          <a:ext cx="259738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Aprendizado</a:t>
          </a:r>
          <a:endParaRPr lang="pt-BR" sz="3300" kern="1200" dirty="0"/>
        </a:p>
      </dsp:txBody>
      <dsp:txXfrm>
        <a:off x="5716449" y="1446164"/>
        <a:ext cx="2420634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1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6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7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9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02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10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14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5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3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1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31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6444-F94B-4149-8011-7D88C15D6EBB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B522-9D31-421B-A73B-A339A5040E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1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296144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Melhoria da atenção pré-natal e puerpério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UBS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Luís Gonzaga da Cunha, Esperantina-PI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088832" cy="1057672"/>
          </a:xfrm>
        </p:spPr>
        <p:txBody>
          <a:bodyPr>
            <a:normAutofit/>
          </a:bodyPr>
          <a:lstStyle/>
          <a:p>
            <a:pPr algn="r"/>
            <a:r>
              <a:rPr lang="pt-B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Holean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Francisco Rodrigues Costa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697345" y="427990"/>
            <a:ext cx="201295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5984" y="24081"/>
            <a:ext cx="6252032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FEDERAL DE PELOTAS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Universidade Aberta do SUS UNA/SUS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Departamento de Medicina Social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 de Especialização em Saúde da Família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C:\Users\Daniela\Pictures\UFPEL-ESCUDO-20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1"/>
            <a:ext cx="1547664" cy="132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0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Estratégica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844824"/>
            <a:ext cx="7344816" cy="4210233"/>
          </a:xfrm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Figura 2 - Cronograma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Ações desenvolvidas;</a:t>
            </a:r>
          </a:p>
          <a:p>
            <a:r>
              <a:rPr lang="pt-BR" dirty="0" smtClean="0"/>
              <a:t>Ações </a:t>
            </a:r>
            <a:r>
              <a:rPr lang="pt-BR" dirty="0"/>
              <a:t>previstas que não foram </a:t>
            </a:r>
            <a:r>
              <a:rPr lang="pt-BR" dirty="0" smtClean="0"/>
              <a:t>realizadas;</a:t>
            </a:r>
          </a:p>
          <a:p>
            <a:r>
              <a:rPr lang="pt-BR" dirty="0"/>
              <a:t>Coleta e sistematização dos </a:t>
            </a:r>
            <a:r>
              <a:rPr lang="pt-BR" dirty="0" smtClean="0"/>
              <a:t>dados;</a:t>
            </a:r>
          </a:p>
          <a:p>
            <a:r>
              <a:rPr lang="pt-BR" dirty="0"/>
              <a:t>Viabilidade de incorporação das ações na rotina da </a:t>
            </a:r>
            <a:r>
              <a:rPr lang="pt-BR" dirty="0" smtClean="0"/>
              <a:t>unidade.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97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Relatório da Intervenção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60932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3 – Atendimento pré-natal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Relatório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60932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Figura </a:t>
            </a:r>
            <a:r>
              <a:rPr lang="pt-BR" dirty="0" smtClean="0"/>
              <a:t>4 - Atividade </a:t>
            </a:r>
            <a:r>
              <a:rPr lang="pt-BR" dirty="0"/>
              <a:t>de grupo com gestantes na UBS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294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Relatório da Intervenção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68" y="1600200"/>
            <a:ext cx="6404664" cy="4525963"/>
          </a:xfrm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5 - Ficha-espelho </a:t>
            </a:r>
            <a:r>
              <a:rPr lang="pt-BR" dirty="0"/>
              <a:t>pré-natal e </a:t>
            </a:r>
            <a:r>
              <a:rPr lang="pt-BR" dirty="0" smtClean="0"/>
              <a:t>puerpério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7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Relatório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37" y="1600200"/>
            <a:ext cx="6391526" cy="4525963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6 - Ficha-espelho </a:t>
            </a:r>
            <a:r>
              <a:rPr lang="pt-BR" dirty="0"/>
              <a:t>pré-natal e </a:t>
            </a:r>
            <a:r>
              <a:rPr lang="pt-BR" dirty="0" smtClean="0"/>
              <a:t>puerpério (verso)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5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</a:p>
          <a:p>
            <a:pPr lvl="1"/>
            <a:r>
              <a:rPr lang="pt-BR" dirty="0" smtClean="0"/>
              <a:t>Pré-natal</a:t>
            </a:r>
          </a:p>
          <a:p>
            <a:pPr lvl="2"/>
            <a:r>
              <a:rPr lang="pt-BR" dirty="0" smtClean="0"/>
              <a:t>Aumento da cobertura </a:t>
            </a:r>
            <a:r>
              <a:rPr lang="pt-BR" dirty="0"/>
              <a:t>de 72% para 100</a:t>
            </a:r>
            <a:r>
              <a:rPr lang="pt-BR" dirty="0" smtClean="0"/>
              <a:t>%;</a:t>
            </a:r>
          </a:p>
          <a:p>
            <a:pPr lvl="2"/>
            <a:r>
              <a:rPr lang="pt-BR" dirty="0"/>
              <a:t>100% das gestantes </a:t>
            </a:r>
            <a:r>
              <a:rPr lang="pt-BR" dirty="0" smtClean="0"/>
              <a:t>com </a:t>
            </a:r>
            <a:r>
              <a:rPr lang="pt-BR" dirty="0"/>
              <a:t>solicitação de exames </a:t>
            </a:r>
            <a:r>
              <a:rPr lang="pt-BR" dirty="0" smtClean="0"/>
              <a:t>laboratoriais;</a:t>
            </a:r>
          </a:p>
          <a:p>
            <a:pPr lvl="2"/>
            <a:r>
              <a:rPr lang="pt-BR" dirty="0"/>
              <a:t>100% das gestantes </a:t>
            </a:r>
            <a:r>
              <a:rPr lang="pt-BR" dirty="0" smtClean="0"/>
              <a:t>com </a:t>
            </a:r>
            <a:r>
              <a:rPr lang="pt-BR" dirty="0"/>
              <a:t>prescrição de sulfato ferroso e ácido </a:t>
            </a:r>
            <a:r>
              <a:rPr lang="pt-BR" dirty="0" smtClean="0"/>
              <a:t>fólico;</a:t>
            </a:r>
          </a:p>
          <a:p>
            <a:pPr lvl="2"/>
            <a:r>
              <a:rPr lang="pt-BR" dirty="0" smtClean="0"/>
              <a:t>Sem gestantes faltosas;</a:t>
            </a:r>
          </a:p>
          <a:p>
            <a:pPr lvl="2"/>
            <a:r>
              <a:rPr lang="pt-BR" dirty="0" smtClean="0"/>
              <a:t>100% </a:t>
            </a:r>
            <a:r>
              <a:rPr lang="pt-BR" dirty="0"/>
              <a:t>com registro na </a:t>
            </a:r>
            <a:r>
              <a:rPr lang="pt-BR" dirty="0" smtClean="0"/>
              <a:t>ficha-espelho;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Pré-natal</a:t>
            </a:r>
          </a:p>
          <a:p>
            <a:pPr lvl="2"/>
            <a:r>
              <a:rPr lang="pt-BR" dirty="0" smtClean="0"/>
              <a:t>100</a:t>
            </a:r>
            <a:r>
              <a:rPr lang="pt-BR" dirty="0"/>
              <a:t>% das gestantes </a:t>
            </a:r>
            <a:r>
              <a:rPr lang="pt-BR" dirty="0" smtClean="0"/>
              <a:t>com orientação </a:t>
            </a:r>
            <a:r>
              <a:rPr lang="pt-BR" dirty="0"/>
              <a:t>nutricional e promoção do aleitamento </a:t>
            </a:r>
            <a:r>
              <a:rPr lang="pt-BR" dirty="0" smtClean="0"/>
              <a:t>materno;</a:t>
            </a:r>
          </a:p>
          <a:p>
            <a:pPr lvl="2"/>
            <a:r>
              <a:rPr lang="pt-BR" dirty="0"/>
              <a:t>100% das gestantes </a:t>
            </a:r>
            <a:r>
              <a:rPr lang="pt-BR" dirty="0" smtClean="0"/>
              <a:t>com orientações sobre </a:t>
            </a:r>
            <a:r>
              <a:rPr lang="pt-BR" dirty="0"/>
              <a:t>os riscos do tabagismo e do uso de álcool e </a:t>
            </a:r>
            <a:r>
              <a:rPr lang="pt-BR" dirty="0" smtClean="0"/>
              <a:t>drogas;</a:t>
            </a:r>
          </a:p>
          <a:p>
            <a:pPr lvl="2"/>
            <a:r>
              <a:rPr lang="pt-BR" dirty="0" smtClean="0"/>
              <a:t>Sem assistência odontológica às gestantes;</a:t>
            </a:r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HOLEAN\Desktop\Quadro\Quadr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74" y="1539776"/>
            <a:ext cx="65910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7544" y="62202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Gráfico 1: Proporção de gestantes captadas no primeiro trimestre de gestação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867526" y="1593652"/>
            <a:ext cx="808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37,5% (</a:t>
            </a:r>
            <a:r>
              <a:rPr lang="pt-BR" sz="1100" dirty="0" smtClean="0"/>
              <a:t>9)</a:t>
            </a:r>
          </a:p>
          <a:p>
            <a:r>
              <a:rPr lang="pt-BR" sz="1100" dirty="0"/>
              <a:t>46,2% (</a:t>
            </a:r>
            <a:r>
              <a:rPr lang="pt-BR" sz="1100" dirty="0" smtClean="0"/>
              <a:t>12)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855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 descr="C:\Users\HOLEAN\Desktop\Quadro\Quadr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04" y="1484784"/>
            <a:ext cx="662438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Gráfico 2: Proporção de gestantes com pelo menos um exame ginecológico por trimestre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84193" y="1628800"/>
            <a:ext cx="936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0</a:t>
            </a:r>
            <a:r>
              <a:rPr lang="pt-BR" sz="1100" dirty="0" smtClean="0"/>
              <a:t>%</a:t>
            </a:r>
          </a:p>
          <a:p>
            <a:r>
              <a:rPr lang="pt-BR" sz="1100" dirty="0"/>
              <a:t>80,8% (</a:t>
            </a:r>
            <a:r>
              <a:rPr lang="pt-BR" sz="1100" dirty="0" smtClean="0"/>
              <a:t>21)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1425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Situacional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Esperantina;</a:t>
            </a:r>
          </a:p>
          <a:p>
            <a:r>
              <a:rPr lang="pt-BR" dirty="0" smtClean="0"/>
              <a:t>Unidade Luís Gonzaga da Cunha:</a:t>
            </a:r>
          </a:p>
          <a:p>
            <a:pPr lvl="1"/>
            <a:r>
              <a:rPr lang="pt-BR" dirty="0" smtClean="0"/>
              <a:t>Estrutura física;</a:t>
            </a:r>
          </a:p>
          <a:p>
            <a:pPr lvl="1"/>
            <a:r>
              <a:rPr lang="pt-BR" dirty="0" smtClean="0"/>
              <a:t>Equipe;</a:t>
            </a:r>
          </a:p>
          <a:p>
            <a:pPr lvl="1"/>
            <a:r>
              <a:rPr lang="pt-BR" dirty="0" smtClean="0"/>
              <a:t>Equipamentos e instrumental;</a:t>
            </a:r>
          </a:p>
          <a:p>
            <a:pPr lvl="1"/>
            <a:r>
              <a:rPr lang="pt-BR" dirty="0" smtClean="0"/>
              <a:t>Medicamentos;</a:t>
            </a:r>
          </a:p>
          <a:p>
            <a:pPr lvl="1"/>
            <a:r>
              <a:rPr lang="pt-BR" dirty="0" smtClean="0"/>
              <a:t>Vacinação;</a:t>
            </a:r>
          </a:p>
          <a:p>
            <a:pPr lvl="1"/>
            <a:r>
              <a:rPr lang="pt-BR" dirty="0" smtClean="0"/>
              <a:t>Exames.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HOLEAN\Desktop\Quadro\Quadr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93" y="1556792"/>
            <a:ext cx="659581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Gráfico 3: Proporção de gestantes com  pelo menos um exame das mamas durante o pré-natal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869907" y="1564184"/>
            <a:ext cx="806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0%</a:t>
            </a:r>
          </a:p>
          <a:p>
            <a:r>
              <a:rPr lang="pt-BR" sz="1100" dirty="0"/>
              <a:t>80,8% (21</a:t>
            </a:r>
            <a:r>
              <a:rPr lang="pt-BR" sz="1100" dirty="0" smtClean="0"/>
              <a:t>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969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HOLEAN\Desktop\Quadro\Quadr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74" y="1573808"/>
            <a:ext cx="659105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Gráfico 4: Proporção de gestantes com  o esquema da vacina </a:t>
            </a:r>
            <a:r>
              <a:rPr lang="pt-BR" dirty="0" err="1"/>
              <a:t>anti-tetânica</a:t>
            </a:r>
            <a:r>
              <a:rPr lang="pt-BR" dirty="0"/>
              <a:t> completo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67526" y="1573808"/>
            <a:ext cx="808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62,5</a:t>
            </a:r>
            <a:r>
              <a:rPr lang="pt-BR" sz="1100" dirty="0"/>
              <a:t>% (</a:t>
            </a:r>
            <a:r>
              <a:rPr lang="pt-BR" sz="1100" dirty="0" smtClean="0"/>
              <a:t>15)</a:t>
            </a:r>
          </a:p>
          <a:p>
            <a:r>
              <a:rPr lang="pt-BR" sz="1100" dirty="0" smtClean="0"/>
              <a:t>65,4% (17)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13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HOLEAN\Desktop\Quadro\Quadr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99" y="1556792"/>
            <a:ext cx="657200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Gráfico 5: Proporção de gestantes com  o esquema da vacina de Hepatite B completo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8001" y="1576884"/>
            <a:ext cx="818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50,0% (</a:t>
            </a:r>
            <a:r>
              <a:rPr lang="pt-BR" sz="1100" dirty="0" smtClean="0"/>
              <a:t>12)</a:t>
            </a:r>
          </a:p>
          <a:p>
            <a:r>
              <a:rPr lang="pt-BR" sz="1100" dirty="0"/>
              <a:t>57,7% (</a:t>
            </a:r>
            <a:r>
              <a:rPr lang="pt-BR" sz="1100" dirty="0" smtClean="0"/>
              <a:t>15)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13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HOLEAN\Desktop\Quadro\Quadro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36" y="1556792"/>
            <a:ext cx="6657727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Gráfico 6: Proporção de gestantes e puérperas com orientação sobre higiene bucal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00863" y="1628800"/>
            <a:ext cx="919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0%</a:t>
            </a:r>
          </a:p>
          <a:p>
            <a:r>
              <a:rPr lang="pt-BR" sz="1100" dirty="0" smtClean="0"/>
              <a:t>73,1</a:t>
            </a:r>
            <a:r>
              <a:rPr lang="pt-BR" sz="1100" dirty="0"/>
              <a:t>% (</a:t>
            </a:r>
            <a:r>
              <a:rPr lang="pt-BR" sz="1100" dirty="0" smtClean="0"/>
              <a:t>19)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13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C:\Users\HOLEAN\Desktop\Quadro\Quadro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55" y="1556791"/>
            <a:ext cx="6586289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Gráfico 7: Proporção de gestantes com avaliação de risco gestacional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65144" y="1576882"/>
            <a:ext cx="81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87,5% (</a:t>
            </a:r>
            <a:r>
              <a:rPr lang="pt-BR" sz="1100" dirty="0" smtClean="0"/>
              <a:t>21)</a:t>
            </a:r>
          </a:p>
          <a:p>
            <a:r>
              <a:rPr lang="pt-BR" sz="1100" dirty="0" smtClean="0"/>
              <a:t>100% (26)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13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3" name="Picture 3" descr="C:\Users\HOLEAN\Desktop\Quadro\Quadro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61" y="1556792"/>
            <a:ext cx="656247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Gráfico </a:t>
            </a:r>
            <a:r>
              <a:rPr lang="pt-BR" dirty="0"/>
              <a:t>8: Proporção de gestantes que receberam orientação sobre cuidados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com </a:t>
            </a:r>
            <a:r>
              <a:rPr lang="pt-BR" dirty="0"/>
              <a:t>o recém-nascido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3238" y="1556792"/>
            <a:ext cx="823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0%</a:t>
            </a:r>
          </a:p>
          <a:p>
            <a:r>
              <a:rPr lang="pt-BR" sz="1100" dirty="0" smtClean="0"/>
              <a:t>53,8</a:t>
            </a:r>
            <a:r>
              <a:rPr lang="pt-BR" sz="1100" dirty="0"/>
              <a:t>% (</a:t>
            </a:r>
            <a:r>
              <a:rPr lang="pt-BR" sz="1100" dirty="0" smtClean="0"/>
              <a:t>14)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13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C:\Users\HOLEAN\Desktop\Quadro\Quadro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0" y="1556792"/>
            <a:ext cx="6567239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Gráfico 9: Proporção de gestantes com orientação sobre anticoncepção após o parto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5619" y="1589584"/>
            <a:ext cx="820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0%</a:t>
            </a:r>
          </a:p>
          <a:p>
            <a:r>
              <a:rPr lang="pt-BR" sz="1100" dirty="0" smtClean="0"/>
              <a:t>34,6% (9)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13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</a:p>
          <a:p>
            <a:pPr lvl="1"/>
            <a:r>
              <a:rPr lang="pt-BR" dirty="0" smtClean="0"/>
              <a:t>Puerpério</a:t>
            </a:r>
          </a:p>
          <a:p>
            <a:pPr lvl="2"/>
            <a:r>
              <a:rPr lang="pt-BR" dirty="0" smtClean="0"/>
              <a:t>Aumento da cobertura de </a:t>
            </a:r>
            <a:r>
              <a:rPr lang="pt-BR" dirty="0"/>
              <a:t>86% para 100</a:t>
            </a:r>
            <a:r>
              <a:rPr lang="pt-BR" dirty="0" smtClean="0"/>
              <a:t>%;</a:t>
            </a:r>
          </a:p>
          <a:p>
            <a:pPr lvl="2"/>
            <a:r>
              <a:rPr lang="pt-BR" dirty="0"/>
              <a:t>100% das puérperas </a:t>
            </a:r>
            <a:r>
              <a:rPr lang="pt-BR" dirty="0" smtClean="0"/>
              <a:t>com consulta antes </a:t>
            </a:r>
            <a:r>
              <a:rPr lang="pt-BR" dirty="0"/>
              <a:t>dos 42 dias após o </a:t>
            </a:r>
            <a:r>
              <a:rPr lang="pt-BR" dirty="0" smtClean="0"/>
              <a:t>parto, com mamas examinadas, com </a:t>
            </a:r>
            <a:r>
              <a:rPr lang="pt-BR" dirty="0"/>
              <a:t>abdome avaliado e </a:t>
            </a:r>
            <a:r>
              <a:rPr lang="pt-BR" dirty="0" smtClean="0"/>
              <a:t>com </a:t>
            </a:r>
            <a:r>
              <a:rPr lang="pt-BR" dirty="0"/>
              <a:t>exame </a:t>
            </a:r>
            <a:r>
              <a:rPr lang="pt-BR" dirty="0" smtClean="0"/>
              <a:t>ginecológico;</a:t>
            </a:r>
          </a:p>
          <a:p>
            <a:pPr lvl="2"/>
            <a:r>
              <a:rPr lang="pt-BR" dirty="0"/>
              <a:t>100% das puérperas </a:t>
            </a:r>
            <a:r>
              <a:rPr lang="pt-BR" dirty="0" smtClean="0"/>
              <a:t>com avaliação do estado psíquico e com avaliação de intercorrências;</a:t>
            </a:r>
          </a:p>
          <a:p>
            <a:pPr lvl="2"/>
            <a:r>
              <a:rPr lang="pt-BR" dirty="0"/>
              <a:t>T</a:t>
            </a:r>
            <a:r>
              <a:rPr lang="pt-BR" dirty="0" smtClean="0"/>
              <a:t>odas com </a:t>
            </a:r>
            <a:r>
              <a:rPr lang="pt-BR" dirty="0"/>
              <a:t>consulta de puerpério antes de 30 dias após o </a:t>
            </a:r>
            <a:r>
              <a:rPr lang="pt-BR" dirty="0" smtClean="0"/>
              <a:t>parto;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Puerpério</a:t>
            </a:r>
          </a:p>
          <a:p>
            <a:pPr lvl="2"/>
            <a:r>
              <a:rPr lang="pt-BR" dirty="0"/>
              <a:t>100</a:t>
            </a:r>
            <a:r>
              <a:rPr lang="pt-BR" dirty="0" smtClean="0"/>
              <a:t>% </a:t>
            </a:r>
            <a:r>
              <a:rPr lang="pt-BR" dirty="0"/>
              <a:t>foram registradas </a:t>
            </a:r>
            <a:r>
              <a:rPr lang="pt-BR" dirty="0" smtClean="0"/>
              <a:t>adequadamente;</a:t>
            </a:r>
          </a:p>
          <a:p>
            <a:pPr lvl="2"/>
            <a:r>
              <a:rPr lang="pt-BR" dirty="0"/>
              <a:t>100</a:t>
            </a:r>
            <a:r>
              <a:rPr lang="pt-BR" dirty="0" smtClean="0"/>
              <a:t>% das </a:t>
            </a:r>
            <a:r>
              <a:rPr lang="pt-BR" dirty="0"/>
              <a:t>puérperas </a:t>
            </a:r>
            <a:r>
              <a:rPr lang="pt-BR" dirty="0" smtClean="0"/>
              <a:t>com </a:t>
            </a:r>
            <a:r>
              <a:rPr lang="pt-BR" dirty="0"/>
              <a:t>orientações sobre aleitamento materno e cuidados com o </a:t>
            </a:r>
            <a:r>
              <a:rPr lang="pt-BR" dirty="0" smtClean="0"/>
              <a:t>RN;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pic>
        <p:nvPicPr>
          <p:cNvPr id="12290" name="Picture 2" descr="C:\Users\HOLEAN\Desktop\Quadro\Quadro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8" y="1556792"/>
            <a:ext cx="65767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Gráfico 10: Proporção de puérperas com prescrição de algum método de anticoncepção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66806" y="1628800"/>
            <a:ext cx="816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33,3% (</a:t>
            </a:r>
            <a:r>
              <a:rPr lang="pt-BR" sz="1100" dirty="0" smtClean="0"/>
              <a:t>1)</a:t>
            </a:r>
          </a:p>
          <a:p>
            <a:r>
              <a:rPr lang="pt-BR" sz="1100" dirty="0"/>
              <a:t>100% (</a:t>
            </a:r>
            <a:r>
              <a:rPr lang="pt-BR" sz="1100" dirty="0" smtClean="0"/>
              <a:t>5)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855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47664" y="609329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Figura 1 – Unidade Básica de Saúde Luís Gonzaga da Cunha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7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Pessoal de Aprendizagem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2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1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1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Projeto de Intervenção;</a:t>
            </a:r>
          </a:p>
          <a:p>
            <a:r>
              <a:rPr lang="pt-BR" dirty="0" smtClean="0"/>
              <a:t>Justificativa</a:t>
            </a:r>
          </a:p>
          <a:p>
            <a:pPr lvl="1"/>
            <a:r>
              <a:rPr lang="pt-BR" dirty="0" smtClean="0"/>
              <a:t>Cobertura pré-natal de 72% e puerperal de 86%;</a:t>
            </a:r>
          </a:p>
          <a:p>
            <a:pPr lvl="1"/>
            <a:r>
              <a:rPr lang="pt-BR" dirty="0" smtClean="0"/>
              <a:t>Início de pré-natal tardio;</a:t>
            </a:r>
          </a:p>
          <a:p>
            <a:pPr lvl="1"/>
            <a:r>
              <a:rPr lang="pt-BR" dirty="0" smtClean="0"/>
              <a:t>Uso inadequado de Ferro oral e Ácido fólico;</a:t>
            </a:r>
          </a:p>
          <a:p>
            <a:pPr lvl="1"/>
            <a:r>
              <a:rPr lang="pt-BR" dirty="0" smtClean="0"/>
              <a:t>Demora dos exames;</a:t>
            </a:r>
          </a:p>
          <a:p>
            <a:pPr lvl="1"/>
            <a:r>
              <a:rPr lang="pt-BR" dirty="0" smtClean="0"/>
              <a:t>Desconhecimento da importância do pré-natal;</a:t>
            </a:r>
          </a:p>
          <a:p>
            <a:pPr lvl="1"/>
            <a:r>
              <a:rPr lang="pt-BR" dirty="0" smtClean="0"/>
              <a:t>Poucas e tardias consultas puerperais;</a:t>
            </a:r>
          </a:p>
          <a:p>
            <a:pPr lvl="1"/>
            <a:r>
              <a:rPr lang="pt-BR" dirty="0" smtClean="0"/>
              <a:t>Dados escassos.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Objetivos e Metas</a:t>
            </a:r>
          </a:p>
          <a:p>
            <a:pPr lvl="1"/>
            <a:r>
              <a:rPr lang="pt-BR" dirty="0" smtClean="0"/>
              <a:t>Objetivo geral: Melhorar a atenção;</a:t>
            </a:r>
          </a:p>
          <a:p>
            <a:pPr lvl="1"/>
            <a:r>
              <a:rPr lang="pt-BR" dirty="0" smtClean="0"/>
              <a:t>Objetivos específicos e metas:</a:t>
            </a:r>
          </a:p>
          <a:p>
            <a:pPr lvl="2"/>
            <a:r>
              <a:rPr lang="pt-BR" dirty="0"/>
              <a:t>Ampliar a cobertura de </a:t>
            </a:r>
            <a:r>
              <a:rPr lang="pt-BR" dirty="0" smtClean="0"/>
              <a:t>pré-natal (</a:t>
            </a:r>
            <a:r>
              <a:rPr lang="pt-BR" dirty="0"/>
              <a:t>90</a:t>
            </a:r>
            <a:r>
              <a:rPr lang="pt-BR" dirty="0" smtClean="0"/>
              <a:t>%);</a:t>
            </a:r>
          </a:p>
          <a:p>
            <a:pPr lvl="2"/>
            <a:r>
              <a:rPr lang="pt-BR" dirty="0"/>
              <a:t>Melhorar a qualidade da atenção ao </a:t>
            </a:r>
            <a:r>
              <a:rPr lang="pt-BR" dirty="0" smtClean="0"/>
              <a:t>pré-natal (</a:t>
            </a:r>
            <a:r>
              <a:rPr lang="pt-BR" dirty="0"/>
              <a:t>ingresso no primeiro </a:t>
            </a:r>
            <a:r>
              <a:rPr lang="pt-BR" dirty="0" smtClean="0"/>
              <a:t>trimestre; </a:t>
            </a:r>
            <a:r>
              <a:rPr lang="pt-BR" dirty="0"/>
              <a:t>um exame ginecológico por </a:t>
            </a:r>
            <a:r>
              <a:rPr lang="pt-BR" dirty="0" smtClean="0"/>
              <a:t>trimestre; </a:t>
            </a:r>
            <a:r>
              <a:rPr lang="pt-BR" dirty="0"/>
              <a:t>um exame de </a:t>
            </a:r>
            <a:r>
              <a:rPr lang="pt-BR" dirty="0" smtClean="0"/>
              <a:t>mamas; </a:t>
            </a:r>
            <a:r>
              <a:rPr lang="pt-BR" dirty="0"/>
              <a:t>exames </a:t>
            </a:r>
            <a:r>
              <a:rPr lang="pt-BR" dirty="0" smtClean="0"/>
              <a:t>laboratoriais; </a:t>
            </a:r>
            <a:r>
              <a:rPr lang="pt-BR" dirty="0"/>
              <a:t>sulfato ferroso e ácido </a:t>
            </a:r>
            <a:r>
              <a:rPr lang="pt-BR" dirty="0" smtClean="0"/>
              <a:t>fólico; vacinas; avaliação de necessidade e primeira </a:t>
            </a:r>
            <a:r>
              <a:rPr lang="pt-BR" dirty="0"/>
              <a:t>consulta </a:t>
            </a:r>
            <a:r>
              <a:rPr lang="pt-BR" dirty="0" smtClean="0"/>
              <a:t>odontológica);</a:t>
            </a:r>
          </a:p>
          <a:p>
            <a:pPr lvl="2"/>
            <a:r>
              <a:rPr lang="pt-BR" dirty="0"/>
              <a:t>Melhorar a adesão ao </a:t>
            </a:r>
            <a:r>
              <a:rPr lang="pt-BR" dirty="0" smtClean="0"/>
              <a:t>pré-natal (busca de faltosas);</a:t>
            </a:r>
          </a:p>
          <a:p>
            <a:pPr lvl="2"/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5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Objetivos específicos e metas</a:t>
            </a:r>
            <a:r>
              <a:rPr lang="pt-BR" dirty="0" smtClean="0"/>
              <a:t>:</a:t>
            </a:r>
          </a:p>
          <a:p>
            <a:pPr lvl="2"/>
            <a:r>
              <a:rPr lang="pt-BR" dirty="0"/>
              <a:t>Melhorar o registro do programa de </a:t>
            </a:r>
            <a:r>
              <a:rPr lang="pt-BR" dirty="0" smtClean="0"/>
              <a:t>pré-natal (ficha-espelho);</a:t>
            </a:r>
          </a:p>
          <a:p>
            <a:pPr lvl="2"/>
            <a:r>
              <a:rPr lang="pt-BR" dirty="0"/>
              <a:t>Realizar avaliação de </a:t>
            </a:r>
            <a:r>
              <a:rPr lang="pt-BR" dirty="0" smtClean="0"/>
              <a:t>risco;</a:t>
            </a:r>
          </a:p>
          <a:p>
            <a:pPr lvl="2"/>
            <a:r>
              <a:rPr lang="pt-BR" dirty="0"/>
              <a:t>Promover a saúde no </a:t>
            </a:r>
            <a:r>
              <a:rPr lang="pt-BR" dirty="0" smtClean="0"/>
              <a:t>pré-natal (</a:t>
            </a:r>
            <a:r>
              <a:rPr lang="pt-BR" dirty="0"/>
              <a:t>orientação nutricional </a:t>
            </a:r>
            <a:r>
              <a:rPr lang="pt-BR" dirty="0" smtClean="0"/>
              <a:t>;</a:t>
            </a:r>
            <a:r>
              <a:rPr lang="pt-BR" dirty="0"/>
              <a:t> aleitamento </a:t>
            </a:r>
            <a:r>
              <a:rPr lang="pt-BR" dirty="0" smtClean="0"/>
              <a:t>materno; </a:t>
            </a:r>
            <a:r>
              <a:rPr lang="pt-BR" dirty="0"/>
              <a:t>cuidados </a:t>
            </a:r>
            <a:r>
              <a:rPr lang="pt-BR" dirty="0" smtClean="0"/>
              <a:t>com RN; </a:t>
            </a:r>
            <a:r>
              <a:rPr lang="pt-BR" dirty="0"/>
              <a:t>anticoncepção após o </a:t>
            </a:r>
            <a:r>
              <a:rPr lang="pt-BR" dirty="0" smtClean="0"/>
              <a:t>parto; </a:t>
            </a:r>
            <a:r>
              <a:rPr lang="pt-BR" dirty="0"/>
              <a:t>riscos do </a:t>
            </a:r>
            <a:r>
              <a:rPr lang="pt-BR" dirty="0" smtClean="0"/>
              <a:t>tabagismo e do álcool; </a:t>
            </a:r>
            <a:r>
              <a:rPr lang="pt-BR" dirty="0"/>
              <a:t>higiene </a:t>
            </a:r>
            <a:r>
              <a:rPr lang="pt-BR" dirty="0" smtClean="0"/>
              <a:t>bucal);</a:t>
            </a:r>
          </a:p>
          <a:p>
            <a:pPr lvl="2"/>
            <a:r>
              <a:rPr lang="pt-BR" dirty="0"/>
              <a:t>Ampliar a cobertura da saúde bucal no </a:t>
            </a:r>
            <a:r>
              <a:rPr lang="pt-BR" dirty="0" smtClean="0"/>
              <a:t>pré-natal (</a:t>
            </a:r>
            <a:r>
              <a:rPr lang="pt-BR" dirty="0"/>
              <a:t>primeira </a:t>
            </a:r>
            <a:r>
              <a:rPr lang="pt-BR" dirty="0" smtClean="0"/>
              <a:t>consulta para 90%);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5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/>
              <a:t>Objetivos específicos e metas:</a:t>
            </a:r>
          </a:p>
          <a:p>
            <a:pPr lvl="2"/>
            <a:r>
              <a:rPr lang="pt-BR" dirty="0"/>
              <a:t>Melhorar a qualidade da saúde bucal no pré-natal </a:t>
            </a:r>
            <a:r>
              <a:rPr lang="pt-BR" dirty="0" smtClean="0"/>
              <a:t>(tratamento a 100% das gestantes);</a:t>
            </a:r>
          </a:p>
          <a:p>
            <a:pPr lvl="2"/>
            <a:r>
              <a:rPr lang="pt-BR" dirty="0"/>
              <a:t>Melhorar a adesão das gestantes à saúde </a:t>
            </a:r>
            <a:r>
              <a:rPr lang="pt-BR" dirty="0" smtClean="0"/>
              <a:t>bucal;</a:t>
            </a:r>
          </a:p>
          <a:p>
            <a:pPr lvl="2"/>
            <a:r>
              <a:rPr lang="pt-BR" dirty="0"/>
              <a:t>Melhorar o registro da saúde bucal no </a:t>
            </a:r>
            <a:r>
              <a:rPr lang="pt-BR" dirty="0" smtClean="0"/>
              <a:t>pré-natal;</a:t>
            </a:r>
          </a:p>
          <a:p>
            <a:pPr lvl="2"/>
            <a:r>
              <a:rPr lang="pt-BR" dirty="0"/>
              <a:t>Ampliar a cobertura de </a:t>
            </a:r>
            <a:r>
              <a:rPr lang="pt-BR" dirty="0" smtClean="0"/>
              <a:t>puerpério (90%);</a:t>
            </a:r>
          </a:p>
          <a:p>
            <a:pPr lvl="2"/>
            <a:r>
              <a:rPr lang="pt-BR" dirty="0"/>
              <a:t>Melhorar a qualidade da atenção ao pré-natal e </a:t>
            </a:r>
            <a:r>
              <a:rPr lang="pt-BR" dirty="0" smtClean="0"/>
              <a:t>puerpério (</a:t>
            </a:r>
            <a:r>
              <a:rPr lang="pt-BR" dirty="0"/>
              <a:t>consulta puerperal antes dos 42 dias após o </a:t>
            </a:r>
            <a:r>
              <a:rPr lang="pt-BR" dirty="0" smtClean="0"/>
              <a:t>parto; examinar mamas, abdome; exame ginecológico; estado psíquico; intercorrências, anticoncepção);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5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t-BR" dirty="0" smtClean="0"/>
              <a:t>Objetivos específicos e metas:</a:t>
            </a:r>
          </a:p>
          <a:p>
            <a:pPr lvl="2"/>
            <a:r>
              <a:rPr lang="pt-BR" dirty="0"/>
              <a:t>Melhorar a adesão do </a:t>
            </a:r>
            <a:r>
              <a:rPr lang="pt-BR" dirty="0" smtClean="0"/>
              <a:t>puerpério (busca das sem consultas até 30 dias pós-parto);</a:t>
            </a:r>
          </a:p>
          <a:p>
            <a:pPr lvl="2"/>
            <a:r>
              <a:rPr lang="pt-BR" dirty="0"/>
              <a:t>Melhorar o registro do programa de </a:t>
            </a:r>
            <a:r>
              <a:rPr lang="pt-BR" dirty="0" smtClean="0"/>
              <a:t>puerpério (ficha para 100%);</a:t>
            </a:r>
          </a:p>
          <a:p>
            <a:pPr lvl="2"/>
            <a:r>
              <a:rPr lang="pt-BR" dirty="0"/>
              <a:t>Promover a saúde no </a:t>
            </a:r>
            <a:r>
              <a:rPr lang="pt-BR" dirty="0" smtClean="0"/>
              <a:t>puerpério (cuidado do RN; </a:t>
            </a:r>
            <a:r>
              <a:rPr lang="pt-BR" dirty="0"/>
              <a:t>aleitamento materno </a:t>
            </a:r>
            <a:r>
              <a:rPr lang="pt-BR" dirty="0" smtClean="0"/>
              <a:t>exclusivo; </a:t>
            </a:r>
            <a:r>
              <a:rPr lang="pt-BR" dirty="0"/>
              <a:t>planejamento </a:t>
            </a:r>
            <a:r>
              <a:rPr lang="pt-BR" dirty="0" smtClean="0"/>
              <a:t>familiar)</a:t>
            </a:r>
          </a:p>
          <a:p>
            <a:r>
              <a:rPr lang="pt-BR" dirty="0" smtClean="0"/>
              <a:t>Metodologia</a:t>
            </a:r>
          </a:p>
          <a:p>
            <a:pPr lvl="1"/>
            <a:r>
              <a:rPr lang="pt-BR" dirty="0" smtClean="0"/>
              <a:t>Monitoramento e avaliação;</a:t>
            </a:r>
          </a:p>
          <a:p>
            <a:pPr lvl="1"/>
            <a:r>
              <a:rPr lang="pt-BR" dirty="0" smtClean="0"/>
              <a:t>Organização e gestão do serviço;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5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</a:p>
          <a:p>
            <a:pPr lvl="1"/>
            <a:r>
              <a:rPr lang="pt-BR" dirty="0"/>
              <a:t>Engajamento público;</a:t>
            </a:r>
          </a:p>
          <a:p>
            <a:pPr lvl="1"/>
            <a:r>
              <a:rPr lang="pt-BR" dirty="0"/>
              <a:t>Qualificação na prática clínica.</a:t>
            </a:r>
          </a:p>
          <a:p>
            <a:r>
              <a:rPr lang="pt-BR" dirty="0" smtClean="0"/>
              <a:t>Indicadores     </a:t>
            </a:r>
          </a:p>
          <a:p>
            <a:endParaRPr lang="pt-BR" dirty="0" smtClean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Melhoria da atenção pré-natal e puerpério na UBS Luís Gonzaga da Cunha, Esperantina-PI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27584" y="4005064"/>
            <a:ext cx="7488832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Número </a:t>
            </a:r>
            <a:r>
              <a:rPr lang="pt-BR" dirty="0"/>
              <a:t>de gestantes com prescrição de suplementação de sulfato ferroso e ácido fólico conforme </a:t>
            </a:r>
            <a:r>
              <a:rPr lang="pt-BR" dirty="0" smtClean="0"/>
              <a:t>protocolo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Número </a:t>
            </a:r>
            <a:r>
              <a:rPr lang="pt-BR" dirty="0"/>
              <a:t>de gestantes cadastradas no Programa de Pré-natal pertencentes à área de abrangência da unidade de saúde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115616" y="4941168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0" y="34202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200" dirty="0" smtClean="0"/>
          </a:p>
          <a:p>
            <a:pPr algn="ctr"/>
            <a:r>
              <a:rPr lang="pt-BR" sz="2000" dirty="0" smtClean="0"/>
              <a:t>    </a:t>
            </a:r>
            <a:r>
              <a:rPr lang="pt-BR" sz="2000" dirty="0" err="1" smtClean="0"/>
              <a:t>Ex</a:t>
            </a:r>
            <a:r>
              <a:rPr lang="pt-BR" sz="2000" dirty="0" smtClean="0"/>
              <a:t>: </a:t>
            </a:r>
            <a:r>
              <a:rPr lang="pt-BR" sz="2000" dirty="0"/>
              <a:t>Proporção de gestantes com prescrição de sulfato ferroso e ácido fólico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775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1404</Words>
  <Application>Microsoft Office PowerPoint</Application>
  <PresentationFormat>Apresentação na tela (4:3)</PresentationFormat>
  <Paragraphs>180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Melhoria da atenção pré-natal e puerpério na UBS Luís Gonzaga da Cunha, Esperantina-PI </vt:lpstr>
      <vt:lpstr>Análise Situacional</vt:lpstr>
      <vt:lpstr>Análise Situacional</vt:lpstr>
      <vt:lpstr>Análise Estratégica</vt:lpstr>
      <vt:lpstr>Análise Estratégica</vt:lpstr>
      <vt:lpstr>Análise Estratégica</vt:lpstr>
      <vt:lpstr>Análise Estratégica</vt:lpstr>
      <vt:lpstr>Análise Estratégica</vt:lpstr>
      <vt:lpstr>Análise Estratégica</vt:lpstr>
      <vt:lpstr>Análise Estratégica</vt:lpstr>
      <vt:lpstr>Relatório da Intervenção</vt:lpstr>
      <vt:lpstr>Relatório da Intervenção</vt:lpstr>
      <vt:lpstr>Relatório da Intervenção</vt:lpstr>
      <vt:lpstr>Relatório da Intervenção</vt:lpstr>
      <vt:lpstr>Relatório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pré-natal e puerpério na UBS Luís Gonzaga da Cunha, Esperantina-PI </dc:title>
  <dc:creator>HOLEAN</dc:creator>
  <cp:lastModifiedBy>HOLEAN</cp:lastModifiedBy>
  <cp:revision>86</cp:revision>
  <dcterms:created xsi:type="dcterms:W3CDTF">2015-01-21T00:54:09Z</dcterms:created>
  <dcterms:modified xsi:type="dcterms:W3CDTF">2015-01-22T17:27:59Z</dcterms:modified>
</cp:coreProperties>
</file>