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theme/themeOverride16.xml" ContentType="application/vnd.openxmlformats-officedocument.themeOverride+xml"/>
  <Override PartName="/ppt/charts/chart18.xml" ContentType="application/vnd.openxmlformats-officedocument.drawingml.chart+xml"/>
  <Override PartName="/ppt/theme/themeOverride17.xml" ContentType="application/vnd.openxmlformats-officedocument.themeOverride+xml"/>
  <Override PartName="/ppt/charts/chart19.xml" ContentType="application/vnd.openxmlformats-officedocument.drawingml.chart+xml"/>
  <Override PartName="/ppt/theme/themeOverride18.xml" ContentType="application/vnd.openxmlformats-officedocument.themeOverride+xml"/>
  <Override PartName="/ppt/charts/chart20.xml" ContentType="application/vnd.openxmlformats-officedocument.drawingml.chart+xml"/>
  <Override PartName="/ppt/theme/themeOverride19.xml" ContentType="application/vnd.openxmlformats-officedocument.themeOverride+xml"/>
  <Override PartName="/ppt/charts/chart21.xml" ContentType="application/vnd.openxmlformats-officedocument.drawingml.chart+xml"/>
  <Override PartName="/ppt/theme/themeOverride20.xml" ContentType="application/vnd.openxmlformats-officedocument.themeOverride+xml"/>
  <Override PartName="/ppt/charts/chart22.xml" ContentType="application/vnd.openxmlformats-officedocument.drawingml.chart+xml"/>
  <Override PartName="/ppt/theme/themeOverride21.xml" ContentType="application/vnd.openxmlformats-officedocument.themeOverride+xml"/>
  <Override PartName="/ppt/charts/chart23.xml" ContentType="application/vnd.openxmlformats-officedocument.drawingml.chart+xml"/>
  <Override PartName="/ppt/theme/themeOverride22.xml" ContentType="application/vnd.openxmlformats-officedocument.themeOverride+xml"/>
  <Override PartName="/ppt/charts/chart24.xml" ContentType="application/vnd.openxmlformats-officedocument.drawingml.chart+xml"/>
  <Override PartName="/ppt/theme/themeOverride2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92" r:id="rId1"/>
  </p:sldMasterIdLst>
  <p:notesMasterIdLst>
    <p:notesMasterId r:id="rId42"/>
  </p:notesMasterIdLst>
  <p:sldIdLst>
    <p:sldId id="295" r:id="rId2"/>
    <p:sldId id="296" r:id="rId3"/>
    <p:sldId id="297" r:id="rId4"/>
    <p:sldId id="302" r:id="rId5"/>
    <p:sldId id="304" r:id="rId6"/>
    <p:sldId id="260" r:id="rId7"/>
    <p:sldId id="261" r:id="rId8"/>
    <p:sldId id="262" r:id="rId9"/>
    <p:sldId id="298" r:id="rId10"/>
    <p:sldId id="299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300" r:id="rId24"/>
    <p:sldId id="279" r:id="rId25"/>
    <p:sldId id="280" r:id="rId26"/>
    <p:sldId id="281" r:id="rId27"/>
    <p:sldId id="30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303" r:id="rId4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4B08AF3E-FB37-4842-8EA9-E049CDE97BE6}">
          <p14:sldIdLst>
            <p14:sldId id="295"/>
            <p14:sldId id="296"/>
            <p14:sldId id="297"/>
            <p14:sldId id="302"/>
            <p14:sldId id="304"/>
            <p14:sldId id="260"/>
            <p14:sldId id="261"/>
            <p14:sldId id="262"/>
            <p14:sldId id="298"/>
            <p14:sldId id="299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300"/>
            <p14:sldId id="279"/>
            <p14:sldId id="280"/>
            <p14:sldId id="281"/>
            <p14:sldId id="30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30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73" d="100"/>
          <a:sy n="73" d="100"/>
        </p:scale>
        <p:origin x="-126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Pasta1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D:\Elenir\Desktop\ATIVIDADES%20TURMA%207\HOMERO\Pasta1.xlsx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Elenir\Desktop\ATIVIDADES%20TURMA%207\HOMERO\Pasta1.xlsx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Elenir\Desktop\ATIVIDADES%20TURMA%207\HOMERO\Pasta1.xlsx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Elenir\Desktop\ATIVIDADES%20TURMA%207\HOMERO\Pasta1.xlsx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Elenir\Desktop\ATIVIDADES%20TURMA%207\HOMERO\Pasta1.xlsx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Elenir\Desktop\ATIVIDADES%20TURMA%207\HOMERO\Pasta1.xlsx" TargetMode="External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D:\Elenir\Desktop\ATIVIDADES%20TURMA%207\HOMERO\Pasta1.xlsx" TargetMode="External"/><Relationship Id="rId1" Type="http://schemas.openxmlformats.org/officeDocument/2006/relationships/themeOverride" Target="../theme/themeOverride16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D:\Elenir\Desktop\ATIVIDADES%20TURMA%207\HOMERO\Pasta1.xlsx" TargetMode="External"/><Relationship Id="rId1" Type="http://schemas.openxmlformats.org/officeDocument/2006/relationships/themeOverride" Target="../theme/themeOverride17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18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Pasta1" TargetMode="External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oleObject" Target="file:///D:\Elenir\Desktop\ATIVIDADES%20TURMA%207\HOMERO\Pasta1.xlsx" TargetMode="External"/><Relationship Id="rId1" Type="http://schemas.openxmlformats.org/officeDocument/2006/relationships/themeOverride" Target="../theme/themeOverride19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Elenir\Desktop\ATIVIDADES%20TURMA%207\HOMERO\Pasta1.xlsx" TargetMode="External"/><Relationship Id="rId1" Type="http://schemas.openxmlformats.org/officeDocument/2006/relationships/themeOverride" Target="../theme/themeOverride20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21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Elenir\Desktop\ATIVIDADES%20TURMA%207\HOMERO\Pasta1.xlsx" TargetMode="External"/><Relationship Id="rId1" Type="http://schemas.openxmlformats.org/officeDocument/2006/relationships/themeOverride" Target="../theme/themeOverride22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Elenir\Desktop\ATIVIDADES%20TURMA%207\HOMERO\Pasta1.xlsx" TargetMode="External"/><Relationship Id="rId1" Type="http://schemas.openxmlformats.org/officeDocument/2006/relationships/themeOverride" Target="../theme/themeOverride23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Elenir\Desktop\ATIVIDADES%20TURMA%207\HOMERO\Pasta1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Elenir\Desktop\ATIVIDADES%20TURMA%207\HOMERO\Pasta1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D:\Elenir\Desktop\ATIVIDADES%20TURMA%207\HOMERO\Pasta1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D:\Elenir\Desktop\ATIVIDADES%20TURMA%207\HOMERO\Pasta1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D:\Elenir\Desktop\ATIVIDADES%20TURMA%207\HOMERO\Pasta1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D:\Elenir\Desktop\ATIVIDADES%20TURMA%207\HOMERO\Pasta1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871062992125985"/>
          <c:y val="7.4548702245552642E-2"/>
          <c:w val="0.86351159230096242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Plan1!$B$1:$B$3</c:f>
              <c:numCache>
                <c:formatCode>0%</c:formatCode>
                <c:ptCount val="3"/>
                <c:pt idx="0">
                  <c:v>0.08</c:v>
                </c:pt>
                <c:pt idx="1">
                  <c:v>0.16</c:v>
                </c:pt>
                <c:pt idx="2">
                  <c:v>0.19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320960"/>
        <c:axId val="99322496"/>
      </c:barChart>
      <c:catAx>
        <c:axId val="99320960"/>
        <c:scaling>
          <c:orientation val="minMax"/>
        </c:scaling>
        <c:delete val="0"/>
        <c:axPos val="b"/>
        <c:majorTickMark val="out"/>
        <c:minorTickMark val="none"/>
        <c:tickLblPos val="nextTo"/>
        <c:crossAx val="99322496"/>
        <c:crosses val="autoZero"/>
        <c:auto val="1"/>
        <c:lblAlgn val="ctr"/>
        <c:lblOffset val="100"/>
        <c:noMultiLvlLbl val="0"/>
      </c:catAx>
      <c:valAx>
        <c:axId val="99322496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99320960"/>
        <c:crosses val="autoZero"/>
        <c:crossBetween val="between"/>
        <c:majorUnit val="0.1"/>
        <c:minorUnit val="0.1"/>
      </c:valAx>
    </c:plotArea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Plan9!$A$1:$A$3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Plan9!$B$1:$B$3</c:f>
              <c:numCache>
                <c:formatCode>0%</c:formatCode>
                <c:ptCount val="3"/>
                <c:pt idx="0">
                  <c:v>0.04</c:v>
                </c:pt>
                <c:pt idx="1">
                  <c:v>0.03</c:v>
                </c:pt>
                <c:pt idx="2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137856"/>
        <c:axId val="108164224"/>
      </c:barChart>
      <c:catAx>
        <c:axId val="108137856"/>
        <c:scaling>
          <c:orientation val="minMax"/>
        </c:scaling>
        <c:delete val="0"/>
        <c:axPos val="b"/>
        <c:majorTickMark val="out"/>
        <c:minorTickMark val="none"/>
        <c:tickLblPos val="nextTo"/>
        <c:crossAx val="108164224"/>
        <c:crosses val="autoZero"/>
        <c:auto val="1"/>
        <c:lblAlgn val="ctr"/>
        <c:lblOffset val="100"/>
        <c:noMultiLvlLbl val="0"/>
      </c:catAx>
      <c:valAx>
        <c:axId val="108164224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813785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Plan7!$A$1:$A$3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Plan7!$B$1:$B$3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201856"/>
        <c:axId val="108203392"/>
      </c:barChart>
      <c:catAx>
        <c:axId val="108201856"/>
        <c:scaling>
          <c:orientation val="minMax"/>
        </c:scaling>
        <c:delete val="0"/>
        <c:axPos val="b"/>
        <c:majorTickMark val="out"/>
        <c:minorTickMark val="none"/>
        <c:tickLblPos val="nextTo"/>
        <c:crossAx val="108203392"/>
        <c:crosses val="autoZero"/>
        <c:auto val="1"/>
        <c:lblAlgn val="ctr"/>
        <c:lblOffset val="100"/>
        <c:noMultiLvlLbl val="0"/>
      </c:catAx>
      <c:valAx>
        <c:axId val="108203392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820185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1852603663627283E-2"/>
          <c:y val="7.4290748258543801E-2"/>
          <c:w val="0.86379535198432833"/>
          <c:h val="0.83319873943092748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Plan10!$A$1:$A$3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Plan10!$B$1:$B$3</c:f>
              <c:numCache>
                <c:formatCode>0%</c:formatCode>
                <c:ptCount val="3"/>
                <c:pt idx="0">
                  <c:v>0.45</c:v>
                </c:pt>
                <c:pt idx="1">
                  <c:v>0.45</c:v>
                </c:pt>
                <c:pt idx="2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249088"/>
        <c:axId val="108250624"/>
      </c:barChart>
      <c:catAx>
        <c:axId val="108249088"/>
        <c:scaling>
          <c:orientation val="minMax"/>
        </c:scaling>
        <c:delete val="0"/>
        <c:axPos val="b"/>
        <c:majorTickMark val="out"/>
        <c:minorTickMark val="none"/>
        <c:tickLblPos val="nextTo"/>
        <c:crossAx val="108250624"/>
        <c:crosses val="autoZero"/>
        <c:auto val="1"/>
        <c:lblAlgn val="ctr"/>
        <c:lblOffset val="100"/>
        <c:noMultiLvlLbl val="0"/>
      </c:catAx>
      <c:valAx>
        <c:axId val="108250624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824908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Plan11!$A$1:$A$3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Plan11!$B$1:$B$3</c:f>
              <c:numCache>
                <c:formatCode>0%</c:formatCode>
                <c:ptCount val="3"/>
                <c:pt idx="0">
                  <c:v>0.97</c:v>
                </c:pt>
                <c:pt idx="1">
                  <c:v>0.98</c:v>
                </c:pt>
                <c:pt idx="2">
                  <c:v>0.98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361984"/>
        <c:axId val="108376064"/>
      </c:barChart>
      <c:catAx>
        <c:axId val="108361984"/>
        <c:scaling>
          <c:orientation val="minMax"/>
        </c:scaling>
        <c:delete val="0"/>
        <c:axPos val="b"/>
        <c:majorTickMark val="out"/>
        <c:minorTickMark val="none"/>
        <c:tickLblPos val="nextTo"/>
        <c:crossAx val="108376064"/>
        <c:crosses val="autoZero"/>
        <c:auto val="1"/>
        <c:lblAlgn val="ctr"/>
        <c:lblOffset val="100"/>
        <c:noMultiLvlLbl val="0"/>
      </c:catAx>
      <c:valAx>
        <c:axId val="108376064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836198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Plan7!$A$1:$A$3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Plan7!$B$1:$B$3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409216"/>
        <c:axId val="108410752"/>
      </c:barChart>
      <c:catAx>
        <c:axId val="108409216"/>
        <c:scaling>
          <c:orientation val="minMax"/>
        </c:scaling>
        <c:delete val="0"/>
        <c:axPos val="b"/>
        <c:majorTickMark val="out"/>
        <c:minorTickMark val="none"/>
        <c:tickLblPos val="nextTo"/>
        <c:crossAx val="108410752"/>
        <c:crosses val="autoZero"/>
        <c:auto val="1"/>
        <c:lblAlgn val="ctr"/>
        <c:lblOffset val="100"/>
        <c:noMultiLvlLbl val="0"/>
      </c:catAx>
      <c:valAx>
        <c:axId val="108410752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840921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Plan12!$A$1:$A$3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Plan12!$B$1:$B$3</c:f>
              <c:numCache>
                <c:formatCode>0%</c:formatCode>
                <c:ptCount val="3"/>
                <c:pt idx="0">
                  <c:v>0.05</c:v>
                </c:pt>
                <c:pt idx="1">
                  <c:v>0.03</c:v>
                </c:pt>
                <c:pt idx="2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423808"/>
        <c:axId val="108458368"/>
      </c:barChart>
      <c:catAx>
        <c:axId val="108423808"/>
        <c:scaling>
          <c:orientation val="minMax"/>
        </c:scaling>
        <c:delete val="0"/>
        <c:axPos val="b"/>
        <c:majorTickMark val="out"/>
        <c:minorTickMark val="none"/>
        <c:tickLblPos val="nextTo"/>
        <c:crossAx val="108458368"/>
        <c:crosses val="autoZero"/>
        <c:auto val="1"/>
        <c:lblAlgn val="ctr"/>
        <c:lblOffset val="100"/>
        <c:noMultiLvlLbl val="0"/>
      </c:catAx>
      <c:valAx>
        <c:axId val="108458368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842380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294061475163836"/>
          <c:y val="6.5063527958659148E-2"/>
          <c:w val="0.86379535198432833"/>
          <c:h val="0.83319873943092748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noFill/>
            </c:spPr>
          </c:dPt>
          <c:dPt>
            <c:idx val="1"/>
            <c:invertIfNegative val="0"/>
            <c:bubble3D val="0"/>
            <c:spPr>
              <a:noFill/>
            </c:spPr>
          </c:dPt>
          <c:dPt>
            <c:idx val="2"/>
            <c:invertIfNegative val="0"/>
            <c:bubble3D val="0"/>
            <c:spPr>
              <a:noFill/>
            </c:spPr>
          </c:dPt>
          <c:dLbls>
            <c:dLbl>
              <c:idx val="0"/>
              <c:layout>
                <c:manualLayout>
                  <c:x val="2.772002772002772E-3"/>
                  <c:y val="3.69088811995386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3.690888119953846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5440055440056455E-3"/>
                  <c:y val="2.76816608996539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Plan9!$A$1:$A$3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Plan9!$B$1:$B$3</c:f>
              <c:numCache>
                <c:formatCode>0%</c:formatCode>
                <c:ptCount val="3"/>
                <c:pt idx="0">
                  <c:v>0.04</c:v>
                </c:pt>
                <c:pt idx="1">
                  <c:v>0.03</c:v>
                </c:pt>
                <c:pt idx="2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566400"/>
        <c:axId val="108567936"/>
      </c:barChart>
      <c:catAx>
        <c:axId val="108566400"/>
        <c:scaling>
          <c:orientation val="minMax"/>
        </c:scaling>
        <c:delete val="0"/>
        <c:axPos val="b"/>
        <c:majorTickMark val="out"/>
        <c:minorTickMark val="none"/>
        <c:tickLblPos val="nextTo"/>
        <c:crossAx val="108567936"/>
        <c:crosses val="autoZero"/>
        <c:auto val="1"/>
        <c:lblAlgn val="ctr"/>
        <c:lblOffset val="100"/>
        <c:noMultiLvlLbl val="0"/>
      </c:catAx>
      <c:valAx>
        <c:axId val="108567936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85664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Plan13!$A$1:$A$3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Plan13!$B$1:$B$3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0.99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876160"/>
        <c:axId val="108877696"/>
      </c:barChart>
      <c:catAx>
        <c:axId val="108876160"/>
        <c:scaling>
          <c:orientation val="minMax"/>
        </c:scaling>
        <c:delete val="0"/>
        <c:axPos val="b"/>
        <c:majorTickMark val="out"/>
        <c:minorTickMark val="none"/>
        <c:tickLblPos val="nextTo"/>
        <c:crossAx val="108877696"/>
        <c:crosses val="autoZero"/>
        <c:auto val="1"/>
        <c:lblAlgn val="ctr"/>
        <c:lblOffset val="100"/>
        <c:noMultiLvlLbl val="0"/>
      </c:catAx>
      <c:valAx>
        <c:axId val="108877696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887616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Plan7!$A$1:$A$3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Plan7!$B$1:$B$3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910848"/>
        <c:axId val="108916736"/>
      </c:barChart>
      <c:catAx>
        <c:axId val="108910848"/>
        <c:scaling>
          <c:orientation val="minMax"/>
        </c:scaling>
        <c:delete val="0"/>
        <c:axPos val="b"/>
        <c:majorTickMark val="out"/>
        <c:minorTickMark val="none"/>
        <c:tickLblPos val="nextTo"/>
        <c:crossAx val="108916736"/>
        <c:crosses val="autoZero"/>
        <c:auto val="1"/>
        <c:lblAlgn val="ctr"/>
        <c:lblOffset val="100"/>
        <c:noMultiLvlLbl val="0"/>
      </c:catAx>
      <c:valAx>
        <c:axId val="108916736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891084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99%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Plan14!$A$1:$A$3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Plan14!$B$1:$B$3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0.95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630784"/>
        <c:axId val="108632320"/>
      </c:barChart>
      <c:catAx>
        <c:axId val="108630784"/>
        <c:scaling>
          <c:orientation val="minMax"/>
        </c:scaling>
        <c:delete val="0"/>
        <c:axPos val="b"/>
        <c:majorTickMark val="out"/>
        <c:minorTickMark val="none"/>
        <c:tickLblPos val="nextTo"/>
        <c:crossAx val="108632320"/>
        <c:crosses val="autoZero"/>
        <c:auto val="1"/>
        <c:lblAlgn val="ctr"/>
        <c:lblOffset val="100"/>
        <c:noMultiLvlLbl val="0"/>
      </c:catAx>
      <c:valAx>
        <c:axId val="108632320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863078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3412925343915598E-2"/>
          <c:y val="2.7993209564400781E-2"/>
          <c:w val="0.87964280031438202"/>
          <c:h val="0.88002672831033735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Plan2!$A$1:$A$3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Plan2!$B$1:$B$3</c:f>
              <c:numCache>
                <c:formatCode>0%</c:formatCode>
                <c:ptCount val="3"/>
                <c:pt idx="0">
                  <c:v>0.122</c:v>
                </c:pt>
                <c:pt idx="1">
                  <c:v>0.19400000000000001</c:v>
                </c:pt>
                <c:pt idx="2">
                  <c:v>0.214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388032"/>
        <c:axId val="99402112"/>
      </c:barChart>
      <c:catAx>
        <c:axId val="99388032"/>
        <c:scaling>
          <c:orientation val="minMax"/>
        </c:scaling>
        <c:delete val="0"/>
        <c:axPos val="b"/>
        <c:majorTickMark val="out"/>
        <c:minorTickMark val="none"/>
        <c:tickLblPos val="nextTo"/>
        <c:crossAx val="99402112"/>
        <c:crosses val="autoZero"/>
        <c:auto val="1"/>
        <c:lblAlgn val="ctr"/>
        <c:lblOffset val="100"/>
        <c:noMultiLvlLbl val="0"/>
      </c:catAx>
      <c:valAx>
        <c:axId val="99402112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9938803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Plan7!$A$1:$A$3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Plan7!$B$1:$B$3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649088"/>
        <c:axId val="108683648"/>
      </c:barChart>
      <c:catAx>
        <c:axId val="108649088"/>
        <c:scaling>
          <c:orientation val="minMax"/>
        </c:scaling>
        <c:delete val="0"/>
        <c:axPos val="b"/>
        <c:majorTickMark val="out"/>
        <c:minorTickMark val="none"/>
        <c:tickLblPos val="nextTo"/>
        <c:crossAx val="108683648"/>
        <c:crosses val="autoZero"/>
        <c:auto val="1"/>
        <c:lblAlgn val="ctr"/>
        <c:lblOffset val="100"/>
        <c:noMultiLvlLbl val="0"/>
      </c:catAx>
      <c:valAx>
        <c:axId val="108683648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864908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Plan15!$A$1:$A$3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Plan15!$B$1:$B$3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0.96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720896"/>
        <c:axId val="108722432"/>
      </c:barChart>
      <c:catAx>
        <c:axId val="108720896"/>
        <c:scaling>
          <c:orientation val="minMax"/>
        </c:scaling>
        <c:delete val="0"/>
        <c:axPos val="b"/>
        <c:majorTickMark val="out"/>
        <c:minorTickMark val="none"/>
        <c:tickLblPos val="nextTo"/>
        <c:crossAx val="108722432"/>
        <c:crosses val="autoZero"/>
        <c:auto val="1"/>
        <c:lblAlgn val="ctr"/>
        <c:lblOffset val="100"/>
        <c:noMultiLvlLbl val="0"/>
      </c:catAx>
      <c:valAx>
        <c:axId val="108722432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872089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98%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Plan15!$A$1:$A$3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Plan15!$B$1:$B$3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0.96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768256"/>
        <c:axId val="108774144"/>
      </c:barChart>
      <c:catAx>
        <c:axId val="108768256"/>
        <c:scaling>
          <c:orientation val="minMax"/>
        </c:scaling>
        <c:delete val="0"/>
        <c:axPos val="b"/>
        <c:majorTickMark val="out"/>
        <c:minorTickMark val="none"/>
        <c:tickLblPos val="nextTo"/>
        <c:crossAx val="108774144"/>
        <c:crosses val="autoZero"/>
        <c:auto val="1"/>
        <c:lblAlgn val="ctr"/>
        <c:lblOffset val="100"/>
        <c:noMultiLvlLbl val="0"/>
      </c:catAx>
      <c:valAx>
        <c:axId val="108774144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876825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Plan16!$A$1:$A$3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Plan16!$B$1:$B$3</c:f>
              <c:numCache>
                <c:formatCode>0%</c:formatCode>
                <c:ptCount val="3"/>
                <c:pt idx="0">
                  <c:v>0.2</c:v>
                </c:pt>
                <c:pt idx="1">
                  <c:v>0.1</c:v>
                </c:pt>
                <c:pt idx="2">
                  <c:v>0.09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811776"/>
        <c:axId val="108813312"/>
      </c:barChart>
      <c:catAx>
        <c:axId val="108811776"/>
        <c:scaling>
          <c:orientation val="minMax"/>
        </c:scaling>
        <c:delete val="0"/>
        <c:axPos val="b"/>
        <c:majorTickMark val="out"/>
        <c:minorTickMark val="none"/>
        <c:tickLblPos val="nextTo"/>
        <c:crossAx val="108813312"/>
        <c:crosses val="autoZero"/>
        <c:auto val="1"/>
        <c:lblAlgn val="ctr"/>
        <c:lblOffset val="100"/>
        <c:noMultiLvlLbl val="0"/>
      </c:catAx>
      <c:valAx>
        <c:axId val="108813312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881177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Plan17!$A$1:$A$3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Plan17!$B$1:$B$3</c:f>
              <c:numCache>
                <c:formatCode>0%</c:formatCode>
                <c:ptCount val="3"/>
                <c:pt idx="0">
                  <c:v>0.33</c:v>
                </c:pt>
                <c:pt idx="1">
                  <c:v>0.21</c:v>
                </c:pt>
                <c:pt idx="2">
                  <c:v>0.19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842368"/>
        <c:axId val="109192320"/>
      </c:barChart>
      <c:catAx>
        <c:axId val="108842368"/>
        <c:scaling>
          <c:orientation val="minMax"/>
        </c:scaling>
        <c:delete val="0"/>
        <c:axPos val="b"/>
        <c:majorTickMark val="out"/>
        <c:minorTickMark val="none"/>
        <c:tickLblPos val="nextTo"/>
        <c:crossAx val="109192320"/>
        <c:crosses val="autoZero"/>
        <c:auto val="1"/>
        <c:lblAlgn val="ctr"/>
        <c:lblOffset val="100"/>
        <c:noMultiLvlLbl val="0"/>
      </c:catAx>
      <c:valAx>
        <c:axId val="10919232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884236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Plan3!$A$1:$A$3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Plan3!$B$1:$B$3</c:f>
              <c:numCache>
                <c:formatCode>0%</c:formatCode>
                <c:ptCount val="3"/>
                <c:pt idx="0">
                  <c:v>0.84399999999999997</c:v>
                </c:pt>
                <c:pt idx="1">
                  <c:v>0.96</c:v>
                </c:pt>
                <c:pt idx="2">
                  <c:v>0.96099999999999997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086016"/>
        <c:axId val="108087552"/>
      </c:barChart>
      <c:catAx>
        <c:axId val="108086016"/>
        <c:scaling>
          <c:orientation val="minMax"/>
        </c:scaling>
        <c:delete val="0"/>
        <c:axPos val="b"/>
        <c:majorTickMark val="out"/>
        <c:minorTickMark val="none"/>
        <c:tickLblPos val="nextTo"/>
        <c:crossAx val="108087552"/>
        <c:crosses val="autoZero"/>
        <c:auto val="1"/>
        <c:lblAlgn val="ctr"/>
        <c:lblOffset val="100"/>
        <c:noMultiLvlLbl val="0"/>
      </c:catAx>
      <c:valAx>
        <c:axId val="108087552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808601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Plan4!$A$1:$A$3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Plan4!$B$1:$B$3</c:f>
              <c:numCache>
                <c:formatCode>0%</c:formatCode>
                <c:ptCount val="3"/>
                <c:pt idx="0">
                  <c:v>0.83</c:v>
                </c:pt>
                <c:pt idx="1">
                  <c:v>0.97</c:v>
                </c:pt>
                <c:pt idx="2">
                  <c:v>0.98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100224"/>
        <c:axId val="107807104"/>
      </c:barChart>
      <c:catAx>
        <c:axId val="108100224"/>
        <c:scaling>
          <c:orientation val="minMax"/>
        </c:scaling>
        <c:delete val="0"/>
        <c:axPos val="b"/>
        <c:majorTickMark val="out"/>
        <c:minorTickMark val="none"/>
        <c:tickLblPos val="nextTo"/>
        <c:crossAx val="107807104"/>
        <c:crosses val="autoZero"/>
        <c:auto val="1"/>
        <c:lblAlgn val="ctr"/>
        <c:lblOffset val="100"/>
        <c:noMultiLvlLbl val="0"/>
      </c:catAx>
      <c:valAx>
        <c:axId val="107807104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810022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Plan5!$A$1:$A$3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Plan5!$B$1:$B$3</c:f>
              <c:numCache>
                <c:formatCode>0%</c:formatCode>
                <c:ptCount val="3"/>
                <c:pt idx="0">
                  <c:v>0.85</c:v>
                </c:pt>
                <c:pt idx="1">
                  <c:v>0.95</c:v>
                </c:pt>
                <c:pt idx="2">
                  <c:v>0.96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881216"/>
        <c:axId val="107882752"/>
      </c:barChart>
      <c:catAx>
        <c:axId val="107881216"/>
        <c:scaling>
          <c:orientation val="minMax"/>
        </c:scaling>
        <c:delete val="0"/>
        <c:axPos val="b"/>
        <c:majorTickMark val="out"/>
        <c:minorTickMark val="none"/>
        <c:tickLblPos val="nextTo"/>
        <c:crossAx val="107882752"/>
        <c:crosses val="autoZero"/>
        <c:auto val="1"/>
        <c:lblAlgn val="ctr"/>
        <c:lblOffset val="100"/>
        <c:noMultiLvlLbl val="0"/>
      </c:catAx>
      <c:valAx>
        <c:axId val="107882752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788121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Plan6!$A$1:$A$3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Plan6!$B$1:$B$3</c:f>
              <c:numCache>
                <c:formatCode>0%</c:formatCode>
                <c:ptCount val="3"/>
                <c:pt idx="0">
                  <c:v>0.83299999999999996</c:v>
                </c:pt>
                <c:pt idx="1">
                  <c:v>0.97399999999999998</c:v>
                </c:pt>
                <c:pt idx="2">
                  <c:v>0.97599999999999998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903616"/>
        <c:axId val="107929984"/>
      </c:barChart>
      <c:catAx>
        <c:axId val="107903616"/>
        <c:scaling>
          <c:orientation val="minMax"/>
        </c:scaling>
        <c:delete val="0"/>
        <c:axPos val="b"/>
        <c:majorTickMark val="out"/>
        <c:minorTickMark val="none"/>
        <c:tickLblPos val="nextTo"/>
        <c:crossAx val="107929984"/>
        <c:crosses val="autoZero"/>
        <c:auto val="1"/>
        <c:lblAlgn val="ctr"/>
        <c:lblOffset val="100"/>
        <c:noMultiLvlLbl val="0"/>
      </c:catAx>
      <c:valAx>
        <c:axId val="107929984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790361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Plan7!$A$1:$A$3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Plan7!$B$1:$B$3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963520"/>
        <c:axId val="107965056"/>
      </c:barChart>
      <c:catAx>
        <c:axId val="107963520"/>
        <c:scaling>
          <c:orientation val="minMax"/>
        </c:scaling>
        <c:delete val="0"/>
        <c:axPos val="b"/>
        <c:majorTickMark val="out"/>
        <c:minorTickMark val="none"/>
        <c:tickLblPos val="nextTo"/>
        <c:crossAx val="107965056"/>
        <c:crosses val="autoZero"/>
        <c:auto val="1"/>
        <c:lblAlgn val="ctr"/>
        <c:lblOffset val="100"/>
        <c:noMultiLvlLbl val="0"/>
      </c:catAx>
      <c:valAx>
        <c:axId val="107965056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796352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Plan7!$A$1:$A$3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Plan7!$B$1:$B$3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002304"/>
        <c:axId val="108012288"/>
      </c:barChart>
      <c:catAx>
        <c:axId val="108002304"/>
        <c:scaling>
          <c:orientation val="minMax"/>
        </c:scaling>
        <c:delete val="0"/>
        <c:axPos val="b"/>
        <c:majorTickMark val="out"/>
        <c:minorTickMark val="none"/>
        <c:tickLblPos val="nextTo"/>
        <c:crossAx val="108012288"/>
        <c:crosses val="autoZero"/>
        <c:auto val="1"/>
        <c:lblAlgn val="ctr"/>
        <c:lblOffset val="100"/>
        <c:noMultiLvlLbl val="0"/>
      </c:catAx>
      <c:valAx>
        <c:axId val="108012288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800230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Plan8!$A$1:$A$3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Plan8!$B$1:$B$3</c:f>
              <c:numCache>
                <c:formatCode>0%</c:formatCode>
                <c:ptCount val="3"/>
                <c:pt idx="0">
                  <c:v>0.12</c:v>
                </c:pt>
                <c:pt idx="1">
                  <c:v>7.0000000000000007E-2</c:v>
                </c:pt>
                <c:pt idx="2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037248"/>
        <c:axId val="108038784"/>
      </c:barChart>
      <c:catAx>
        <c:axId val="108037248"/>
        <c:scaling>
          <c:orientation val="minMax"/>
        </c:scaling>
        <c:delete val="0"/>
        <c:axPos val="b"/>
        <c:majorTickMark val="out"/>
        <c:minorTickMark val="none"/>
        <c:tickLblPos val="nextTo"/>
        <c:crossAx val="108038784"/>
        <c:crosses val="autoZero"/>
        <c:auto val="1"/>
        <c:lblAlgn val="ctr"/>
        <c:lblOffset val="100"/>
        <c:noMultiLvlLbl val="0"/>
      </c:catAx>
      <c:valAx>
        <c:axId val="108038784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803724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A76E24-357B-40C5-BF44-73510D1CCA55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80B957F9-B08F-458C-9719-2E379EB03A00}">
      <dgm:prSet phldrT="[Texto]" custT="1"/>
      <dgm:spPr/>
      <dgm:t>
        <a:bodyPr/>
        <a:lstStyle/>
        <a:p>
          <a:r>
            <a:rPr lang="pt-BR" sz="2000" b="1" smtClean="0">
              <a:latin typeface="Arial" panose="020B0604020202020204" pitchFamily="34" charset="0"/>
              <a:cs typeface="Arial" panose="020B0604020202020204" pitchFamily="34" charset="0"/>
            </a:rPr>
            <a:t>ESF </a:t>
          </a:r>
          <a:endParaRPr lang="pt-BR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B30A63-020E-4DFC-A3E6-8DF1394D7D48}" type="parTrans" cxnId="{23ED1862-2E80-47A1-8483-EB02DC0B0EBD}">
      <dgm:prSet/>
      <dgm:spPr/>
      <dgm:t>
        <a:bodyPr/>
        <a:lstStyle/>
        <a:p>
          <a:endParaRPr lang="pt-BR"/>
        </a:p>
      </dgm:t>
    </dgm:pt>
    <dgm:pt modelId="{49F88B92-0EE5-4856-AB39-F7FBF43A1D0A}" type="sibTrans" cxnId="{23ED1862-2E80-47A1-8483-EB02DC0B0EBD}">
      <dgm:prSet/>
      <dgm:spPr/>
      <dgm:t>
        <a:bodyPr/>
        <a:lstStyle/>
        <a:p>
          <a:endParaRPr lang="pt-BR"/>
        </a:p>
      </dgm:t>
    </dgm:pt>
    <dgm:pt modelId="{E39CCCB7-63E6-49A2-AD26-8FB2BE4D9F44}">
      <dgm:prSet phldrT="[Texto]" custT="1"/>
      <dgm:spPr/>
      <dgm:t>
        <a:bodyPr/>
        <a:lstStyle/>
        <a:p>
          <a:r>
            <a:rPr lang="pt-BR" sz="4000" dirty="0" smtClean="0"/>
            <a:t>59 </a:t>
          </a:r>
          <a:endParaRPr lang="pt-BR" sz="4000" dirty="0"/>
        </a:p>
      </dgm:t>
    </dgm:pt>
    <dgm:pt modelId="{0A6AFCF2-4CF8-4F05-B277-35A7BFC56F7B}" type="parTrans" cxnId="{7BDF5703-38CD-46E5-BC1E-BA8CAC323FD4}">
      <dgm:prSet/>
      <dgm:spPr/>
      <dgm:t>
        <a:bodyPr/>
        <a:lstStyle/>
        <a:p>
          <a:endParaRPr lang="pt-BR"/>
        </a:p>
      </dgm:t>
    </dgm:pt>
    <dgm:pt modelId="{6C7734DB-6D3B-42D9-9867-C79AAEE542A3}" type="sibTrans" cxnId="{7BDF5703-38CD-46E5-BC1E-BA8CAC323FD4}">
      <dgm:prSet/>
      <dgm:spPr/>
      <dgm:t>
        <a:bodyPr/>
        <a:lstStyle/>
        <a:p>
          <a:endParaRPr lang="pt-BR"/>
        </a:p>
      </dgm:t>
    </dgm:pt>
    <dgm:pt modelId="{BE6A2E8F-3047-408B-88F7-463CD9B829C4}">
      <dgm:prSet phldrT="[Texto]" custT="1"/>
      <dgm:spPr/>
      <dgm:t>
        <a:bodyPr/>
        <a:lstStyle/>
        <a:p>
          <a:r>
            <a:rPr lang="pt-BR" sz="2000" b="1" smtClean="0">
              <a:latin typeface="Arial" panose="020B0604020202020204" pitchFamily="34" charset="0"/>
              <a:cs typeface="Arial" panose="020B0604020202020204" pitchFamily="34" charset="0"/>
            </a:rPr>
            <a:t>UPA</a:t>
          </a:r>
          <a:endParaRPr lang="pt-BR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57FD2D-BE47-4304-9CCD-3CB1E66EEF53}" type="parTrans" cxnId="{4E6D441E-D837-4724-B769-835C2C6AEAA7}">
      <dgm:prSet/>
      <dgm:spPr/>
      <dgm:t>
        <a:bodyPr/>
        <a:lstStyle/>
        <a:p>
          <a:endParaRPr lang="pt-BR"/>
        </a:p>
      </dgm:t>
    </dgm:pt>
    <dgm:pt modelId="{900402BF-925A-4824-BF3D-F18AD50D96A7}" type="sibTrans" cxnId="{4E6D441E-D837-4724-B769-835C2C6AEAA7}">
      <dgm:prSet/>
      <dgm:spPr/>
      <dgm:t>
        <a:bodyPr/>
        <a:lstStyle/>
        <a:p>
          <a:endParaRPr lang="pt-BR"/>
        </a:p>
      </dgm:t>
    </dgm:pt>
    <dgm:pt modelId="{A9A88FBC-286B-4419-A294-9A7266250E4B}">
      <dgm:prSet phldrT="[Texto]"/>
      <dgm:spPr/>
      <dgm:t>
        <a:bodyPr/>
        <a:lstStyle/>
        <a:p>
          <a:r>
            <a:rPr lang="pt-BR" dirty="0" smtClean="0"/>
            <a:t>3</a:t>
          </a:r>
          <a:endParaRPr lang="pt-BR" dirty="0"/>
        </a:p>
      </dgm:t>
    </dgm:pt>
    <dgm:pt modelId="{8856B293-D3C5-4BD4-B27B-628175A7EAE3}" type="parTrans" cxnId="{5C1B937D-1376-40BC-97A1-70DFB6228FC2}">
      <dgm:prSet/>
      <dgm:spPr/>
      <dgm:t>
        <a:bodyPr/>
        <a:lstStyle/>
        <a:p>
          <a:endParaRPr lang="pt-BR"/>
        </a:p>
      </dgm:t>
    </dgm:pt>
    <dgm:pt modelId="{C65B7BA7-30D9-44B1-96D1-41DA6DF8A9D0}" type="sibTrans" cxnId="{5C1B937D-1376-40BC-97A1-70DFB6228FC2}">
      <dgm:prSet/>
      <dgm:spPr/>
      <dgm:t>
        <a:bodyPr/>
        <a:lstStyle/>
        <a:p>
          <a:endParaRPr lang="pt-BR"/>
        </a:p>
      </dgm:t>
    </dgm:pt>
    <dgm:pt modelId="{FB549157-16AC-403A-94B1-2EB50DC08B3C}">
      <dgm:prSet phldrT="[Texto]" custT="1"/>
      <dgm:spPr/>
      <dgm:t>
        <a:bodyPr/>
        <a:lstStyle/>
        <a:p>
          <a:r>
            <a:rPr lang="pt-BR" sz="1600" b="1" smtClean="0">
              <a:latin typeface="Arial" panose="020B0604020202020204" pitchFamily="34" charset="0"/>
              <a:cs typeface="Arial" panose="020B0604020202020204" pitchFamily="34" charset="0"/>
            </a:rPr>
            <a:t>HOSPITAIS</a:t>
          </a:r>
          <a:endParaRPr lang="pt-BR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A92231D-C5BF-46A2-A235-B8D670E6EF8F}" type="parTrans" cxnId="{7002B9F6-1552-4371-A571-11EA654A7344}">
      <dgm:prSet/>
      <dgm:spPr/>
      <dgm:t>
        <a:bodyPr/>
        <a:lstStyle/>
        <a:p>
          <a:endParaRPr lang="pt-BR"/>
        </a:p>
      </dgm:t>
    </dgm:pt>
    <dgm:pt modelId="{BDF24D12-C3FB-4520-9A70-43B397CD6B22}" type="sibTrans" cxnId="{7002B9F6-1552-4371-A571-11EA654A7344}">
      <dgm:prSet/>
      <dgm:spPr/>
      <dgm:t>
        <a:bodyPr/>
        <a:lstStyle/>
        <a:p>
          <a:endParaRPr lang="pt-BR"/>
        </a:p>
      </dgm:t>
    </dgm:pt>
    <dgm:pt modelId="{92892C44-434B-4E52-8E56-930DE1693ADC}">
      <dgm:prSet phldrT="[Texto]"/>
      <dgm:spPr/>
      <dgm:t>
        <a:bodyPr/>
        <a:lstStyle/>
        <a:p>
          <a:r>
            <a:rPr lang="pt-BR" dirty="0" smtClean="0"/>
            <a:t>3</a:t>
          </a:r>
          <a:endParaRPr lang="pt-BR" dirty="0"/>
        </a:p>
      </dgm:t>
    </dgm:pt>
    <dgm:pt modelId="{B154F7E1-3AFF-4C65-9E26-348B9E80917E}" type="parTrans" cxnId="{B3136BB0-1F06-45F6-93EE-43DDEF83414B}">
      <dgm:prSet/>
      <dgm:spPr/>
      <dgm:t>
        <a:bodyPr/>
        <a:lstStyle/>
        <a:p>
          <a:endParaRPr lang="pt-BR"/>
        </a:p>
      </dgm:t>
    </dgm:pt>
    <dgm:pt modelId="{90481C50-8500-4BC6-B0EC-AF4CA30678E3}" type="sibTrans" cxnId="{B3136BB0-1F06-45F6-93EE-43DDEF83414B}">
      <dgm:prSet/>
      <dgm:spPr/>
      <dgm:t>
        <a:bodyPr/>
        <a:lstStyle/>
        <a:p>
          <a:endParaRPr lang="pt-BR"/>
        </a:p>
      </dgm:t>
    </dgm:pt>
    <dgm:pt modelId="{3398139B-476A-412B-9E9E-F6A6CEEAC53A}">
      <dgm:prSet custT="1"/>
      <dgm:spPr/>
      <dgm:t>
        <a:bodyPr/>
        <a:lstStyle/>
        <a:p>
          <a:r>
            <a:rPr lang="pt-BR" sz="2000" b="1" smtClean="0"/>
            <a:t>CEO</a:t>
          </a:r>
          <a:endParaRPr lang="pt-BR" sz="2000" b="1" dirty="0"/>
        </a:p>
      </dgm:t>
    </dgm:pt>
    <dgm:pt modelId="{6EB2707D-DDE1-493D-A7BC-C36F766D9134}" type="parTrans" cxnId="{3A754D41-113A-431C-A26A-69299EBEB8A8}">
      <dgm:prSet/>
      <dgm:spPr/>
      <dgm:t>
        <a:bodyPr/>
        <a:lstStyle/>
        <a:p>
          <a:endParaRPr lang="pt-BR"/>
        </a:p>
      </dgm:t>
    </dgm:pt>
    <dgm:pt modelId="{58FF737F-B488-4991-8228-568CC0E0CA38}" type="sibTrans" cxnId="{3A754D41-113A-431C-A26A-69299EBEB8A8}">
      <dgm:prSet/>
      <dgm:spPr/>
      <dgm:t>
        <a:bodyPr/>
        <a:lstStyle/>
        <a:p>
          <a:endParaRPr lang="pt-BR"/>
        </a:p>
      </dgm:t>
    </dgm:pt>
    <dgm:pt modelId="{B9881900-66C8-4C90-B454-D22B7CF2FF10}">
      <dgm:prSet/>
      <dgm:spPr/>
      <dgm:t>
        <a:bodyPr/>
        <a:lstStyle/>
        <a:p>
          <a:r>
            <a:rPr lang="pt-BR" dirty="0" smtClean="0"/>
            <a:t>1</a:t>
          </a:r>
          <a:endParaRPr lang="pt-BR" dirty="0"/>
        </a:p>
      </dgm:t>
    </dgm:pt>
    <dgm:pt modelId="{7C3BDBFF-8F74-43D1-A276-6E62D9B7026C}" type="parTrans" cxnId="{64D3F7E2-99C5-45CA-8464-0280A351498A}">
      <dgm:prSet/>
      <dgm:spPr/>
      <dgm:t>
        <a:bodyPr/>
        <a:lstStyle/>
        <a:p>
          <a:endParaRPr lang="pt-BR"/>
        </a:p>
      </dgm:t>
    </dgm:pt>
    <dgm:pt modelId="{42A4E89C-0816-4ECB-9A9C-C23A3A4492E5}" type="sibTrans" cxnId="{64D3F7E2-99C5-45CA-8464-0280A351498A}">
      <dgm:prSet/>
      <dgm:spPr/>
      <dgm:t>
        <a:bodyPr/>
        <a:lstStyle/>
        <a:p>
          <a:endParaRPr lang="pt-BR"/>
        </a:p>
      </dgm:t>
    </dgm:pt>
    <dgm:pt modelId="{3429C6F0-ED28-457C-A28D-D37F262615F2}">
      <dgm:prSet custT="1"/>
      <dgm:spPr/>
      <dgm:t>
        <a:bodyPr/>
        <a:lstStyle/>
        <a:p>
          <a:r>
            <a:rPr lang="pt-BR" sz="1400" b="1" dirty="0" smtClean="0"/>
            <a:t>CONSULTÓRIO DE RUA</a:t>
          </a:r>
          <a:endParaRPr lang="pt-BR" sz="1400" b="1" dirty="0"/>
        </a:p>
      </dgm:t>
    </dgm:pt>
    <dgm:pt modelId="{DE64C074-793C-4545-B849-714EFF0EC2FE}" type="parTrans" cxnId="{718DB1A9-2B0E-45C0-83C1-A02199DC95D5}">
      <dgm:prSet/>
      <dgm:spPr/>
      <dgm:t>
        <a:bodyPr/>
        <a:lstStyle/>
        <a:p>
          <a:endParaRPr lang="pt-BR"/>
        </a:p>
      </dgm:t>
    </dgm:pt>
    <dgm:pt modelId="{FB68C08C-1F03-4DE9-99E3-665C68C680D0}" type="sibTrans" cxnId="{718DB1A9-2B0E-45C0-83C1-A02199DC95D5}">
      <dgm:prSet/>
      <dgm:spPr/>
      <dgm:t>
        <a:bodyPr/>
        <a:lstStyle/>
        <a:p>
          <a:endParaRPr lang="pt-BR"/>
        </a:p>
      </dgm:t>
    </dgm:pt>
    <dgm:pt modelId="{F1473336-392D-444C-AB28-748A24A6AD70}">
      <dgm:prSet/>
      <dgm:spPr/>
      <dgm:t>
        <a:bodyPr/>
        <a:lstStyle/>
        <a:p>
          <a:r>
            <a:rPr lang="pt-BR" dirty="0" smtClean="0"/>
            <a:t>1</a:t>
          </a:r>
          <a:endParaRPr lang="pt-BR" dirty="0"/>
        </a:p>
      </dgm:t>
    </dgm:pt>
    <dgm:pt modelId="{30FE3679-B0B3-49CE-8845-CB6F3B7E5EAE}" type="parTrans" cxnId="{0176E6C7-A71A-4C1E-9030-C5952720A1DB}">
      <dgm:prSet/>
      <dgm:spPr/>
      <dgm:t>
        <a:bodyPr/>
        <a:lstStyle/>
        <a:p>
          <a:endParaRPr lang="pt-BR"/>
        </a:p>
      </dgm:t>
    </dgm:pt>
    <dgm:pt modelId="{7FF03F6F-8A90-44B3-9706-4A8F96DF29AB}" type="sibTrans" cxnId="{0176E6C7-A71A-4C1E-9030-C5952720A1DB}">
      <dgm:prSet/>
      <dgm:spPr/>
      <dgm:t>
        <a:bodyPr/>
        <a:lstStyle/>
        <a:p>
          <a:endParaRPr lang="pt-BR"/>
        </a:p>
      </dgm:t>
    </dgm:pt>
    <dgm:pt modelId="{2799D5B2-A4A8-45DB-AC7E-7A3AA0E76342}">
      <dgm:prSet custT="1"/>
      <dgm:spPr/>
      <dgm:t>
        <a:bodyPr/>
        <a:lstStyle/>
        <a:p>
          <a:r>
            <a:rPr lang="pt-BR" sz="2000" b="1" smtClean="0"/>
            <a:t>UBS</a:t>
          </a:r>
          <a:endParaRPr lang="pt-BR" sz="2000" b="1" dirty="0"/>
        </a:p>
      </dgm:t>
    </dgm:pt>
    <dgm:pt modelId="{22684810-05AC-455D-B909-7D841A95BC09}" type="sibTrans" cxnId="{6AF5A6CB-E9D3-42DB-9E3D-C0ACD0730C72}">
      <dgm:prSet/>
      <dgm:spPr/>
      <dgm:t>
        <a:bodyPr/>
        <a:lstStyle/>
        <a:p>
          <a:endParaRPr lang="pt-BR"/>
        </a:p>
      </dgm:t>
    </dgm:pt>
    <dgm:pt modelId="{43287BE3-77D4-498E-8118-AA559BFB204E}" type="parTrans" cxnId="{6AF5A6CB-E9D3-42DB-9E3D-C0ACD0730C72}">
      <dgm:prSet/>
      <dgm:spPr/>
      <dgm:t>
        <a:bodyPr/>
        <a:lstStyle/>
        <a:p>
          <a:endParaRPr lang="pt-BR"/>
        </a:p>
      </dgm:t>
    </dgm:pt>
    <dgm:pt modelId="{064DABAB-6F7E-42DD-BB8C-3F5E782F8BAB}">
      <dgm:prSet/>
      <dgm:spPr/>
      <dgm:t>
        <a:bodyPr/>
        <a:lstStyle/>
        <a:p>
          <a:r>
            <a:rPr lang="pt-BR" dirty="0" smtClean="0"/>
            <a:t>59</a:t>
          </a:r>
          <a:endParaRPr lang="pt-BR" dirty="0"/>
        </a:p>
      </dgm:t>
    </dgm:pt>
    <dgm:pt modelId="{504F81FC-AAE3-4A52-B462-F628E2DB4762}" type="parTrans" cxnId="{58EFF03D-C055-47C7-9D3A-C859F3BAEA9B}">
      <dgm:prSet/>
      <dgm:spPr/>
      <dgm:t>
        <a:bodyPr/>
        <a:lstStyle/>
        <a:p>
          <a:endParaRPr lang="pt-BR"/>
        </a:p>
      </dgm:t>
    </dgm:pt>
    <dgm:pt modelId="{48600329-103C-4B61-8989-3D6375164981}" type="sibTrans" cxnId="{58EFF03D-C055-47C7-9D3A-C859F3BAEA9B}">
      <dgm:prSet/>
      <dgm:spPr/>
      <dgm:t>
        <a:bodyPr/>
        <a:lstStyle/>
        <a:p>
          <a:endParaRPr lang="pt-BR"/>
        </a:p>
      </dgm:t>
    </dgm:pt>
    <dgm:pt modelId="{D0AFDD8C-8BC6-4BC7-AE0E-EEFF19F6BDB2}">
      <dgm:prSet phldrT="[Texto]" custT="1"/>
      <dgm:spPr/>
      <dgm:t>
        <a:bodyPr/>
        <a:lstStyle/>
        <a:p>
          <a:r>
            <a:rPr lang="pt-BR" sz="1600" b="1" dirty="0" smtClean="0"/>
            <a:t>Equipes</a:t>
          </a:r>
          <a:endParaRPr lang="pt-BR" sz="1600" b="1" dirty="0"/>
        </a:p>
      </dgm:t>
    </dgm:pt>
    <dgm:pt modelId="{16F2AD33-C2C5-4EF4-A7D5-2C6B0ED367D4}" type="parTrans" cxnId="{96ED72A6-2953-4350-A1A1-CFF399435E49}">
      <dgm:prSet/>
      <dgm:spPr/>
      <dgm:t>
        <a:bodyPr/>
        <a:lstStyle/>
        <a:p>
          <a:endParaRPr lang="pt-BR"/>
        </a:p>
      </dgm:t>
    </dgm:pt>
    <dgm:pt modelId="{063B8CED-CD18-47A0-B70E-B7715D55BB04}" type="sibTrans" cxnId="{96ED72A6-2953-4350-A1A1-CFF399435E49}">
      <dgm:prSet/>
      <dgm:spPr/>
      <dgm:t>
        <a:bodyPr/>
        <a:lstStyle/>
        <a:p>
          <a:endParaRPr lang="pt-BR"/>
        </a:p>
      </dgm:t>
    </dgm:pt>
    <dgm:pt modelId="{C4BDC066-DE9D-4999-892D-6EEEA8DD2498}" type="pres">
      <dgm:prSet presAssocID="{90A76E24-357B-40C5-BF44-73510D1CCA55}" presName="Name0" presStyleCnt="0">
        <dgm:presLayoutVars>
          <dgm:dir/>
          <dgm:animLvl val="lvl"/>
          <dgm:resizeHandles val="exact"/>
        </dgm:presLayoutVars>
      </dgm:prSet>
      <dgm:spPr/>
    </dgm:pt>
    <dgm:pt modelId="{B683DABF-C22A-4D80-8DE3-B053781BE729}" type="pres">
      <dgm:prSet presAssocID="{80B957F9-B08F-458C-9719-2E379EB03A00}" presName="composite" presStyleCnt="0"/>
      <dgm:spPr/>
    </dgm:pt>
    <dgm:pt modelId="{164DB42F-261F-49E3-9D0F-CDA75EA704BD}" type="pres">
      <dgm:prSet presAssocID="{80B957F9-B08F-458C-9719-2E379EB03A00}" presName="parTx" presStyleLbl="alignNode1" presStyleIdx="0" presStyleCnt="6">
        <dgm:presLayoutVars>
          <dgm:chMax val="0"/>
          <dgm:chPref val="0"/>
          <dgm:bulletEnabled val="1"/>
        </dgm:presLayoutVars>
      </dgm:prSet>
      <dgm:spPr/>
    </dgm:pt>
    <dgm:pt modelId="{BA0F7786-537A-49B4-8752-216E16296896}" type="pres">
      <dgm:prSet presAssocID="{80B957F9-B08F-458C-9719-2E379EB03A00}" presName="desTx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22EF3DC-D707-4DA7-9A7D-14BAB4F2A76F}" type="pres">
      <dgm:prSet presAssocID="{49F88B92-0EE5-4856-AB39-F7FBF43A1D0A}" presName="space" presStyleCnt="0"/>
      <dgm:spPr/>
    </dgm:pt>
    <dgm:pt modelId="{8EAEB56A-0CA2-416F-BE4C-A0374AD27D67}" type="pres">
      <dgm:prSet presAssocID="{2799D5B2-A4A8-45DB-AC7E-7A3AA0E76342}" presName="composite" presStyleCnt="0"/>
      <dgm:spPr/>
    </dgm:pt>
    <dgm:pt modelId="{DA70CA51-61D9-4A87-98A7-7E9ED76F6759}" type="pres">
      <dgm:prSet presAssocID="{2799D5B2-A4A8-45DB-AC7E-7A3AA0E76342}" presName="parTx" presStyleLbl="align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B0A0F53-5B39-4B22-9D11-CC24FF405FB4}" type="pres">
      <dgm:prSet presAssocID="{2799D5B2-A4A8-45DB-AC7E-7A3AA0E76342}" presName="desTx" presStyleLbl="alignAccFollowNode1" presStyleIdx="1" presStyleCnt="6">
        <dgm:presLayoutVars>
          <dgm:bulletEnabled val="1"/>
        </dgm:presLayoutVars>
      </dgm:prSet>
      <dgm:spPr/>
    </dgm:pt>
    <dgm:pt modelId="{C23A7A5C-F7D1-4E1E-871B-F03CE7DAD567}" type="pres">
      <dgm:prSet presAssocID="{22684810-05AC-455D-B909-7D841A95BC09}" presName="space" presStyleCnt="0"/>
      <dgm:spPr/>
    </dgm:pt>
    <dgm:pt modelId="{1BBFEBA4-0011-4C8B-BF95-71BC677D3EF4}" type="pres">
      <dgm:prSet presAssocID="{3398139B-476A-412B-9E9E-F6A6CEEAC53A}" presName="composite" presStyleCnt="0"/>
      <dgm:spPr/>
    </dgm:pt>
    <dgm:pt modelId="{613E9975-E984-4B1B-9C92-3E55B5456B83}" type="pres">
      <dgm:prSet presAssocID="{3398139B-476A-412B-9E9E-F6A6CEEAC53A}" presName="parTx" presStyleLbl="alignNode1" presStyleIdx="2" presStyleCnt="6">
        <dgm:presLayoutVars>
          <dgm:chMax val="0"/>
          <dgm:chPref val="0"/>
          <dgm:bulletEnabled val="1"/>
        </dgm:presLayoutVars>
      </dgm:prSet>
      <dgm:spPr/>
    </dgm:pt>
    <dgm:pt modelId="{2B5C7987-4222-4834-AB78-A4BE5FD10498}" type="pres">
      <dgm:prSet presAssocID="{3398139B-476A-412B-9E9E-F6A6CEEAC53A}" presName="desTx" presStyleLbl="alignAccFollowNode1" presStyleIdx="2" presStyleCnt="6">
        <dgm:presLayoutVars>
          <dgm:bulletEnabled val="1"/>
        </dgm:presLayoutVars>
      </dgm:prSet>
      <dgm:spPr/>
    </dgm:pt>
    <dgm:pt modelId="{2662A2B0-5E4F-4784-8BD3-AABF11D47457}" type="pres">
      <dgm:prSet presAssocID="{58FF737F-B488-4991-8228-568CC0E0CA38}" presName="space" presStyleCnt="0"/>
      <dgm:spPr/>
    </dgm:pt>
    <dgm:pt modelId="{68624ABC-FE06-4CD9-9B4B-BDBB43AEB961}" type="pres">
      <dgm:prSet presAssocID="{BE6A2E8F-3047-408B-88F7-463CD9B829C4}" presName="composite" presStyleCnt="0"/>
      <dgm:spPr/>
    </dgm:pt>
    <dgm:pt modelId="{817DF093-5806-4578-A329-00264EF68120}" type="pres">
      <dgm:prSet presAssocID="{BE6A2E8F-3047-408B-88F7-463CD9B829C4}" presName="parTx" presStyleLbl="align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2DB5DFA-81D4-4275-A5CA-189D71691784}" type="pres">
      <dgm:prSet presAssocID="{BE6A2E8F-3047-408B-88F7-463CD9B829C4}" presName="desTx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CA7A855-1314-469C-BA3B-FC11D6D08134}" type="pres">
      <dgm:prSet presAssocID="{900402BF-925A-4824-BF3D-F18AD50D96A7}" presName="space" presStyleCnt="0"/>
      <dgm:spPr/>
    </dgm:pt>
    <dgm:pt modelId="{88D46555-0AD3-4740-9365-1917512F90B9}" type="pres">
      <dgm:prSet presAssocID="{FB549157-16AC-403A-94B1-2EB50DC08B3C}" presName="composite" presStyleCnt="0"/>
      <dgm:spPr/>
    </dgm:pt>
    <dgm:pt modelId="{B63BF826-3840-4943-BCE5-7BFE12F48ABD}" type="pres">
      <dgm:prSet presAssocID="{FB549157-16AC-403A-94B1-2EB50DC08B3C}" presName="parTx" presStyleLbl="alignNode1" presStyleIdx="4" presStyleCnt="6">
        <dgm:presLayoutVars>
          <dgm:chMax val="0"/>
          <dgm:chPref val="0"/>
          <dgm:bulletEnabled val="1"/>
        </dgm:presLayoutVars>
      </dgm:prSet>
      <dgm:spPr/>
    </dgm:pt>
    <dgm:pt modelId="{5B823EED-5E8A-411A-9897-3D2DB042CAE9}" type="pres">
      <dgm:prSet presAssocID="{FB549157-16AC-403A-94B1-2EB50DC08B3C}" presName="desTx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F8C597F-036C-4FD0-A773-5B1F5AB8A705}" type="pres">
      <dgm:prSet presAssocID="{BDF24D12-C3FB-4520-9A70-43B397CD6B22}" presName="space" presStyleCnt="0"/>
      <dgm:spPr/>
    </dgm:pt>
    <dgm:pt modelId="{3787850D-F3AA-4197-8EC0-DF52B9E5FBB2}" type="pres">
      <dgm:prSet presAssocID="{3429C6F0-ED28-457C-A28D-D37F262615F2}" presName="composite" presStyleCnt="0"/>
      <dgm:spPr/>
    </dgm:pt>
    <dgm:pt modelId="{9A5B722E-D11D-4C58-949B-281A39C7CB68}" type="pres">
      <dgm:prSet presAssocID="{3429C6F0-ED28-457C-A28D-D37F262615F2}" presName="parTx" presStyleLbl="align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AFAC87F-E5F7-4B0C-B81E-18B9195DB2F5}" type="pres">
      <dgm:prSet presAssocID="{3429C6F0-ED28-457C-A28D-D37F262615F2}" presName="desTx" presStyleLbl="alignAccFollowNode1" presStyleIdx="5" presStyleCnt="6">
        <dgm:presLayoutVars>
          <dgm:bulletEnabled val="1"/>
        </dgm:presLayoutVars>
      </dgm:prSet>
      <dgm:spPr/>
    </dgm:pt>
  </dgm:ptLst>
  <dgm:cxnLst>
    <dgm:cxn modelId="{4E6D441E-D837-4724-B769-835C2C6AEAA7}" srcId="{90A76E24-357B-40C5-BF44-73510D1CCA55}" destId="{BE6A2E8F-3047-408B-88F7-463CD9B829C4}" srcOrd="3" destOrd="0" parTransId="{5257FD2D-BE47-4304-9CCD-3CB1E66EEF53}" sibTransId="{900402BF-925A-4824-BF3D-F18AD50D96A7}"/>
    <dgm:cxn modelId="{718DB1A9-2B0E-45C0-83C1-A02199DC95D5}" srcId="{90A76E24-357B-40C5-BF44-73510D1CCA55}" destId="{3429C6F0-ED28-457C-A28D-D37F262615F2}" srcOrd="5" destOrd="0" parTransId="{DE64C074-793C-4545-B849-714EFF0EC2FE}" sibTransId="{FB68C08C-1F03-4DE9-99E3-665C68C680D0}"/>
    <dgm:cxn modelId="{5C1B937D-1376-40BC-97A1-70DFB6228FC2}" srcId="{BE6A2E8F-3047-408B-88F7-463CD9B829C4}" destId="{A9A88FBC-286B-4419-A294-9A7266250E4B}" srcOrd="0" destOrd="0" parTransId="{8856B293-D3C5-4BD4-B27B-628175A7EAE3}" sibTransId="{C65B7BA7-30D9-44B1-96D1-41DA6DF8A9D0}"/>
    <dgm:cxn modelId="{58EFF03D-C055-47C7-9D3A-C859F3BAEA9B}" srcId="{2799D5B2-A4A8-45DB-AC7E-7A3AA0E76342}" destId="{064DABAB-6F7E-42DD-BB8C-3F5E782F8BAB}" srcOrd="0" destOrd="0" parTransId="{504F81FC-AAE3-4A52-B462-F628E2DB4762}" sibTransId="{48600329-103C-4B61-8989-3D6375164981}"/>
    <dgm:cxn modelId="{B3136BB0-1F06-45F6-93EE-43DDEF83414B}" srcId="{FB549157-16AC-403A-94B1-2EB50DC08B3C}" destId="{92892C44-434B-4E52-8E56-930DE1693ADC}" srcOrd="0" destOrd="0" parTransId="{B154F7E1-3AFF-4C65-9E26-348B9E80917E}" sibTransId="{90481C50-8500-4BC6-B0EC-AF4CA30678E3}"/>
    <dgm:cxn modelId="{B5CA264D-0532-4121-944F-3EDE8E4943E9}" type="presOf" srcId="{D0AFDD8C-8BC6-4BC7-AE0E-EEFF19F6BDB2}" destId="{BA0F7786-537A-49B4-8752-216E16296896}" srcOrd="0" destOrd="1" presId="urn:microsoft.com/office/officeart/2005/8/layout/hList1"/>
    <dgm:cxn modelId="{1DA0AB9F-AB28-4554-B468-7B9A114AEACC}" type="presOf" srcId="{3398139B-476A-412B-9E9E-F6A6CEEAC53A}" destId="{613E9975-E984-4B1B-9C92-3E55B5456B83}" srcOrd="0" destOrd="0" presId="urn:microsoft.com/office/officeart/2005/8/layout/hList1"/>
    <dgm:cxn modelId="{7BDF5703-38CD-46E5-BC1E-BA8CAC323FD4}" srcId="{80B957F9-B08F-458C-9719-2E379EB03A00}" destId="{E39CCCB7-63E6-49A2-AD26-8FB2BE4D9F44}" srcOrd="0" destOrd="0" parTransId="{0A6AFCF2-4CF8-4F05-B277-35A7BFC56F7B}" sibTransId="{6C7734DB-6D3B-42D9-9867-C79AAEE542A3}"/>
    <dgm:cxn modelId="{CDE5492B-EFFC-46E4-8722-DE078CEEA0D3}" type="presOf" srcId="{A9A88FBC-286B-4419-A294-9A7266250E4B}" destId="{D2DB5DFA-81D4-4275-A5CA-189D71691784}" srcOrd="0" destOrd="0" presId="urn:microsoft.com/office/officeart/2005/8/layout/hList1"/>
    <dgm:cxn modelId="{6AF5A6CB-E9D3-42DB-9E3D-C0ACD0730C72}" srcId="{90A76E24-357B-40C5-BF44-73510D1CCA55}" destId="{2799D5B2-A4A8-45DB-AC7E-7A3AA0E76342}" srcOrd="1" destOrd="0" parTransId="{43287BE3-77D4-498E-8118-AA559BFB204E}" sibTransId="{22684810-05AC-455D-B909-7D841A95BC09}"/>
    <dgm:cxn modelId="{9E01FC0B-CA83-4964-8768-16DFF3521CDE}" type="presOf" srcId="{92892C44-434B-4E52-8E56-930DE1693ADC}" destId="{5B823EED-5E8A-411A-9897-3D2DB042CAE9}" srcOrd="0" destOrd="0" presId="urn:microsoft.com/office/officeart/2005/8/layout/hList1"/>
    <dgm:cxn modelId="{8C4E5967-8F5F-4498-8FF2-3B14398B3426}" type="presOf" srcId="{064DABAB-6F7E-42DD-BB8C-3F5E782F8BAB}" destId="{5B0A0F53-5B39-4B22-9D11-CC24FF405FB4}" srcOrd="0" destOrd="0" presId="urn:microsoft.com/office/officeart/2005/8/layout/hList1"/>
    <dgm:cxn modelId="{81FB605B-645A-44AF-B696-8144FE6FF67C}" type="presOf" srcId="{2799D5B2-A4A8-45DB-AC7E-7A3AA0E76342}" destId="{DA70CA51-61D9-4A87-98A7-7E9ED76F6759}" srcOrd="0" destOrd="0" presId="urn:microsoft.com/office/officeart/2005/8/layout/hList1"/>
    <dgm:cxn modelId="{9DF3F8F7-604D-4423-ACD8-3704D6C12CCA}" type="presOf" srcId="{E39CCCB7-63E6-49A2-AD26-8FB2BE4D9F44}" destId="{BA0F7786-537A-49B4-8752-216E16296896}" srcOrd="0" destOrd="0" presId="urn:microsoft.com/office/officeart/2005/8/layout/hList1"/>
    <dgm:cxn modelId="{CBFDBA78-B64E-4892-87DA-CB21FF7AF9E6}" type="presOf" srcId="{F1473336-392D-444C-AB28-748A24A6AD70}" destId="{0AFAC87F-E5F7-4B0C-B81E-18B9195DB2F5}" srcOrd="0" destOrd="0" presId="urn:microsoft.com/office/officeart/2005/8/layout/hList1"/>
    <dgm:cxn modelId="{A1C174F6-E121-405F-9E27-B9B758EC1BD2}" type="presOf" srcId="{3429C6F0-ED28-457C-A28D-D37F262615F2}" destId="{9A5B722E-D11D-4C58-949B-281A39C7CB68}" srcOrd="0" destOrd="0" presId="urn:microsoft.com/office/officeart/2005/8/layout/hList1"/>
    <dgm:cxn modelId="{58BFF34A-705C-4FBA-A42A-E67225479D51}" type="presOf" srcId="{90A76E24-357B-40C5-BF44-73510D1CCA55}" destId="{C4BDC066-DE9D-4999-892D-6EEEA8DD2498}" srcOrd="0" destOrd="0" presId="urn:microsoft.com/office/officeart/2005/8/layout/hList1"/>
    <dgm:cxn modelId="{48CA710E-99EC-4881-9610-65BC23F890FA}" type="presOf" srcId="{80B957F9-B08F-458C-9719-2E379EB03A00}" destId="{164DB42F-261F-49E3-9D0F-CDA75EA704BD}" srcOrd="0" destOrd="0" presId="urn:microsoft.com/office/officeart/2005/8/layout/hList1"/>
    <dgm:cxn modelId="{3A754D41-113A-431C-A26A-69299EBEB8A8}" srcId="{90A76E24-357B-40C5-BF44-73510D1CCA55}" destId="{3398139B-476A-412B-9E9E-F6A6CEEAC53A}" srcOrd="2" destOrd="0" parTransId="{6EB2707D-DDE1-493D-A7BC-C36F766D9134}" sibTransId="{58FF737F-B488-4991-8228-568CC0E0CA38}"/>
    <dgm:cxn modelId="{64D3F7E2-99C5-45CA-8464-0280A351498A}" srcId="{3398139B-476A-412B-9E9E-F6A6CEEAC53A}" destId="{B9881900-66C8-4C90-B454-D22B7CF2FF10}" srcOrd="0" destOrd="0" parTransId="{7C3BDBFF-8F74-43D1-A276-6E62D9B7026C}" sibTransId="{42A4E89C-0816-4ECB-9A9C-C23A3A4492E5}"/>
    <dgm:cxn modelId="{0FF15E29-5F67-41A9-A344-1E5275A92AF8}" type="presOf" srcId="{B9881900-66C8-4C90-B454-D22B7CF2FF10}" destId="{2B5C7987-4222-4834-AB78-A4BE5FD10498}" srcOrd="0" destOrd="0" presId="urn:microsoft.com/office/officeart/2005/8/layout/hList1"/>
    <dgm:cxn modelId="{D1B9A850-36A3-4246-8259-CE368F415AAB}" type="presOf" srcId="{BE6A2E8F-3047-408B-88F7-463CD9B829C4}" destId="{817DF093-5806-4578-A329-00264EF68120}" srcOrd="0" destOrd="0" presId="urn:microsoft.com/office/officeart/2005/8/layout/hList1"/>
    <dgm:cxn modelId="{23ED1862-2E80-47A1-8483-EB02DC0B0EBD}" srcId="{90A76E24-357B-40C5-BF44-73510D1CCA55}" destId="{80B957F9-B08F-458C-9719-2E379EB03A00}" srcOrd="0" destOrd="0" parTransId="{7BB30A63-020E-4DFC-A3E6-8DF1394D7D48}" sibTransId="{49F88B92-0EE5-4856-AB39-F7FBF43A1D0A}"/>
    <dgm:cxn modelId="{0176E6C7-A71A-4C1E-9030-C5952720A1DB}" srcId="{3429C6F0-ED28-457C-A28D-D37F262615F2}" destId="{F1473336-392D-444C-AB28-748A24A6AD70}" srcOrd="0" destOrd="0" parTransId="{30FE3679-B0B3-49CE-8845-CB6F3B7E5EAE}" sibTransId="{7FF03F6F-8A90-44B3-9706-4A8F96DF29AB}"/>
    <dgm:cxn modelId="{7002B9F6-1552-4371-A571-11EA654A7344}" srcId="{90A76E24-357B-40C5-BF44-73510D1CCA55}" destId="{FB549157-16AC-403A-94B1-2EB50DC08B3C}" srcOrd="4" destOrd="0" parTransId="{EA92231D-C5BF-46A2-A235-B8D670E6EF8F}" sibTransId="{BDF24D12-C3FB-4520-9A70-43B397CD6B22}"/>
    <dgm:cxn modelId="{96ED72A6-2953-4350-A1A1-CFF399435E49}" srcId="{80B957F9-B08F-458C-9719-2E379EB03A00}" destId="{D0AFDD8C-8BC6-4BC7-AE0E-EEFF19F6BDB2}" srcOrd="1" destOrd="0" parTransId="{16F2AD33-C2C5-4EF4-A7D5-2C6B0ED367D4}" sibTransId="{063B8CED-CD18-47A0-B70E-B7715D55BB04}"/>
    <dgm:cxn modelId="{4F776AD5-411C-4324-85A5-D886AB440F60}" type="presOf" srcId="{FB549157-16AC-403A-94B1-2EB50DC08B3C}" destId="{B63BF826-3840-4943-BCE5-7BFE12F48ABD}" srcOrd="0" destOrd="0" presId="urn:microsoft.com/office/officeart/2005/8/layout/hList1"/>
    <dgm:cxn modelId="{444A8D6E-2EF6-44AD-9E0C-88BDA6D12EDF}" type="presParOf" srcId="{C4BDC066-DE9D-4999-892D-6EEEA8DD2498}" destId="{B683DABF-C22A-4D80-8DE3-B053781BE729}" srcOrd="0" destOrd="0" presId="urn:microsoft.com/office/officeart/2005/8/layout/hList1"/>
    <dgm:cxn modelId="{F7884CAC-DEC3-414E-BB72-F116A1B92EA7}" type="presParOf" srcId="{B683DABF-C22A-4D80-8DE3-B053781BE729}" destId="{164DB42F-261F-49E3-9D0F-CDA75EA704BD}" srcOrd="0" destOrd="0" presId="urn:microsoft.com/office/officeart/2005/8/layout/hList1"/>
    <dgm:cxn modelId="{EE337173-C2A5-4EFA-BDF2-6BB91540E5B5}" type="presParOf" srcId="{B683DABF-C22A-4D80-8DE3-B053781BE729}" destId="{BA0F7786-537A-49B4-8752-216E16296896}" srcOrd="1" destOrd="0" presId="urn:microsoft.com/office/officeart/2005/8/layout/hList1"/>
    <dgm:cxn modelId="{AC4A2505-1941-4F17-AAED-519A4B6654C2}" type="presParOf" srcId="{C4BDC066-DE9D-4999-892D-6EEEA8DD2498}" destId="{622EF3DC-D707-4DA7-9A7D-14BAB4F2A76F}" srcOrd="1" destOrd="0" presId="urn:microsoft.com/office/officeart/2005/8/layout/hList1"/>
    <dgm:cxn modelId="{DB77460B-8C6B-4DFB-A72B-DB5D26524617}" type="presParOf" srcId="{C4BDC066-DE9D-4999-892D-6EEEA8DD2498}" destId="{8EAEB56A-0CA2-416F-BE4C-A0374AD27D67}" srcOrd="2" destOrd="0" presId="urn:microsoft.com/office/officeart/2005/8/layout/hList1"/>
    <dgm:cxn modelId="{11A896FA-DC82-4558-A701-B36F0D55CD97}" type="presParOf" srcId="{8EAEB56A-0CA2-416F-BE4C-A0374AD27D67}" destId="{DA70CA51-61D9-4A87-98A7-7E9ED76F6759}" srcOrd="0" destOrd="0" presId="urn:microsoft.com/office/officeart/2005/8/layout/hList1"/>
    <dgm:cxn modelId="{AA7A0FAD-37DE-42D7-98A3-D2BE5864DA44}" type="presParOf" srcId="{8EAEB56A-0CA2-416F-BE4C-A0374AD27D67}" destId="{5B0A0F53-5B39-4B22-9D11-CC24FF405FB4}" srcOrd="1" destOrd="0" presId="urn:microsoft.com/office/officeart/2005/8/layout/hList1"/>
    <dgm:cxn modelId="{54696EAA-0844-4549-B7C8-FD2A42A153D0}" type="presParOf" srcId="{C4BDC066-DE9D-4999-892D-6EEEA8DD2498}" destId="{C23A7A5C-F7D1-4E1E-871B-F03CE7DAD567}" srcOrd="3" destOrd="0" presId="urn:microsoft.com/office/officeart/2005/8/layout/hList1"/>
    <dgm:cxn modelId="{5A6AED88-3258-45AB-B0A2-D838277699F6}" type="presParOf" srcId="{C4BDC066-DE9D-4999-892D-6EEEA8DD2498}" destId="{1BBFEBA4-0011-4C8B-BF95-71BC677D3EF4}" srcOrd="4" destOrd="0" presId="urn:microsoft.com/office/officeart/2005/8/layout/hList1"/>
    <dgm:cxn modelId="{DB8CCC95-B167-4F51-B56C-B61F6E7F245D}" type="presParOf" srcId="{1BBFEBA4-0011-4C8B-BF95-71BC677D3EF4}" destId="{613E9975-E984-4B1B-9C92-3E55B5456B83}" srcOrd="0" destOrd="0" presId="urn:microsoft.com/office/officeart/2005/8/layout/hList1"/>
    <dgm:cxn modelId="{FA88216A-9048-4D0B-9D8A-606986890B62}" type="presParOf" srcId="{1BBFEBA4-0011-4C8B-BF95-71BC677D3EF4}" destId="{2B5C7987-4222-4834-AB78-A4BE5FD10498}" srcOrd="1" destOrd="0" presId="urn:microsoft.com/office/officeart/2005/8/layout/hList1"/>
    <dgm:cxn modelId="{9BEB4174-6639-4832-95AE-FCB15337D8BF}" type="presParOf" srcId="{C4BDC066-DE9D-4999-892D-6EEEA8DD2498}" destId="{2662A2B0-5E4F-4784-8BD3-AABF11D47457}" srcOrd="5" destOrd="0" presId="urn:microsoft.com/office/officeart/2005/8/layout/hList1"/>
    <dgm:cxn modelId="{100069A3-48A5-467F-88AD-95E3E66600B9}" type="presParOf" srcId="{C4BDC066-DE9D-4999-892D-6EEEA8DD2498}" destId="{68624ABC-FE06-4CD9-9B4B-BDBB43AEB961}" srcOrd="6" destOrd="0" presId="urn:microsoft.com/office/officeart/2005/8/layout/hList1"/>
    <dgm:cxn modelId="{27CA7FC0-93B7-45D2-AC65-4BB9225FDF35}" type="presParOf" srcId="{68624ABC-FE06-4CD9-9B4B-BDBB43AEB961}" destId="{817DF093-5806-4578-A329-00264EF68120}" srcOrd="0" destOrd="0" presId="urn:microsoft.com/office/officeart/2005/8/layout/hList1"/>
    <dgm:cxn modelId="{1A30A341-77A3-42F4-9FEB-D9C552DC1C47}" type="presParOf" srcId="{68624ABC-FE06-4CD9-9B4B-BDBB43AEB961}" destId="{D2DB5DFA-81D4-4275-A5CA-189D71691784}" srcOrd="1" destOrd="0" presId="urn:microsoft.com/office/officeart/2005/8/layout/hList1"/>
    <dgm:cxn modelId="{91214509-CE3D-46FD-9AB0-5A0700C1EA84}" type="presParOf" srcId="{C4BDC066-DE9D-4999-892D-6EEEA8DD2498}" destId="{CCA7A855-1314-469C-BA3B-FC11D6D08134}" srcOrd="7" destOrd="0" presId="urn:microsoft.com/office/officeart/2005/8/layout/hList1"/>
    <dgm:cxn modelId="{1197015A-4C33-4DA8-A9E3-E3ECAB7EECA6}" type="presParOf" srcId="{C4BDC066-DE9D-4999-892D-6EEEA8DD2498}" destId="{88D46555-0AD3-4740-9365-1917512F90B9}" srcOrd="8" destOrd="0" presId="urn:microsoft.com/office/officeart/2005/8/layout/hList1"/>
    <dgm:cxn modelId="{0BAC702C-ECC7-40C9-958F-35B00CE04C59}" type="presParOf" srcId="{88D46555-0AD3-4740-9365-1917512F90B9}" destId="{B63BF826-3840-4943-BCE5-7BFE12F48ABD}" srcOrd="0" destOrd="0" presId="urn:microsoft.com/office/officeart/2005/8/layout/hList1"/>
    <dgm:cxn modelId="{915093F8-DD1A-496D-BF7B-EB6E20F9C97D}" type="presParOf" srcId="{88D46555-0AD3-4740-9365-1917512F90B9}" destId="{5B823EED-5E8A-411A-9897-3D2DB042CAE9}" srcOrd="1" destOrd="0" presId="urn:microsoft.com/office/officeart/2005/8/layout/hList1"/>
    <dgm:cxn modelId="{1530CD1B-3182-4F53-9034-CB860CE075B4}" type="presParOf" srcId="{C4BDC066-DE9D-4999-892D-6EEEA8DD2498}" destId="{BF8C597F-036C-4FD0-A773-5B1F5AB8A705}" srcOrd="9" destOrd="0" presId="urn:microsoft.com/office/officeart/2005/8/layout/hList1"/>
    <dgm:cxn modelId="{0669F442-A2C6-4050-AF43-6C77CE0EE7EA}" type="presParOf" srcId="{C4BDC066-DE9D-4999-892D-6EEEA8DD2498}" destId="{3787850D-F3AA-4197-8EC0-DF52B9E5FBB2}" srcOrd="10" destOrd="0" presId="urn:microsoft.com/office/officeart/2005/8/layout/hList1"/>
    <dgm:cxn modelId="{F2CF2EA2-E48A-48DA-B46A-6D7714EB1ABD}" type="presParOf" srcId="{3787850D-F3AA-4197-8EC0-DF52B9E5FBB2}" destId="{9A5B722E-D11D-4C58-949B-281A39C7CB68}" srcOrd="0" destOrd="0" presId="urn:microsoft.com/office/officeart/2005/8/layout/hList1"/>
    <dgm:cxn modelId="{45F70BCE-4A8F-4E65-B13D-31BE617F60A9}" type="presParOf" srcId="{3787850D-F3AA-4197-8EC0-DF52B9E5FBB2}" destId="{0AFAC87F-E5F7-4B0C-B81E-18B9195DB2F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8D3892-FE7D-48C2-A5BA-19CBB4699AC4}" type="doc">
      <dgm:prSet loTypeId="urn:microsoft.com/office/officeart/2005/8/layout/cycle3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32B5AC7F-D9BC-43C3-8922-1676CF714AA0}">
      <dgm:prSet phldrT="[Texto]"/>
      <dgm:spPr/>
      <dgm:t>
        <a:bodyPr/>
        <a:lstStyle/>
        <a:p>
          <a:r>
            <a:rPr lang="pt-BR" b="1" smtClean="0"/>
            <a:t>Qualificação da Prática Clínica</a:t>
          </a:r>
          <a:endParaRPr lang="pt-BR" b="1" dirty="0"/>
        </a:p>
      </dgm:t>
    </dgm:pt>
    <dgm:pt modelId="{4EA4E62A-E33B-4B14-89B2-2CA1506F54CC}" type="parTrans" cxnId="{6404D9FD-3F08-46F8-BFAF-0451E1EBA1CE}">
      <dgm:prSet/>
      <dgm:spPr/>
      <dgm:t>
        <a:bodyPr/>
        <a:lstStyle/>
        <a:p>
          <a:endParaRPr lang="pt-BR"/>
        </a:p>
      </dgm:t>
    </dgm:pt>
    <dgm:pt modelId="{7B3BC1BA-9DC5-4AFE-B4F3-DE617188FD62}" type="sibTrans" cxnId="{6404D9FD-3F08-46F8-BFAF-0451E1EBA1CE}">
      <dgm:prSet/>
      <dgm:spPr/>
      <dgm:t>
        <a:bodyPr/>
        <a:lstStyle/>
        <a:p>
          <a:endParaRPr lang="pt-BR"/>
        </a:p>
      </dgm:t>
    </dgm:pt>
    <dgm:pt modelId="{0ECC7CD2-AA0D-4597-87DF-D55965991413}">
      <dgm:prSet phldrT="[Texto]"/>
      <dgm:spPr/>
      <dgm:t>
        <a:bodyPr/>
        <a:lstStyle/>
        <a:p>
          <a:r>
            <a:rPr lang="pt-BR" b="1" dirty="0" smtClean="0"/>
            <a:t>Avaliação e Monitoramento</a:t>
          </a:r>
          <a:endParaRPr lang="pt-BR" b="1" dirty="0"/>
        </a:p>
      </dgm:t>
    </dgm:pt>
    <dgm:pt modelId="{F7948D88-E1E0-42D3-9C4D-0BF60A69130E}" type="parTrans" cxnId="{FEFD04A5-2D41-4358-8036-A537B0AB60C5}">
      <dgm:prSet/>
      <dgm:spPr/>
      <dgm:t>
        <a:bodyPr/>
        <a:lstStyle/>
        <a:p>
          <a:endParaRPr lang="pt-BR"/>
        </a:p>
      </dgm:t>
    </dgm:pt>
    <dgm:pt modelId="{4C38F09A-D9D8-4541-9873-B3DE6E48387D}" type="sibTrans" cxnId="{FEFD04A5-2D41-4358-8036-A537B0AB60C5}">
      <dgm:prSet/>
      <dgm:spPr/>
      <dgm:t>
        <a:bodyPr/>
        <a:lstStyle/>
        <a:p>
          <a:endParaRPr lang="pt-BR"/>
        </a:p>
      </dgm:t>
    </dgm:pt>
    <dgm:pt modelId="{E7A5B687-A5EA-460C-B945-734CD9620879}">
      <dgm:prSet phldrT="[Texto]"/>
      <dgm:spPr/>
      <dgm:t>
        <a:bodyPr/>
        <a:lstStyle/>
        <a:p>
          <a:r>
            <a:rPr lang="pt-BR" b="1" smtClean="0"/>
            <a:t>Engajamento Público</a:t>
          </a:r>
          <a:endParaRPr lang="pt-BR" b="1" dirty="0"/>
        </a:p>
      </dgm:t>
    </dgm:pt>
    <dgm:pt modelId="{D8DA0BCD-C189-4EEC-83C9-A9EC0447BA91}" type="parTrans" cxnId="{44C06C1D-DCD9-45DC-BC93-512868E71C2E}">
      <dgm:prSet/>
      <dgm:spPr/>
      <dgm:t>
        <a:bodyPr/>
        <a:lstStyle/>
        <a:p>
          <a:endParaRPr lang="pt-BR"/>
        </a:p>
      </dgm:t>
    </dgm:pt>
    <dgm:pt modelId="{506DA027-E254-40A4-BB75-69326ED07D6F}" type="sibTrans" cxnId="{44C06C1D-DCD9-45DC-BC93-512868E71C2E}">
      <dgm:prSet/>
      <dgm:spPr/>
      <dgm:t>
        <a:bodyPr/>
        <a:lstStyle/>
        <a:p>
          <a:endParaRPr lang="pt-BR"/>
        </a:p>
      </dgm:t>
    </dgm:pt>
    <dgm:pt modelId="{254E6FCE-AC63-45CA-BC45-73FC00DEBD75}">
      <dgm:prSet phldrT="[Texto]"/>
      <dgm:spPr/>
      <dgm:t>
        <a:bodyPr/>
        <a:lstStyle/>
        <a:p>
          <a:r>
            <a:rPr lang="pt-BR" b="1" smtClean="0"/>
            <a:t>Organização e Gestão do Serviço</a:t>
          </a:r>
          <a:endParaRPr lang="pt-BR" b="1" dirty="0"/>
        </a:p>
      </dgm:t>
    </dgm:pt>
    <dgm:pt modelId="{8EB3462A-882B-4237-AF2B-471BD6231F84}" type="parTrans" cxnId="{87B9820A-ECFB-47BA-8563-525A699CF7F1}">
      <dgm:prSet/>
      <dgm:spPr/>
      <dgm:t>
        <a:bodyPr/>
        <a:lstStyle/>
        <a:p>
          <a:endParaRPr lang="pt-BR"/>
        </a:p>
      </dgm:t>
    </dgm:pt>
    <dgm:pt modelId="{AE0F0AFD-0E24-483E-90A9-9BE4FA10C9CA}" type="sibTrans" cxnId="{87B9820A-ECFB-47BA-8563-525A699CF7F1}">
      <dgm:prSet/>
      <dgm:spPr/>
      <dgm:t>
        <a:bodyPr/>
        <a:lstStyle/>
        <a:p>
          <a:endParaRPr lang="pt-BR"/>
        </a:p>
      </dgm:t>
    </dgm:pt>
    <dgm:pt modelId="{A59DE5EA-BFE0-4134-9009-CE39E157D9AB}" type="pres">
      <dgm:prSet presAssocID="{3B8D3892-FE7D-48C2-A5BA-19CBB4699AC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63ACCEF-5338-438E-ACB0-2D1C589D295E}" type="pres">
      <dgm:prSet presAssocID="{3B8D3892-FE7D-48C2-A5BA-19CBB4699AC4}" presName="cycle" presStyleCnt="0"/>
      <dgm:spPr/>
      <dgm:t>
        <a:bodyPr/>
        <a:lstStyle/>
        <a:p>
          <a:endParaRPr lang="pt-BR"/>
        </a:p>
      </dgm:t>
    </dgm:pt>
    <dgm:pt modelId="{2B08BFDD-5744-4A2F-B36F-881F1274FC8A}" type="pres">
      <dgm:prSet presAssocID="{32B5AC7F-D9BC-43C3-8922-1676CF714AA0}" presName="nodeFirs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AA070C1-1D48-4916-81E3-2B4F853B51ED}" type="pres">
      <dgm:prSet presAssocID="{7B3BC1BA-9DC5-4AFE-B4F3-DE617188FD62}" presName="sibTransFirstNode" presStyleLbl="bgShp" presStyleIdx="0" presStyleCnt="1"/>
      <dgm:spPr/>
      <dgm:t>
        <a:bodyPr/>
        <a:lstStyle/>
        <a:p>
          <a:endParaRPr lang="pt-BR"/>
        </a:p>
      </dgm:t>
    </dgm:pt>
    <dgm:pt modelId="{52BA9731-AB9B-4A5B-978B-4687A6A70455}" type="pres">
      <dgm:prSet presAssocID="{0ECC7CD2-AA0D-4597-87DF-D55965991413}" presName="nodeFollowingNodes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483D1C6-A10B-4225-AF1B-A842B7DC8DA7}" type="pres">
      <dgm:prSet presAssocID="{E7A5B687-A5EA-460C-B945-734CD9620879}" presName="nodeFollowingNodes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14841DF-12BB-462A-8CDC-DF9CC40F35BC}" type="pres">
      <dgm:prSet presAssocID="{254E6FCE-AC63-45CA-BC45-73FC00DEBD75}" presName="nodeFollowingNodes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158400A-A0BF-46DA-B5C7-471FE44C7169}" type="presOf" srcId="{3B8D3892-FE7D-48C2-A5BA-19CBB4699AC4}" destId="{A59DE5EA-BFE0-4134-9009-CE39E157D9AB}" srcOrd="0" destOrd="0" presId="urn:microsoft.com/office/officeart/2005/8/layout/cycle3"/>
    <dgm:cxn modelId="{7CD1833F-B80F-4FD7-8DA9-35B0A3E80487}" type="presOf" srcId="{254E6FCE-AC63-45CA-BC45-73FC00DEBD75}" destId="{414841DF-12BB-462A-8CDC-DF9CC40F35BC}" srcOrd="0" destOrd="0" presId="urn:microsoft.com/office/officeart/2005/8/layout/cycle3"/>
    <dgm:cxn modelId="{FEFD04A5-2D41-4358-8036-A537B0AB60C5}" srcId="{3B8D3892-FE7D-48C2-A5BA-19CBB4699AC4}" destId="{0ECC7CD2-AA0D-4597-87DF-D55965991413}" srcOrd="1" destOrd="0" parTransId="{F7948D88-E1E0-42D3-9C4D-0BF60A69130E}" sibTransId="{4C38F09A-D9D8-4541-9873-B3DE6E48387D}"/>
    <dgm:cxn modelId="{49BA7E9E-B161-4C60-B813-D59BC291754C}" type="presOf" srcId="{E7A5B687-A5EA-460C-B945-734CD9620879}" destId="{0483D1C6-A10B-4225-AF1B-A842B7DC8DA7}" srcOrd="0" destOrd="0" presId="urn:microsoft.com/office/officeart/2005/8/layout/cycle3"/>
    <dgm:cxn modelId="{8A2776B0-C14F-4BF1-BCE6-F0ABFAC57040}" type="presOf" srcId="{0ECC7CD2-AA0D-4597-87DF-D55965991413}" destId="{52BA9731-AB9B-4A5B-978B-4687A6A70455}" srcOrd="0" destOrd="0" presId="urn:microsoft.com/office/officeart/2005/8/layout/cycle3"/>
    <dgm:cxn modelId="{87B9820A-ECFB-47BA-8563-525A699CF7F1}" srcId="{3B8D3892-FE7D-48C2-A5BA-19CBB4699AC4}" destId="{254E6FCE-AC63-45CA-BC45-73FC00DEBD75}" srcOrd="3" destOrd="0" parTransId="{8EB3462A-882B-4237-AF2B-471BD6231F84}" sibTransId="{AE0F0AFD-0E24-483E-90A9-9BE4FA10C9CA}"/>
    <dgm:cxn modelId="{6404D9FD-3F08-46F8-BFAF-0451E1EBA1CE}" srcId="{3B8D3892-FE7D-48C2-A5BA-19CBB4699AC4}" destId="{32B5AC7F-D9BC-43C3-8922-1676CF714AA0}" srcOrd="0" destOrd="0" parTransId="{4EA4E62A-E33B-4B14-89B2-2CA1506F54CC}" sibTransId="{7B3BC1BA-9DC5-4AFE-B4F3-DE617188FD62}"/>
    <dgm:cxn modelId="{44C06C1D-DCD9-45DC-BC93-512868E71C2E}" srcId="{3B8D3892-FE7D-48C2-A5BA-19CBB4699AC4}" destId="{E7A5B687-A5EA-460C-B945-734CD9620879}" srcOrd="2" destOrd="0" parTransId="{D8DA0BCD-C189-4EEC-83C9-A9EC0447BA91}" sibTransId="{506DA027-E254-40A4-BB75-69326ED07D6F}"/>
    <dgm:cxn modelId="{0EDCEDD8-E0AF-4D74-910B-0FED6CA4E640}" type="presOf" srcId="{7B3BC1BA-9DC5-4AFE-B4F3-DE617188FD62}" destId="{6AA070C1-1D48-4916-81E3-2B4F853B51ED}" srcOrd="0" destOrd="0" presId="urn:microsoft.com/office/officeart/2005/8/layout/cycle3"/>
    <dgm:cxn modelId="{B94E0AA8-653D-4361-B803-D644D81D5908}" type="presOf" srcId="{32B5AC7F-D9BC-43C3-8922-1676CF714AA0}" destId="{2B08BFDD-5744-4A2F-B36F-881F1274FC8A}" srcOrd="0" destOrd="0" presId="urn:microsoft.com/office/officeart/2005/8/layout/cycle3"/>
    <dgm:cxn modelId="{B8C0865F-EB97-4521-AD17-0AFBDA1C3813}" type="presParOf" srcId="{A59DE5EA-BFE0-4134-9009-CE39E157D9AB}" destId="{063ACCEF-5338-438E-ACB0-2D1C589D295E}" srcOrd="0" destOrd="0" presId="urn:microsoft.com/office/officeart/2005/8/layout/cycle3"/>
    <dgm:cxn modelId="{14274BEA-1AA8-41EF-9EDA-F656F90BA7C2}" type="presParOf" srcId="{063ACCEF-5338-438E-ACB0-2D1C589D295E}" destId="{2B08BFDD-5744-4A2F-B36F-881F1274FC8A}" srcOrd="0" destOrd="0" presId="urn:microsoft.com/office/officeart/2005/8/layout/cycle3"/>
    <dgm:cxn modelId="{AC76FCAC-E771-4A7A-A6B9-102D0BD2B5B8}" type="presParOf" srcId="{063ACCEF-5338-438E-ACB0-2D1C589D295E}" destId="{6AA070C1-1D48-4916-81E3-2B4F853B51ED}" srcOrd="1" destOrd="0" presId="urn:microsoft.com/office/officeart/2005/8/layout/cycle3"/>
    <dgm:cxn modelId="{45092F00-4283-40F6-A877-4A3890E03C87}" type="presParOf" srcId="{063ACCEF-5338-438E-ACB0-2D1C589D295E}" destId="{52BA9731-AB9B-4A5B-978B-4687A6A70455}" srcOrd="2" destOrd="0" presId="urn:microsoft.com/office/officeart/2005/8/layout/cycle3"/>
    <dgm:cxn modelId="{4AA1A975-3CED-42CE-B7CD-33C21A793024}" type="presParOf" srcId="{063ACCEF-5338-438E-ACB0-2D1C589D295E}" destId="{0483D1C6-A10B-4225-AF1B-A842B7DC8DA7}" srcOrd="3" destOrd="0" presId="urn:microsoft.com/office/officeart/2005/8/layout/cycle3"/>
    <dgm:cxn modelId="{7FC1D9B3-24F8-49E3-8A5F-D8C28B72DD69}" type="presParOf" srcId="{063ACCEF-5338-438E-ACB0-2D1C589D295E}" destId="{414841DF-12BB-462A-8CDC-DF9CC40F35BC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4DB42F-261F-49E3-9D0F-CDA75EA704BD}">
      <dsp:nvSpPr>
        <dsp:cNvPr id="0" name=""/>
        <dsp:cNvSpPr/>
      </dsp:nvSpPr>
      <dsp:spPr>
        <a:xfrm>
          <a:off x="2567" y="1261038"/>
          <a:ext cx="1364009" cy="54560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smtClean="0">
              <a:latin typeface="Arial" panose="020B0604020202020204" pitchFamily="34" charset="0"/>
              <a:cs typeface="Arial" panose="020B0604020202020204" pitchFamily="34" charset="0"/>
            </a:rPr>
            <a:t>ESF </a:t>
          </a:r>
          <a:endParaRPr lang="pt-BR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67" y="1261038"/>
        <a:ext cx="1364009" cy="545603"/>
      </dsp:txXfrm>
    </dsp:sp>
    <dsp:sp modelId="{BA0F7786-537A-49B4-8752-216E16296896}">
      <dsp:nvSpPr>
        <dsp:cNvPr id="0" name=""/>
        <dsp:cNvSpPr/>
      </dsp:nvSpPr>
      <dsp:spPr>
        <a:xfrm>
          <a:off x="2567" y="1806641"/>
          <a:ext cx="1364009" cy="184464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84480" bIns="32004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4000" kern="1200" dirty="0" smtClean="0"/>
            <a:t>59 </a:t>
          </a:r>
          <a:endParaRPr lang="pt-BR" sz="4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b="1" kern="1200" dirty="0" smtClean="0"/>
            <a:t>Equipes</a:t>
          </a:r>
          <a:endParaRPr lang="pt-BR" sz="1600" b="1" kern="1200" dirty="0"/>
        </a:p>
      </dsp:txBody>
      <dsp:txXfrm>
        <a:off x="2567" y="1806641"/>
        <a:ext cx="1364009" cy="1844640"/>
      </dsp:txXfrm>
    </dsp:sp>
    <dsp:sp modelId="{DA70CA51-61D9-4A87-98A7-7E9ED76F6759}">
      <dsp:nvSpPr>
        <dsp:cNvPr id="0" name=""/>
        <dsp:cNvSpPr/>
      </dsp:nvSpPr>
      <dsp:spPr>
        <a:xfrm>
          <a:off x="1557538" y="1261038"/>
          <a:ext cx="1364009" cy="545603"/>
        </a:xfrm>
        <a:prstGeom prst="rect">
          <a:avLst/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 w="25400" cap="flat" cmpd="sng" algn="ctr">
          <a:solidFill>
            <a:schemeClr val="accent5">
              <a:hueOff val="-1986775"/>
              <a:satOff val="7962"/>
              <a:lumOff val="17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smtClean="0"/>
            <a:t>UBS</a:t>
          </a:r>
          <a:endParaRPr lang="pt-BR" sz="2000" b="1" kern="1200" dirty="0"/>
        </a:p>
      </dsp:txBody>
      <dsp:txXfrm>
        <a:off x="1557538" y="1261038"/>
        <a:ext cx="1364009" cy="545603"/>
      </dsp:txXfrm>
    </dsp:sp>
    <dsp:sp modelId="{5B0A0F53-5B39-4B22-9D11-CC24FF405FB4}">
      <dsp:nvSpPr>
        <dsp:cNvPr id="0" name=""/>
        <dsp:cNvSpPr/>
      </dsp:nvSpPr>
      <dsp:spPr>
        <a:xfrm>
          <a:off x="1557538" y="1806641"/>
          <a:ext cx="1364009" cy="1844640"/>
        </a:xfrm>
        <a:prstGeom prst="rect">
          <a:avLst/>
        </a:prstGeom>
        <a:solidFill>
          <a:schemeClr val="accent5">
            <a:tint val="40000"/>
            <a:alpha val="90000"/>
            <a:hueOff val="-2148096"/>
            <a:satOff val="9651"/>
            <a:lumOff val="663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2148096"/>
              <a:satOff val="9651"/>
              <a:lumOff val="6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028" tIns="224028" rIns="298704" bIns="336042" numCol="1" spcCol="1270" anchor="t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4200" kern="1200" dirty="0" smtClean="0"/>
            <a:t>59</a:t>
          </a:r>
          <a:endParaRPr lang="pt-BR" sz="4200" kern="1200" dirty="0"/>
        </a:p>
      </dsp:txBody>
      <dsp:txXfrm>
        <a:off x="1557538" y="1806641"/>
        <a:ext cx="1364009" cy="1844640"/>
      </dsp:txXfrm>
    </dsp:sp>
    <dsp:sp modelId="{613E9975-E984-4B1B-9C92-3E55B5456B83}">
      <dsp:nvSpPr>
        <dsp:cNvPr id="0" name=""/>
        <dsp:cNvSpPr/>
      </dsp:nvSpPr>
      <dsp:spPr>
        <a:xfrm>
          <a:off x="3112509" y="1261038"/>
          <a:ext cx="1364009" cy="545603"/>
        </a:xfrm>
        <a:prstGeom prst="rect">
          <a:avLst/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 w="25400" cap="flat" cmpd="sng" algn="ctr">
          <a:solidFill>
            <a:schemeClr val="accent5">
              <a:hueOff val="-3973551"/>
              <a:satOff val="15924"/>
              <a:lumOff val="34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smtClean="0"/>
            <a:t>CEO</a:t>
          </a:r>
          <a:endParaRPr lang="pt-BR" sz="2000" b="1" kern="1200" dirty="0"/>
        </a:p>
      </dsp:txBody>
      <dsp:txXfrm>
        <a:off x="3112509" y="1261038"/>
        <a:ext cx="1364009" cy="545603"/>
      </dsp:txXfrm>
    </dsp:sp>
    <dsp:sp modelId="{2B5C7987-4222-4834-AB78-A4BE5FD10498}">
      <dsp:nvSpPr>
        <dsp:cNvPr id="0" name=""/>
        <dsp:cNvSpPr/>
      </dsp:nvSpPr>
      <dsp:spPr>
        <a:xfrm>
          <a:off x="3112509" y="1806641"/>
          <a:ext cx="1364009" cy="1844640"/>
        </a:xfrm>
        <a:prstGeom prst="rect">
          <a:avLst/>
        </a:prstGeom>
        <a:solidFill>
          <a:schemeClr val="accent5">
            <a:tint val="40000"/>
            <a:alpha val="90000"/>
            <a:hueOff val="-4296193"/>
            <a:satOff val="19301"/>
            <a:lumOff val="132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4296193"/>
              <a:satOff val="19301"/>
              <a:lumOff val="13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028" tIns="224028" rIns="298704" bIns="336042" numCol="1" spcCol="1270" anchor="t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4200" kern="1200" dirty="0" smtClean="0"/>
            <a:t>1</a:t>
          </a:r>
          <a:endParaRPr lang="pt-BR" sz="4200" kern="1200" dirty="0"/>
        </a:p>
      </dsp:txBody>
      <dsp:txXfrm>
        <a:off x="3112509" y="1806641"/>
        <a:ext cx="1364009" cy="1844640"/>
      </dsp:txXfrm>
    </dsp:sp>
    <dsp:sp modelId="{817DF093-5806-4578-A329-00264EF68120}">
      <dsp:nvSpPr>
        <dsp:cNvPr id="0" name=""/>
        <dsp:cNvSpPr/>
      </dsp:nvSpPr>
      <dsp:spPr>
        <a:xfrm>
          <a:off x="4667480" y="1261038"/>
          <a:ext cx="1364009" cy="545603"/>
        </a:xfrm>
        <a:prstGeom prst="rect">
          <a:avLst/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 w="25400" cap="flat" cmpd="sng" algn="ctr">
          <a:solidFill>
            <a:schemeClr val="accent5">
              <a:hueOff val="-5960326"/>
              <a:satOff val="23887"/>
              <a:lumOff val="5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smtClean="0">
              <a:latin typeface="Arial" panose="020B0604020202020204" pitchFamily="34" charset="0"/>
              <a:cs typeface="Arial" panose="020B0604020202020204" pitchFamily="34" charset="0"/>
            </a:rPr>
            <a:t>UPA</a:t>
          </a:r>
          <a:endParaRPr lang="pt-BR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67480" y="1261038"/>
        <a:ext cx="1364009" cy="545603"/>
      </dsp:txXfrm>
    </dsp:sp>
    <dsp:sp modelId="{D2DB5DFA-81D4-4275-A5CA-189D71691784}">
      <dsp:nvSpPr>
        <dsp:cNvPr id="0" name=""/>
        <dsp:cNvSpPr/>
      </dsp:nvSpPr>
      <dsp:spPr>
        <a:xfrm>
          <a:off x="4667480" y="1806641"/>
          <a:ext cx="1364009" cy="1844640"/>
        </a:xfrm>
        <a:prstGeom prst="rect">
          <a:avLst/>
        </a:prstGeom>
        <a:solidFill>
          <a:schemeClr val="accent5">
            <a:tint val="40000"/>
            <a:alpha val="90000"/>
            <a:hueOff val="-6444289"/>
            <a:satOff val="28952"/>
            <a:lumOff val="199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6444289"/>
              <a:satOff val="28952"/>
              <a:lumOff val="19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028" tIns="224028" rIns="298704" bIns="336042" numCol="1" spcCol="1270" anchor="t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4200" kern="1200" dirty="0" smtClean="0"/>
            <a:t>3</a:t>
          </a:r>
          <a:endParaRPr lang="pt-BR" sz="4200" kern="1200" dirty="0"/>
        </a:p>
      </dsp:txBody>
      <dsp:txXfrm>
        <a:off x="4667480" y="1806641"/>
        <a:ext cx="1364009" cy="1844640"/>
      </dsp:txXfrm>
    </dsp:sp>
    <dsp:sp modelId="{B63BF826-3840-4943-BCE5-7BFE12F48ABD}">
      <dsp:nvSpPr>
        <dsp:cNvPr id="0" name=""/>
        <dsp:cNvSpPr/>
      </dsp:nvSpPr>
      <dsp:spPr>
        <a:xfrm>
          <a:off x="6222451" y="1261038"/>
          <a:ext cx="1364009" cy="545603"/>
        </a:xfrm>
        <a:prstGeom prst="rect">
          <a:avLst/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 w="25400" cap="flat" cmpd="sng" algn="ctr">
          <a:solidFill>
            <a:schemeClr val="accent5">
              <a:hueOff val="-7947101"/>
              <a:satOff val="31849"/>
              <a:lumOff val="690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smtClean="0">
              <a:latin typeface="Arial" panose="020B0604020202020204" pitchFamily="34" charset="0"/>
              <a:cs typeface="Arial" panose="020B0604020202020204" pitchFamily="34" charset="0"/>
            </a:rPr>
            <a:t>HOSPITAIS</a:t>
          </a:r>
          <a:endParaRPr lang="pt-BR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222451" y="1261038"/>
        <a:ext cx="1364009" cy="545603"/>
      </dsp:txXfrm>
    </dsp:sp>
    <dsp:sp modelId="{5B823EED-5E8A-411A-9897-3D2DB042CAE9}">
      <dsp:nvSpPr>
        <dsp:cNvPr id="0" name=""/>
        <dsp:cNvSpPr/>
      </dsp:nvSpPr>
      <dsp:spPr>
        <a:xfrm>
          <a:off x="6222451" y="1806641"/>
          <a:ext cx="1364009" cy="1844640"/>
        </a:xfrm>
        <a:prstGeom prst="rect">
          <a:avLst/>
        </a:prstGeom>
        <a:solidFill>
          <a:schemeClr val="accent5">
            <a:tint val="40000"/>
            <a:alpha val="90000"/>
            <a:hueOff val="-8592385"/>
            <a:satOff val="38602"/>
            <a:lumOff val="2654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8592385"/>
              <a:satOff val="38602"/>
              <a:lumOff val="265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028" tIns="224028" rIns="298704" bIns="336042" numCol="1" spcCol="1270" anchor="t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4200" kern="1200" dirty="0" smtClean="0"/>
            <a:t>3</a:t>
          </a:r>
          <a:endParaRPr lang="pt-BR" sz="4200" kern="1200" dirty="0"/>
        </a:p>
      </dsp:txBody>
      <dsp:txXfrm>
        <a:off x="6222451" y="1806641"/>
        <a:ext cx="1364009" cy="1844640"/>
      </dsp:txXfrm>
    </dsp:sp>
    <dsp:sp modelId="{9A5B722E-D11D-4C58-949B-281A39C7CB68}">
      <dsp:nvSpPr>
        <dsp:cNvPr id="0" name=""/>
        <dsp:cNvSpPr/>
      </dsp:nvSpPr>
      <dsp:spPr>
        <a:xfrm>
          <a:off x="7777422" y="1261038"/>
          <a:ext cx="1364009" cy="545603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CONSULTÓRIO DE RUA</a:t>
          </a:r>
          <a:endParaRPr lang="pt-BR" sz="1400" b="1" kern="1200" dirty="0"/>
        </a:p>
      </dsp:txBody>
      <dsp:txXfrm>
        <a:off x="7777422" y="1261038"/>
        <a:ext cx="1364009" cy="545603"/>
      </dsp:txXfrm>
    </dsp:sp>
    <dsp:sp modelId="{0AFAC87F-E5F7-4B0C-B81E-18B9195DB2F5}">
      <dsp:nvSpPr>
        <dsp:cNvPr id="0" name=""/>
        <dsp:cNvSpPr/>
      </dsp:nvSpPr>
      <dsp:spPr>
        <a:xfrm>
          <a:off x="7777422" y="1806641"/>
          <a:ext cx="1364009" cy="1844640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028" tIns="224028" rIns="298704" bIns="336042" numCol="1" spcCol="1270" anchor="t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4200" kern="1200" dirty="0" smtClean="0"/>
            <a:t>1</a:t>
          </a:r>
          <a:endParaRPr lang="pt-BR" sz="4200" kern="1200" dirty="0"/>
        </a:p>
      </dsp:txBody>
      <dsp:txXfrm>
        <a:off x="7777422" y="1806641"/>
        <a:ext cx="1364009" cy="18446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A070C1-1D48-4916-81E3-2B4F853B51ED}">
      <dsp:nvSpPr>
        <dsp:cNvPr id="0" name=""/>
        <dsp:cNvSpPr/>
      </dsp:nvSpPr>
      <dsp:spPr>
        <a:xfrm>
          <a:off x="1951343" y="-105012"/>
          <a:ext cx="4326913" cy="4326913"/>
        </a:xfrm>
        <a:prstGeom prst="circularArrow">
          <a:avLst>
            <a:gd name="adj1" fmla="val 4668"/>
            <a:gd name="adj2" fmla="val 272909"/>
            <a:gd name="adj3" fmla="val 12891843"/>
            <a:gd name="adj4" fmla="val 17989748"/>
            <a:gd name="adj5" fmla="val 4847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08BFDD-5744-4A2F-B36F-881F1274FC8A}">
      <dsp:nvSpPr>
        <dsp:cNvPr id="0" name=""/>
        <dsp:cNvSpPr/>
      </dsp:nvSpPr>
      <dsp:spPr>
        <a:xfrm>
          <a:off x="2696319" y="91"/>
          <a:ext cx="2836961" cy="14184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b="1" kern="1200" smtClean="0"/>
            <a:t>Qualificação da Prática Clínica</a:t>
          </a:r>
          <a:endParaRPr lang="pt-BR" sz="2600" b="1" kern="1200" dirty="0"/>
        </a:p>
      </dsp:txBody>
      <dsp:txXfrm>
        <a:off x="2765563" y="69335"/>
        <a:ext cx="2698473" cy="1279992"/>
      </dsp:txXfrm>
    </dsp:sp>
    <dsp:sp modelId="{52BA9731-AB9B-4A5B-978B-4687A6A70455}">
      <dsp:nvSpPr>
        <dsp:cNvPr id="0" name=""/>
        <dsp:cNvSpPr/>
      </dsp:nvSpPr>
      <dsp:spPr>
        <a:xfrm>
          <a:off x="4249968" y="1553741"/>
          <a:ext cx="2836961" cy="1418480"/>
        </a:xfrm>
        <a:prstGeom prst="round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b="1" kern="1200" dirty="0" smtClean="0"/>
            <a:t>Avaliação e Monitoramento</a:t>
          </a:r>
          <a:endParaRPr lang="pt-BR" sz="2600" b="1" kern="1200" dirty="0"/>
        </a:p>
      </dsp:txBody>
      <dsp:txXfrm>
        <a:off x="4319212" y="1622985"/>
        <a:ext cx="2698473" cy="1279992"/>
      </dsp:txXfrm>
    </dsp:sp>
    <dsp:sp modelId="{0483D1C6-A10B-4225-AF1B-A842B7DC8DA7}">
      <dsp:nvSpPr>
        <dsp:cNvPr id="0" name=""/>
        <dsp:cNvSpPr/>
      </dsp:nvSpPr>
      <dsp:spPr>
        <a:xfrm>
          <a:off x="2696319" y="3107390"/>
          <a:ext cx="2836961" cy="1418480"/>
        </a:xfrm>
        <a:prstGeom prst="round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b="1" kern="1200" smtClean="0"/>
            <a:t>Engajamento Público</a:t>
          </a:r>
          <a:endParaRPr lang="pt-BR" sz="2600" b="1" kern="1200" dirty="0"/>
        </a:p>
      </dsp:txBody>
      <dsp:txXfrm>
        <a:off x="2765563" y="3176634"/>
        <a:ext cx="2698473" cy="1279992"/>
      </dsp:txXfrm>
    </dsp:sp>
    <dsp:sp modelId="{414841DF-12BB-462A-8CDC-DF9CC40F35BC}">
      <dsp:nvSpPr>
        <dsp:cNvPr id="0" name=""/>
        <dsp:cNvSpPr/>
      </dsp:nvSpPr>
      <dsp:spPr>
        <a:xfrm>
          <a:off x="1142669" y="1553741"/>
          <a:ext cx="2836961" cy="141848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b="1" kern="1200" smtClean="0"/>
            <a:t>Organização e Gestão do Serviço</a:t>
          </a:r>
          <a:endParaRPr lang="pt-BR" sz="2600" b="1" kern="1200" dirty="0"/>
        </a:p>
      </dsp:txBody>
      <dsp:txXfrm>
        <a:off x="1211913" y="1622985"/>
        <a:ext cx="2698473" cy="12799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E965BA-4242-4D7F-8E70-56C5148AB10C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5D5AD-3279-4EC4-9F82-887A3968F5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80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Introduçao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72EF1-C5CC-4424-A688-E6E946A4F468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4460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07675-E47F-44D1-A643-26498B9CB9CD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B1C9F2-F3AA-4B07-BB9B-9511613A61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5003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07675-E47F-44D1-A643-26498B9CB9CD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B1C9F2-F3AA-4B07-BB9B-9511613A61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3631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07675-E47F-44D1-A643-26498B9CB9CD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B1C9F2-F3AA-4B07-BB9B-9511613A61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5263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07675-E47F-44D1-A643-26498B9CB9CD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B1C9F2-F3AA-4B07-BB9B-9511613A61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7635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07675-E47F-44D1-A643-26498B9CB9CD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B1C9F2-F3AA-4B07-BB9B-9511613A61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8455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07675-E47F-44D1-A643-26498B9CB9CD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B1C9F2-F3AA-4B07-BB9B-9511613A61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7021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30" y="1535115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07675-E47F-44D1-A643-26498B9CB9CD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B1C9F2-F3AA-4B07-BB9B-9511613A61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7734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07675-E47F-44D1-A643-26498B9CB9CD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B1C9F2-F3AA-4B07-BB9B-9511613A61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9931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07675-E47F-44D1-A643-26498B9CB9CD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B1C9F2-F3AA-4B07-BB9B-9511613A61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8854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07675-E47F-44D1-A643-26498B9CB9CD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B1C9F2-F3AA-4B07-BB9B-9511613A61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6777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3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07675-E47F-44D1-A643-26498B9CB9CD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B1C9F2-F3AA-4B07-BB9B-9511613A61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2528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A0907675-E47F-44D1-A643-26498B9CB9CD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A3B1C9F2-F3AA-4B07-BB9B-9511613A612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94" r:id="rId2"/>
    <p:sldLayoutId id="2147484395" r:id="rId3"/>
    <p:sldLayoutId id="2147484396" r:id="rId4"/>
    <p:sldLayoutId id="2147484397" r:id="rId5"/>
    <p:sldLayoutId id="2147484398" r:id="rId6"/>
    <p:sldLayoutId id="2147484399" r:id="rId7"/>
    <p:sldLayoutId id="2147484400" r:id="rId8"/>
    <p:sldLayoutId id="2147484401" r:id="rId9"/>
    <p:sldLayoutId id="2147484402" r:id="rId10"/>
    <p:sldLayoutId id="214748440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tângulo 3"/>
          <p:cNvSpPr/>
          <p:nvPr/>
        </p:nvSpPr>
        <p:spPr>
          <a:xfrm>
            <a:off x="428596" y="928670"/>
            <a:ext cx="828680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35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35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116632"/>
            <a:ext cx="9612560" cy="2520280"/>
          </a:xfrm>
        </p:spPr>
        <p:txBody>
          <a:bodyPr>
            <a:noAutofit/>
          </a:bodyPr>
          <a:lstStyle/>
          <a:p>
            <a:r>
              <a:rPr lang="pt-BR" sz="2800" b="1" dirty="0"/>
              <a:t>UNIVERSIDADE ABERTA DO SUS</a:t>
            </a:r>
            <a:r>
              <a:rPr lang="pt-BR" sz="2800" dirty="0"/>
              <a:t/>
            </a:r>
            <a:br>
              <a:rPr lang="pt-BR" sz="2800" dirty="0"/>
            </a:br>
            <a:r>
              <a:rPr lang="pt-BR" sz="2800" b="1" dirty="0"/>
              <a:t>UNIVERSIDADE FEDERAL DE PELOTAS</a:t>
            </a:r>
            <a:r>
              <a:rPr lang="pt-BR" sz="2800" dirty="0"/>
              <a:t/>
            </a:r>
            <a:br>
              <a:rPr lang="pt-BR" sz="2800" dirty="0"/>
            </a:br>
            <a:r>
              <a:rPr lang="pt-BR" sz="2800" b="1" dirty="0"/>
              <a:t>Especialização em Saúde da Família</a:t>
            </a:r>
            <a:r>
              <a:rPr lang="pt-BR" sz="2800" dirty="0"/>
              <a:t/>
            </a:r>
            <a:br>
              <a:rPr lang="pt-BR" sz="2800" dirty="0"/>
            </a:br>
            <a:r>
              <a:rPr lang="pt-BR" sz="2800" b="1" dirty="0"/>
              <a:t>Modalidade a Distância</a:t>
            </a:r>
            <a:r>
              <a:rPr lang="pt-BR" sz="2800" dirty="0"/>
              <a:t/>
            </a:r>
            <a:br>
              <a:rPr lang="pt-BR" sz="2800" dirty="0"/>
            </a:br>
            <a:r>
              <a:rPr lang="pt-BR" sz="2800" b="1" dirty="0"/>
              <a:t>Turma 7</a:t>
            </a:r>
            <a:r>
              <a:rPr lang="pt-BR" sz="3200" dirty="0"/>
              <a:t/>
            </a:r>
            <a:br>
              <a:rPr lang="pt-BR" sz="3200" dirty="0"/>
            </a:br>
            <a:endParaRPr lang="pt-BR" sz="32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2564904"/>
            <a:ext cx="9577064" cy="439248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t-BR" b="1" dirty="0"/>
              <a:t> </a:t>
            </a:r>
            <a:endParaRPr lang="pt-BR" dirty="0"/>
          </a:p>
          <a:p>
            <a:pPr marL="0" indent="0" algn="ctr">
              <a:buNone/>
            </a:pPr>
            <a:r>
              <a:rPr lang="pt-BR" b="1" dirty="0"/>
              <a:t> </a:t>
            </a:r>
            <a:r>
              <a:rPr lang="pt-BR" b="1" dirty="0" smtClean="0"/>
              <a:t>	</a:t>
            </a:r>
            <a:r>
              <a:rPr lang="pt-BR" sz="6700" b="1" dirty="0" smtClean="0"/>
              <a:t>Melhoria </a:t>
            </a:r>
            <a:r>
              <a:rPr lang="pt-BR" sz="6700" b="1" dirty="0"/>
              <a:t>na Atenção à Saúde dos Portadores de Hipertensão e/ou Diabetes na UBS Santa Inês I, Rio </a:t>
            </a:r>
            <a:r>
              <a:rPr lang="pt-BR" sz="6700" b="1" dirty="0" smtClean="0"/>
              <a:t>Branco/AC</a:t>
            </a:r>
          </a:p>
          <a:p>
            <a:pPr marL="0" indent="0" algn="ctr">
              <a:buNone/>
            </a:pPr>
            <a:endParaRPr lang="pt-BR" sz="4500" b="1" dirty="0" smtClean="0"/>
          </a:p>
          <a:p>
            <a:pPr marL="0" indent="0" algn="ctr">
              <a:buNone/>
            </a:pPr>
            <a:endParaRPr lang="pt-BR" sz="4500" b="1" dirty="0" smtClean="0"/>
          </a:p>
          <a:p>
            <a:pPr marL="0" indent="0" algn="ctr">
              <a:buNone/>
            </a:pPr>
            <a:endParaRPr lang="pt-BR" sz="4500" b="1" dirty="0"/>
          </a:p>
          <a:p>
            <a:pPr marL="0" indent="0" algn="ctr">
              <a:buNone/>
            </a:pPr>
            <a:endParaRPr lang="pt-BR" sz="4500" b="1" dirty="0"/>
          </a:p>
          <a:p>
            <a:pPr marL="0" indent="0" algn="r">
              <a:buNone/>
            </a:pPr>
            <a:r>
              <a:rPr lang="pt-BR" sz="5100" b="1" dirty="0" smtClean="0"/>
              <a:t>Especializando: Homero </a:t>
            </a:r>
            <a:r>
              <a:rPr lang="pt-BR" sz="5100" b="1" dirty="0"/>
              <a:t>de Oliveira </a:t>
            </a:r>
            <a:r>
              <a:rPr lang="pt-BR" sz="5100" b="1" dirty="0" smtClean="0"/>
              <a:t>Lima</a:t>
            </a:r>
          </a:p>
          <a:p>
            <a:pPr marL="0" indent="0" algn="r">
              <a:buNone/>
            </a:pPr>
            <a:endParaRPr lang="pt-BR" sz="5100" b="1" dirty="0" smtClean="0"/>
          </a:p>
          <a:p>
            <a:pPr marL="0" indent="0" algn="r">
              <a:buNone/>
            </a:pPr>
            <a:r>
              <a:rPr lang="pt-BR" sz="5100" b="1" dirty="0" smtClean="0"/>
              <a:t>Orientadora: Elenir </a:t>
            </a:r>
            <a:r>
              <a:rPr lang="pt-BR" sz="5100" b="1" dirty="0" err="1" smtClean="0"/>
              <a:t>T.R.Anversa</a:t>
            </a:r>
            <a:endParaRPr lang="pt-BR" sz="5100" dirty="0"/>
          </a:p>
          <a:p>
            <a:pPr marL="0" indent="0" algn="ctr">
              <a:buNone/>
            </a:pPr>
            <a:endParaRPr lang="pt-BR" b="1" dirty="0" smtClean="0"/>
          </a:p>
          <a:p>
            <a:pPr marL="0" indent="0">
              <a:buNone/>
            </a:pPr>
            <a:r>
              <a:rPr lang="pt-BR" b="1" dirty="0"/>
              <a:t> </a:t>
            </a:r>
            <a:r>
              <a:rPr lang="pt-BR" b="1" dirty="0" smtClean="0"/>
              <a:t>                             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3784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/>
          <p:cNvPicPr>
            <a:picLocks noGrp="1"/>
          </p:cNvPicPr>
          <p:nvPr>
            <p:ph sz="half" idx="1"/>
          </p:nvPr>
        </p:nvPicPr>
        <p:blipFill rotWithShape="1">
          <a:blip r:embed="rId2"/>
          <a:srcRect l="4989" t="13007" r="3176" b="2703"/>
          <a:stretch/>
        </p:blipFill>
        <p:spPr>
          <a:xfrm>
            <a:off x="457200" y="1196752"/>
            <a:ext cx="4038600" cy="439248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Espaço Reservado para Conteúdo 5"/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196752"/>
            <a:ext cx="4038600" cy="44644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7743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sz="4400" dirty="0" smtClean="0"/>
          </a:p>
          <a:p>
            <a:pPr marL="0" indent="0">
              <a:buNone/>
            </a:pPr>
            <a:endParaRPr lang="pt-BR" sz="4400" dirty="0"/>
          </a:p>
          <a:p>
            <a:pPr marL="0" indent="0">
              <a:buNone/>
            </a:pPr>
            <a:r>
              <a:rPr lang="pt-BR" sz="4400" dirty="0" smtClean="0"/>
              <a:t>Objetivos </a:t>
            </a:r>
            <a:r>
              <a:rPr lang="pt-BR" sz="4400" dirty="0"/>
              <a:t>Metas e Resultados </a:t>
            </a:r>
          </a:p>
        </p:txBody>
      </p:sp>
    </p:spTree>
    <p:extLst>
      <p:ext uri="{BB962C8B-B14F-4D97-AF65-F5344CB8AC3E}">
        <p14:creationId xmlns:p14="http://schemas.microsoft.com/office/powerpoint/2010/main" val="2154063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0306"/>
          </a:xfrm>
        </p:spPr>
        <p:txBody>
          <a:bodyPr>
            <a:normAutofit fontScale="90000"/>
          </a:bodyPr>
          <a:lstStyle/>
          <a:p>
            <a:pPr algn="l"/>
            <a:r>
              <a:rPr lang="pt-BR" sz="2400" b="1" dirty="0"/>
              <a:t>Objetivo 1: Ampliar cobertura a hipertensos e diabéticos</a:t>
            </a:r>
            <a:br>
              <a:rPr lang="pt-BR" sz="2400" b="1" dirty="0"/>
            </a:br>
            <a:r>
              <a:rPr lang="pt-BR" sz="2400" b="1" dirty="0"/>
              <a:t>Meta 1.1: Cadastrar 60% dos hipertensos e 60% dos diabéticos da área de abrangência no Programa a Atenção à hipertensão arterial e diabetes mellitus da unidade de saúde</a:t>
            </a:r>
            <a:r>
              <a:rPr lang="pt-BR" sz="2400" b="1" dirty="0" smtClean="0"/>
              <a:t>.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 smtClean="0"/>
              <a:t>Primeiro </a:t>
            </a:r>
            <a:r>
              <a:rPr lang="pt-BR" sz="2400" dirty="0"/>
              <a:t>mês 8% (64),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Segundo </a:t>
            </a:r>
            <a:r>
              <a:rPr lang="pt-BR" sz="2400" dirty="0"/>
              <a:t>mês 16% (124</a:t>
            </a:r>
            <a:r>
              <a:rPr lang="pt-BR" sz="2400" dirty="0" smtClean="0"/>
              <a:t>), </a:t>
            </a:r>
            <a:br>
              <a:rPr lang="pt-BR" sz="2400" dirty="0" smtClean="0"/>
            </a:br>
            <a:r>
              <a:rPr lang="pt-BR" sz="2400" dirty="0" smtClean="0"/>
              <a:t> </a:t>
            </a:r>
            <a:r>
              <a:rPr lang="pt-BR" sz="2400" dirty="0"/>
              <a:t>T</a:t>
            </a:r>
            <a:r>
              <a:rPr lang="pt-BR" sz="2400" dirty="0" smtClean="0"/>
              <a:t>erceiro </a:t>
            </a:r>
            <a:r>
              <a:rPr lang="pt-BR" sz="2400" dirty="0"/>
              <a:t>mês 19% (152</a:t>
            </a:r>
            <a:r>
              <a:rPr lang="pt-BR" sz="2400" dirty="0" smtClean="0"/>
              <a:t>),</a:t>
            </a:r>
            <a:r>
              <a:rPr lang="pt-BR" sz="2400" dirty="0"/>
              <a:t/>
            </a:r>
            <a:br>
              <a:rPr lang="pt-BR" sz="2400" dirty="0"/>
            </a:br>
            <a:endParaRPr lang="pt-BR" sz="24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2428290"/>
              </p:ext>
            </p:extLst>
          </p:nvPr>
        </p:nvGraphicFramePr>
        <p:xfrm>
          <a:off x="2051050" y="2708920"/>
          <a:ext cx="525780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7150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2880320"/>
          </a:xfrm>
        </p:spPr>
        <p:txBody>
          <a:bodyPr>
            <a:normAutofit/>
          </a:bodyPr>
          <a:lstStyle/>
          <a:p>
            <a:pPr algn="l"/>
            <a:r>
              <a:rPr lang="pt-BR" sz="2400" b="1" dirty="0"/>
              <a:t>Meta 1.2: Cadastrar 60% dos diabéticos da área de abrangência no Programa a Atenção à hipertensão arterial e diabetes mellitus da unidade de saúde.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>P</a:t>
            </a:r>
            <a:r>
              <a:rPr lang="pt-BR" sz="2400" dirty="0" smtClean="0"/>
              <a:t>rimeiro </a:t>
            </a:r>
            <a:r>
              <a:rPr lang="pt-BR" sz="2400" dirty="0"/>
              <a:t>mês </a:t>
            </a:r>
            <a:r>
              <a:rPr lang="pt-BR" sz="2400" dirty="0" smtClean="0"/>
              <a:t>12</a:t>
            </a:r>
            <a:r>
              <a:rPr lang="pt-BR" sz="2400" dirty="0"/>
              <a:t>% (24</a:t>
            </a:r>
            <a:r>
              <a:rPr lang="pt-BR" sz="2400" dirty="0" smtClean="0"/>
              <a:t>),  </a:t>
            </a:r>
            <a:br>
              <a:rPr lang="pt-BR" sz="2400" dirty="0" smtClean="0"/>
            </a:br>
            <a:r>
              <a:rPr lang="pt-BR" sz="2400" dirty="0" smtClean="0"/>
              <a:t> </a:t>
            </a:r>
            <a:r>
              <a:rPr lang="pt-BR" sz="2400" dirty="0"/>
              <a:t>S</a:t>
            </a:r>
            <a:r>
              <a:rPr lang="pt-BR" sz="2400" dirty="0" smtClean="0"/>
              <a:t>egundo </a:t>
            </a:r>
            <a:r>
              <a:rPr lang="pt-BR" sz="2400" dirty="0"/>
              <a:t>mês 19</a:t>
            </a:r>
            <a:r>
              <a:rPr lang="pt-BR" sz="2400" dirty="0" smtClean="0"/>
              <a:t>%(</a:t>
            </a:r>
            <a:r>
              <a:rPr lang="pt-BR" sz="2400" dirty="0"/>
              <a:t>38)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Terceiro </a:t>
            </a:r>
            <a:r>
              <a:rPr lang="pt-BR" sz="2400" dirty="0"/>
              <a:t>mês 21% (42)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2127237"/>
              </p:ext>
            </p:extLst>
          </p:nvPr>
        </p:nvGraphicFramePr>
        <p:xfrm>
          <a:off x="1835696" y="2996952"/>
          <a:ext cx="5184775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8337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38338"/>
          </a:xfrm>
        </p:spPr>
        <p:txBody>
          <a:bodyPr>
            <a:normAutofit/>
          </a:bodyPr>
          <a:lstStyle/>
          <a:p>
            <a:pPr algn="l"/>
            <a:r>
              <a:rPr lang="pt-BR" sz="2400" b="1" dirty="0"/>
              <a:t>Objetivo 2: Melhorar a qualidade da atenção a hipertensos e diabéticos   </a:t>
            </a:r>
            <a:br>
              <a:rPr lang="pt-BR" sz="2400" b="1" dirty="0"/>
            </a:br>
            <a:r>
              <a:rPr lang="pt-BR" sz="2400" b="1" dirty="0"/>
              <a:t>Meta 2.1: Realizar exame clinico apropriado em 100% dos hipertensos</a:t>
            </a:r>
            <a:r>
              <a:rPr lang="pt-BR" sz="2400" b="1" dirty="0" smtClean="0"/>
              <a:t>.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Primeiro </a:t>
            </a:r>
            <a:r>
              <a:rPr lang="pt-BR" sz="2400" dirty="0"/>
              <a:t>mês </a:t>
            </a:r>
            <a:r>
              <a:rPr lang="pt-BR" sz="2400" dirty="0" smtClean="0"/>
              <a:t>84 </a:t>
            </a:r>
            <a:r>
              <a:rPr lang="pt-BR" sz="2400" dirty="0"/>
              <a:t>% (54</a:t>
            </a:r>
            <a:r>
              <a:rPr lang="pt-BR" sz="2400" dirty="0" smtClean="0"/>
              <a:t>)</a:t>
            </a:r>
            <a:br>
              <a:rPr lang="pt-BR" sz="2400" dirty="0" smtClean="0"/>
            </a:br>
            <a:r>
              <a:rPr lang="pt-BR" sz="2400" dirty="0" smtClean="0"/>
              <a:t> </a:t>
            </a:r>
            <a:r>
              <a:rPr lang="pt-BR" sz="2400" dirty="0"/>
              <a:t>S</a:t>
            </a:r>
            <a:r>
              <a:rPr lang="pt-BR" sz="2400" dirty="0" smtClean="0"/>
              <a:t>egundo </a:t>
            </a:r>
            <a:r>
              <a:rPr lang="pt-BR" sz="2400" dirty="0"/>
              <a:t>mês 96% (119)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 </a:t>
            </a:r>
            <a:r>
              <a:rPr lang="pt-BR" sz="2400" dirty="0"/>
              <a:t>T</a:t>
            </a:r>
            <a:r>
              <a:rPr lang="pt-BR" sz="2400" dirty="0" smtClean="0"/>
              <a:t>erceiro </a:t>
            </a:r>
            <a:r>
              <a:rPr lang="pt-BR" sz="2400" dirty="0"/>
              <a:t>mês 96% (146)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2268538" y="3357563"/>
          <a:ext cx="4464050" cy="276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0906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/>
          </a:bodyPr>
          <a:lstStyle/>
          <a:p>
            <a:pPr algn="l"/>
            <a:r>
              <a:rPr lang="pt-BR" sz="2400" b="1" dirty="0"/>
              <a:t>Meta </a:t>
            </a:r>
            <a:r>
              <a:rPr lang="pt-BR" sz="2400" b="1" dirty="0" smtClean="0"/>
              <a:t>2.2: </a:t>
            </a:r>
            <a:r>
              <a:rPr lang="pt-BR" sz="2400" b="1" dirty="0"/>
              <a:t>realizar exame clínico apropriado em 100% dos </a:t>
            </a:r>
            <a:r>
              <a:rPr lang="pt-BR" sz="2400" b="1" dirty="0" smtClean="0"/>
              <a:t>diabéticos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Primeiro mês 83</a:t>
            </a:r>
            <a:r>
              <a:rPr lang="pt-BR" sz="2400" dirty="0"/>
              <a:t>% (20</a:t>
            </a:r>
            <a:r>
              <a:rPr lang="pt-BR" sz="2400" dirty="0" smtClean="0"/>
              <a:t>)</a:t>
            </a:r>
            <a:br>
              <a:rPr lang="pt-BR" sz="2400" dirty="0" smtClean="0"/>
            </a:br>
            <a:r>
              <a:rPr lang="pt-BR" sz="2400" dirty="0" smtClean="0"/>
              <a:t>Segundo </a:t>
            </a:r>
            <a:r>
              <a:rPr lang="pt-BR" sz="2400" dirty="0"/>
              <a:t>mês 97% (</a:t>
            </a:r>
            <a:r>
              <a:rPr lang="pt-BR" sz="2400" dirty="0" smtClean="0"/>
              <a:t>37) </a:t>
            </a:r>
            <a:br>
              <a:rPr lang="pt-BR" sz="2400" dirty="0" smtClean="0"/>
            </a:br>
            <a:r>
              <a:rPr lang="pt-BR" sz="2400" dirty="0" smtClean="0"/>
              <a:t>Terceiro </a:t>
            </a:r>
            <a:r>
              <a:rPr lang="pt-BR" sz="2400" dirty="0"/>
              <a:t>mês 98% (41)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6883122"/>
              </p:ext>
            </p:extLst>
          </p:nvPr>
        </p:nvGraphicFramePr>
        <p:xfrm>
          <a:off x="1979613" y="2564904"/>
          <a:ext cx="460851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17886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4322"/>
          </a:xfrm>
        </p:spPr>
        <p:txBody>
          <a:bodyPr>
            <a:normAutofit/>
          </a:bodyPr>
          <a:lstStyle/>
          <a:p>
            <a:pPr algn="l"/>
            <a:r>
              <a:rPr lang="pt-BR" sz="2400" b="1" dirty="0" smtClean="0"/>
              <a:t>Meta 2.3: </a:t>
            </a:r>
            <a:r>
              <a:rPr lang="pt-BR" sz="2400" b="1" dirty="0"/>
              <a:t>Garantir a 100% dos hipertensos a realização de exames complementares em dia de acordo com o </a:t>
            </a:r>
            <a:r>
              <a:rPr lang="pt-BR" sz="2400" b="1" dirty="0" smtClean="0"/>
              <a:t>protocolo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>P</a:t>
            </a:r>
            <a:r>
              <a:rPr lang="pt-BR" sz="2400" dirty="0" smtClean="0"/>
              <a:t>rimeiro </a:t>
            </a:r>
            <a:r>
              <a:rPr lang="pt-BR" sz="2400" dirty="0"/>
              <a:t>mês 85% (54</a:t>
            </a:r>
            <a:r>
              <a:rPr lang="pt-BR" sz="2400" dirty="0" smtClean="0"/>
              <a:t>);</a:t>
            </a:r>
            <a:br>
              <a:rPr lang="pt-BR" sz="2400" dirty="0" smtClean="0"/>
            </a:br>
            <a:r>
              <a:rPr lang="pt-BR" sz="2400" dirty="0" smtClean="0"/>
              <a:t> </a:t>
            </a:r>
            <a:r>
              <a:rPr lang="pt-BR" sz="2400" dirty="0"/>
              <a:t>S</a:t>
            </a:r>
            <a:r>
              <a:rPr lang="pt-BR" sz="2400" dirty="0" smtClean="0"/>
              <a:t>egundo </a:t>
            </a:r>
            <a:r>
              <a:rPr lang="pt-BR" sz="2400" dirty="0"/>
              <a:t>mês 95% (</a:t>
            </a:r>
            <a:r>
              <a:rPr lang="pt-BR" sz="2400" dirty="0" smtClean="0"/>
              <a:t>118);</a:t>
            </a:r>
            <a:br>
              <a:rPr lang="pt-BR" sz="2400" dirty="0" smtClean="0"/>
            </a:br>
            <a:r>
              <a:rPr lang="pt-BR" sz="2400" dirty="0" smtClean="0"/>
              <a:t> terceiro </a:t>
            </a:r>
            <a:r>
              <a:rPr lang="pt-BR" sz="2400" dirty="0"/>
              <a:t>mês 96% (145)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7916893"/>
              </p:ext>
            </p:extLst>
          </p:nvPr>
        </p:nvGraphicFramePr>
        <p:xfrm>
          <a:off x="2051720" y="2708920"/>
          <a:ext cx="4752975" cy="3777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13924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024336"/>
          </a:xfrm>
        </p:spPr>
        <p:txBody>
          <a:bodyPr>
            <a:normAutofit/>
          </a:bodyPr>
          <a:lstStyle/>
          <a:p>
            <a:pPr algn="l"/>
            <a:r>
              <a:rPr lang="pt-BR" sz="2400" b="1" dirty="0"/>
              <a:t>Meta </a:t>
            </a:r>
            <a:r>
              <a:rPr lang="pt-BR" sz="2400" b="1" dirty="0" smtClean="0"/>
              <a:t>2.4: </a:t>
            </a:r>
            <a:r>
              <a:rPr lang="pt-BR" sz="2400" b="1" dirty="0"/>
              <a:t>Garantir a 100% dos diabéticos a realização de exames complementares em dia de acordo com o </a:t>
            </a:r>
            <a:r>
              <a:rPr lang="pt-BR" sz="2400" b="1" dirty="0" smtClean="0"/>
              <a:t>protocolo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>P</a:t>
            </a:r>
            <a:r>
              <a:rPr lang="pt-BR" sz="2400" dirty="0" smtClean="0"/>
              <a:t>rimeiro </a:t>
            </a:r>
            <a:r>
              <a:rPr lang="pt-BR" sz="2400" dirty="0"/>
              <a:t>mês 83% (</a:t>
            </a:r>
            <a:r>
              <a:rPr lang="pt-BR" sz="2400" dirty="0" smtClean="0"/>
              <a:t>20);</a:t>
            </a:r>
            <a:br>
              <a:rPr lang="pt-BR" sz="2400" dirty="0" smtClean="0"/>
            </a:br>
            <a:r>
              <a:rPr lang="pt-BR" sz="2400" dirty="0" smtClean="0"/>
              <a:t>Segundo </a:t>
            </a:r>
            <a:r>
              <a:rPr lang="pt-BR" sz="2400" dirty="0"/>
              <a:t>mês 97% (37</a:t>
            </a:r>
            <a:r>
              <a:rPr lang="pt-BR" sz="2400" dirty="0" smtClean="0"/>
              <a:t>) ;</a:t>
            </a:r>
            <a:br>
              <a:rPr lang="pt-BR" sz="2400" dirty="0" smtClean="0"/>
            </a:br>
            <a:r>
              <a:rPr lang="pt-BR" sz="2400" dirty="0" smtClean="0"/>
              <a:t>Terceiro </a:t>
            </a:r>
            <a:r>
              <a:rPr lang="pt-BR" sz="2400" dirty="0"/>
              <a:t>mês 98% (41)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5880567"/>
              </p:ext>
            </p:extLst>
          </p:nvPr>
        </p:nvGraphicFramePr>
        <p:xfrm>
          <a:off x="2195513" y="3284538"/>
          <a:ext cx="4679950" cy="3240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92625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38338"/>
          </a:xfrm>
        </p:spPr>
        <p:txBody>
          <a:bodyPr>
            <a:normAutofit/>
          </a:bodyPr>
          <a:lstStyle/>
          <a:p>
            <a:pPr algn="l"/>
            <a:r>
              <a:rPr lang="pt-BR" sz="2400" dirty="0"/>
              <a:t/>
            </a:r>
            <a:br>
              <a:rPr lang="pt-BR" sz="2400" dirty="0"/>
            </a:br>
            <a:r>
              <a:rPr lang="pt-BR" sz="2400" b="1" dirty="0"/>
              <a:t>Meta 2.5:. Priorizar a prescrição de medicamentos da farmácia popular para 100% dos hipertensos cadastrados na unidade de saúde. 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>P</a:t>
            </a:r>
            <a:r>
              <a:rPr lang="pt-BR" sz="2400" dirty="0" smtClean="0"/>
              <a:t>rimeiro </a:t>
            </a:r>
            <a:r>
              <a:rPr lang="pt-BR" sz="2400" dirty="0"/>
              <a:t>mês 100% (</a:t>
            </a:r>
            <a:r>
              <a:rPr lang="pt-BR" sz="2400" dirty="0" smtClean="0"/>
              <a:t>64),</a:t>
            </a:r>
            <a:br>
              <a:rPr lang="pt-BR" sz="2400" dirty="0" smtClean="0"/>
            </a:br>
            <a:r>
              <a:rPr lang="pt-BR" sz="2400" dirty="0" smtClean="0"/>
              <a:t> </a:t>
            </a:r>
            <a:r>
              <a:rPr lang="pt-BR" sz="2400" dirty="0"/>
              <a:t>S</a:t>
            </a:r>
            <a:r>
              <a:rPr lang="pt-BR" sz="2400" dirty="0" smtClean="0"/>
              <a:t>egundo </a:t>
            </a:r>
            <a:r>
              <a:rPr lang="pt-BR" sz="2400" dirty="0"/>
              <a:t>mês 100% (124</a:t>
            </a:r>
            <a:r>
              <a:rPr lang="pt-BR" sz="2400" dirty="0" smtClean="0"/>
              <a:t>)</a:t>
            </a:r>
            <a:br>
              <a:rPr lang="pt-BR" sz="2400" dirty="0" smtClean="0"/>
            </a:br>
            <a:r>
              <a:rPr lang="pt-BR" sz="2400" dirty="0" smtClean="0"/>
              <a:t> </a:t>
            </a:r>
            <a:r>
              <a:rPr lang="pt-BR" sz="2400" dirty="0"/>
              <a:t>T</a:t>
            </a:r>
            <a:r>
              <a:rPr lang="pt-BR" sz="2400" dirty="0" smtClean="0"/>
              <a:t>erceiro </a:t>
            </a:r>
            <a:r>
              <a:rPr lang="pt-BR" sz="2400" dirty="0"/>
              <a:t>mês 100% (151)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2195513" y="3284538"/>
          <a:ext cx="4679950" cy="2841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64485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38338"/>
          </a:xfrm>
        </p:spPr>
        <p:txBody>
          <a:bodyPr>
            <a:normAutofit/>
          </a:bodyPr>
          <a:lstStyle/>
          <a:p>
            <a:pPr algn="l"/>
            <a:r>
              <a:rPr lang="pt-BR" sz="2400" b="1" dirty="0"/>
              <a:t>Meta </a:t>
            </a:r>
            <a:r>
              <a:rPr lang="pt-BR" sz="2400" b="1" dirty="0" smtClean="0"/>
              <a:t>2.6</a:t>
            </a:r>
            <a:r>
              <a:rPr lang="pt-BR" sz="2400" b="1" dirty="0"/>
              <a:t>. Priorizar a prescrição de medicamentos da farmácia popular para 100% dos diabéticos cadastrados na unidade de saúde</a:t>
            </a:r>
            <a:r>
              <a:rPr lang="pt-BR" sz="2400" dirty="0"/>
              <a:t>.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/>
              <a:t>P</a:t>
            </a:r>
            <a:r>
              <a:rPr lang="pt-BR" sz="2400" dirty="0" smtClean="0"/>
              <a:t>rimeiro </a:t>
            </a:r>
            <a:r>
              <a:rPr lang="pt-BR" sz="2400" dirty="0"/>
              <a:t>mês 100% </a:t>
            </a:r>
            <a:r>
              <a:rPr lang="pt-BR" sz="2400" dirty="0" smtClean="0"/>
              <a:t>(</a:t>
            </a:r>
            <a:r>
              <a:rPr lang="pt-BR" sz="2400" dirty="0"/>
              <a:t>24</a:t>
            </a:r>
            <a:r>
              <a:rPr lang="pt-BR" sz="2400" dirty="0" smtClean="0"/>
              <a:t>);</a:t>
            </a:r>
            <a:br>
              <a:rPr lang="pt-BR" sz="2400" dirty="0" smtClean="0"/>
            </a:br>
            <a:r>
              <a:rPr lang="pt-BR" sz="2400" dirty="0" smtClean="0"/>
              <a:t> </a:t>
            </a:r>
            <a:r>
              <a:rPr lang="pt-BR" sz="2400" dirty="0"/>
              <a:t>S</a:t>
            </a:r>
            <a:r>
              <a:rPr lang="pt-BR" sz="2400" dirty="0" smtClean="0"/>
              <a:t>egundo </a:t>
            </a:r>
            <a:r>
              <a:rPr lang="pt-BR" sz="2400" dirty="0"/>
              <a:t>mês 100% </a:t>
            </a:r>
            <a:r>
              <a:rPr lang="pt-BR" sz="2400" dirty="0" smtClean="0"/>
              <a:t>38);</a:t>
            </a:r>
            <a:br>
              <a:rPr lang="pt-BR" sz="2400" dirty="0" smtClean="0"/>
            </a:br>
            <a:r>
              <a:rPr lang="pt-BR" sz="2400" dirty="0" smtClean="0"/>
              <a:t> </a:t>
            </a:r>
            <a:r>
              <a:rPr lang="pt-BR" sz="2400" dirty="0"/>
              <a:t>T</a:t>
            </a:r>
            <a:r>
              <a:rPr lang="pt-BR" sz="2400" dirty="0" smtClean="0"/>
              <a:t>erceiro </a:t>
            </a:r>
            <a:r>
              <a:rPr lang="pt-BR" sz="2400" dirty="0"/>
              <a:t>mês 100% (42)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7865000"/>
              </p:ext>
            </p:extLst>
          </p:nvPr>
        </p:nvGraphicFramePr>
        <p:xfrm>
          <a:off x="2051720" y="3284538"/>
          <a:ext cx="4536504" cy="2841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2119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00202"/>
            <a:ext cx="8964488" cy="4997150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 smtClean="0"/>
              <a:t>HAS e DM primeira </a:t>
            </a:r>
            <a:r>
              <a:rPr lang="pt-BR" dirty="0"/>
              <a:t>causa de mortalidade e de hospitalizações </a:t>
            </a:r>
            <a:r>
              <a:rPr lang="pt-BR" dirty="0" smtClean="0"/>
              <a:t>no SUS.</a:t>
            </a:r>
          </a:p>
          <a:p>
            <a:pPr marL="0" indent="0" algn="just">
              <a:buNone/>
            </a:pPr>
            <a:r>
              <a:rPr lang="pt-BR" dirty="0"/>
              <a:t>A </a:t>
            </a:r>
            <a:r>
              <a:rPr lang="pt-BR" dirty="0" smtClean="0"/>
              <a:t> HAS DM:  Grave problema de saúde pública,</a:t>
            </a:r>
          </a:p>
          <a:p>
            <a:pPr marL="0" indent="0" algn="just">
              <a:buNone/>
            </a:pPr>
            <a:r>
              <a:rPr lang="pt-BR" dirty="0" smtClean="0"/>
              <a:t>Doenças :Condição </a:t>
            </a:r>
            <a:r>
              <a:rPr lang="pt-BR" dirty="0"/>
              <a:t>Sensível à Atenção Primária (CSAP), </a:t>
            </a:r>
            <a:endParaRPr lang="pt-BR" dirty="0" smtClean="0"/>
          </a:p>
          <a:p>
            <a:pPr marL="0" indent="0" algn="just">
              <a:buNone/>
            </a:pPr>
            <a:r>
              <a:rPr lang="pt-BR" dirty="0"/>
              <a:t>E</a:t>
            </a:r>
            <a:r>
              <a:rPr lang="pt-BR" dirty="0" smtClean="0"/>
              <a:t>vidências </a:t>
            </a:r>
            <a:r>
              <a:rPr lang="pt-BR" dirty="0"/>
              <a:t>demonstram que o bom manejo deste problema ainda na Atenção Básica impede hospitalizações e mortes por complicações cardiovasculares e cerebrovasculares</a:t>
            </a:r>
            <a:endParaRPr lang="pt-BR" dirty="0" smtClean="0"/>
          </a:p>
          <a:p>
            <a:pPr>
              <a:buFont typeface="Wingdings" panose="05000000000000000000" pitchFamily="2" charset="2"/>
              <a:buChar char="v"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82576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 fontScale="90000"/>
          </a:bodyPr>
          <a:lstStyle/>
          <a:p>
            <a:pPr algn="l"/>
            <a:r>
              <a:rPr lang="pt-BR" sz="2400" dirty="0"/>
              <a:t/>
            </a:r>
            <a:br>
              <a:rPr lang="pt-BR" sz="2400" dirty="0"/>
            </a:br>
            <a:r>
              <a:rPr lang="pt-BR" sz="2400" b="1" dirty="0"/>
              <a:t>Meta 2.7. Realizar avaliação da necessidade de atendimento odontológico em 100% dos hipertensos.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>P</a:t>
            </a:r>
            <a:r>
              <a:rPr lang="pt-BR" sz="2400" dirty="0" smtClean="0"/>
              <a:t>rimeiro </a:t>
            </a:r>
            <a:r>
              <a:rPr lang="pt-BR" sz="2400" dirty="0"/>
              <a:t>mês 12% (</a:t>
            </a:r>
            <a:r>
              <a:rPr lang="pt-BR" sz="2400" dirty="0" smtClean="0"/>
              <a:t>8); </a:t>
            </a:r>
            <a:br>
              <a:rPr lang="pt-BR" sz="2400" dirty="0" smtClean="0"/>
            </a:br>
            <a:r>
              <a:rPr lang="pt-BR" sz="2400" dirty="0" smtClean="0"/>
              <a:t>segundo </a:t>
            </a:r>
            <a:r>
              <a:rPr lang="pt-BR" sz="2400" dirty="0"/>
              <a:t>mês 7% (</a:t>
            </a:r>
            <a:r>
              <a:rPr lang="pt-BR" sz="2400" dirty="0" smtClean="0"/>
              <a:t>9);</a:t>
            </a:r>
            <a:br>
              <a:rPr lang="pt-BR" sz="2400" dirty="0" smtClean="0"/>
            </a:br>
            <a:r>
              <a:rPr lang="pt-BR" sz="2400" dirty="0" smtClean="0"/>
              <a:t> terceiro </a:t>
            </a:r>
            <a:r>
              <a:rPr lang="pt-BR" sz="2400" dirty="0"/>
              <a:t>mês 6% (9</a:t>
            </a:r>
            <a:r>
              <a:rPr lang="pt-BR" sz="2400" dirty="0" smtClean="0"/>
              <a:t>);</a:t>
            </a:r>
            <a:endParaRPr lang="pt-BR" sz="24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8582708"/>
              </p:ext>
            </p:extLst>
          </p:nvPr>
        </p:nvGraphicFramePr>
        <p:xfrm>
          <a:off x="2195512" y="2780928"/>
          <a:ext cx="4824759" cy="3345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82360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pPr algn="l"/>
            <a:r>
              <a:rPr lang="pt-BR" sz="2400" b="1" dirty="0"/>
              <a:t>M</a:t>
            </a:r>
            <a:r>
              <a:rPr lang="pt-BR" sz="2400" b="1" dirty="0" smtClean="0"/>
              <a:t>eta 2.8 : </a:t>
            </a:r>
            <a:r>
              <a:rPr lang="pt-BR" sz="2400" b="1" dirty="0"/>
              <a:t>Realizar avaliação da necessidade de atendimento odontológico em 100% dos </a:t>
            </a:r>
            <a:r>
              <a:rPr lang="pt-BR" sz="2400" b="1" dirty="0" smtClean="0"/>
              <a:t>diabéticos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>P</a:t>
            </a:r>
            <a:r>
              <a:rPr lang="pt-BR" sz="2400" dirty="0" smtClean="0"/>
              <a:t>rimeiro mês 4</a:t>
            </a:r>
            <a:r>
              <a:rPr lang="pt-BR" sz="2400" dirty="0"/>
              <a:t>% (</a:t>
            </a:r>
            <a:r>
              <a:rPr lang="pt-BR" sz="2400" dirty="0" smtClean="0"/>
              <a:t>1);</a:t>
            </a:r>
            <a:br>
              <a:rPr lang="pt-BR" sz="2400" dirty="0" smtClean="0"/>
            </a:br>
            <a:r>
              <a:rPr lang="pt-BR" sz="2400" dirty="0" smtClean="0"/>
              <a:t> segundo </a:t>
            </a:r>
            <a:r>
              <a:rPr lang="pt-BR" sz="2400" dirty="0"/>
              <a:t>mês 3% (1</a:t>
            </a:r>
            <a:r>
              <a:rPr lang="pt-BR" sz="2400" dirty="0" smtClean="0"/>
              <a:t>)</a:t>
            </a:r>
            <a:br>
              <a:rPr lang="pt-BR" sz="2400" dirty="0" smtClean="0"/>
            </a:br>
            <a:r>
              <a:rPr lang="pt-BR" sz="2400" dirty="0" smtClean="0"/>
              <a:t> terceiro </a:t>
            </a:r>
            <a:r>
              <a:rPr lang="pt-BR" sz="2400" dirty="0"/>
              <a:t>mês 2% (1)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5869885"/>
              </p:ext>
            </p:extLst>
          </p:nvPr>
        </p:nvGraphicFramePr>
        <p:xfrm>
          <a:off x="2124075" y="2708920"/>
          <a:ext cx="4535488" cy="34172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15170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620688"/>
            <a:ext cx="8640960" cy="28803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400" b="1" dirty="0" smtClean="0"/>
              <a:t>Objetivo </a:t>
            </a:r>
            <a:r>
              <a:rPr lang="pt-BR" sz="2400" b="1" dirty="0"/>
              <a:t>3: melhorar a adesão de hipertensos e diabéticos ao </a:t>
            </a:r>
            <a:r>
              <a:rPr lang="pt-BR" sz="2400" b="1" dirty="0" smtClean="0"/>
              <a:t>programa</a:t>
            </a:r>
          </a:p>
          <a:p>
            <a:pPr marL="0" indent="0">
              <a:buNone/>
            </a:pPr>
            <a:r>
              <a:rPr lang="pt-BR" sz="2400" b="1" dirty="0" smtClean="0"/>
              <a:t>Meta </a:t>
            </a:r>
            <a:r>
              <a:rPr lang="pt-BR" sz="2400" b="1" dirty="0"/>
              <a:t>3.1: buscar 100% dos hipertensos faltosos às consultas na unidade de saúde conforme a periodicidade </a:t>
            </a:r>
            <a:r>
              <a:rPr lang="pt-BR" sz="2400" b="1" dirty="0" smtClean="0"/>
              <a:t>recomendada</a:t>
            </a:r>
            <a:endParaRPr lang="pt-BR" sz="2400" dirty="0"/>
          </a:p>
          <a:p>
            <a:pPr marL="0" indent="0">
              <a:buNone/>
            </a:pPr>
            <a:r>
              <a:rPr lang="pt-BR" sz="2400" dirty="0" smtClean="0"/>
              <a:t>Primeiro </a:t>
            </a:r>
            <a:r>
              <a:rPr lang="pt-BR" sz="2400" dirty="0"/>
              <a:t>mês </a:t>
            </a:r>
            <a:r>
              <a:rPr lang="pt-BR" sz="2400" dirty="0" smtClean="0"/>
              <a:t>100</a:t>
            </a:r>
            <a:r>
              <a:rPr lang="pt-BR" sz="2400" dirty="0"/>
              <a:t>% (</a:t>
            </a:r>
            <a:r>
              <a:rPr lang="pt-BR" sz="2400" dirty="0" smtClean="0"/>
              <a:t>10);</a:t>
            </a:r>
          </a:p>
          <a:p>
            <a:pPr marL="0" indent="0">
              <a:buNone/>
            </a:pPr>
            <a:r>
              <a:rPr lang="pt-BR" sz="2400" dirty="0" smtClean="0"/>
              <a:t> segundo </a:t>
            </a:r>
            <a:r>
              <a:rPr lang="pt-BR" sz="2400" dirty="0"/>
              <a:t>mês 100% (</a:t>
            </a:r>
            <a:r>
              <a:rPr lang="pt-BR" sz="2400" dirty="0" smtClean="0"/>
              <a:t>10);</a:t>
            </a:r>
          </a:p>
          <a:p>
            <a:pPr marL="0" indent="0">
              <a:buNone/>
            </a:pPr>
            <a:r>
              <a:rPr lang="pt-BR" sz="2400" dirty="0" smtClean="0"/>
              <a:t>terceiro </a:t>
            </a:r>
            <a:r>
              <a:rPr lang="pt-BR" sz="2400" dirty="0"/>
              <a:t>mês </a:t>
            </a:r>
            <a:r>
              <a:rPr lang="pt-BR" sz="2400" dirty="0" smtClean="0"/>
              <a:t>   100</a:t>
            </a:r>
            <a:r>
              <a:rPr lang="pt-BR" sz="2400" dirty="0"/>
              <a:t>% (15</a:t>
            </a:r>
            <a:r>
              <a:rPr lang="pt-BR" sz="2400" dirty="0" smtClean="0"/>
              <a:t>)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4028111456"/>
              </p:ext>
            </p:extLst>
          </p:nvPr>
        </p:nvGraphicFramePr>
        <p:xfrm>
          <a:off x="2267744" y="3645024"/>
          <a:ext cx="4581525" cy="275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79430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9"/>
          </a:xfrm>
        </p:spPr>
        <p:txBody>
          <a:bodyPr/>
          <a:lstStyle/>
          <a:p>
            <a:pPr marL="0" indent="0">
              <a:buNone/>
            </a:pPr>
            <a:r>
              <a:rPr lang="pt-BR" sz="2400" b="1" dirty="0"/>
              <a:t>Meta 3.2: Buscar 100% dos diabéticos faltosos às consultas na unidade de saúde conforme a periodicidade </a:t>
            </a:r>
            <a:r>
              <a:rPr lang="pt-BR" sz="2400" b="1" dirty="0" smtClean="0"/>
              <a:t>recomendada</a:t>
            </a:r>
            <a:endParaRPr lang="pt-BR" sz="2400" dirty="0"/>
          </a:p>
          <a:p>
            <a:pPr marL="0" indent="0">
              <a:buNone/>
            </a:pPr>
            <a:r>
              <a:rPr lang="pt-BR" sz="2400" dirty="0"/>
              <a:t>Primeiro mês 45% (4)</a:t>
            </a:r>
          </a:p>
          <a:p>
            <a:pPr marL="0" indent="0">
              <a:buNone/>
            </a:pPr>
            <a:r>
              <a:rPr lang="pt-BR" sz="2400" dirty="0"/>
              <a:t> segundo mês 45% (4</a:t>
            </a:r>
            <a:r>
              <a:rPr lang="pt-BR" sz="2400" dirty="0" smtClean="0"/>
              <a:t>)</a:t>
            </a:r>
          </a:p>
          <a:p>
            <a:pPr marL="0" indent="0">
              <a:buNone/>
            </a:pPr>
            <a:r>
              <a:rPr lang="pt-BR" sz="2400" dirty="0" smtClean="0"/>
              <a:t> </a:t>
            </a:r>
            <a:r>
              <a:rPr lang="pt-BR" sz="2400" dirty="0"/>
              <a:t>terceiro mês 50% (5)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7549879"/>
              </p:ext>
            </p:extLst>
          </p:nvPr>
        </p:nvGraphicFramePr>
        <p:xfrm>
          <a:off x="2267744" y="2708920"/>
          <a:ext cx="4581525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72095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0346"/>
          </a:xfrm>
        </p:spPr>
        <p:txBody>
          <a:bodyPr>
            <a:normAutofit/>
          </a:bodyPr>
          <a:lstStyle/>
          <a:p>
            <a:pPr algn="l"/>
            <a:r>
              <a:rPr lang="pt-BR" sz="2400" b="1" dirty="0"/>
              <a:t>Objetivo </a:t>
            </a:r>
            <a:r>
              <a:rPr lang="pt-BR" sz="2400" b="1" dirty="0" smtClean="0"/>
              <a:t>4  </a:t>
            </a:r>
            <a:r>
              <a:rPr lang="pt-BR" sz="2400" b="1" dirty="0"/>
              <a:t>Melhorar o registro das informações </a:t>
            </a:r>
            <a:br>
              <a:rPr lang="pt-BR" sz="2400" b="1" dirty="0"/>
            </a:br>
            <a:r>
              <a:rPr lang="pt-BR" sz="2400" b="1" dirty="0" smtClean="0"/>
              <a:t>Meta 4.1</a:t>
            </a:r>
            <a:r>
              <a:rPr lang="pt-BR" sz="2400" b="1" dirty="0"/>
              <a:t>: Manter ficha de acompanhamento de 100% dos hipertensos cadastrados na unidade de </a:t>
            </a:r>
            <a:r>
              <a:rPr lang="pt-BR" sz="2400" b="1" dirty="0" smtClean="0"/>
              <a:t>saúde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 smtClean="0"/>
              <a:t>Primeiro </a:t>
            </a:r>
            <a:r>
              <a:rPr lang="pt-BR" sz="2400" dirty="0"/>
              <a:t>mês 97% (62</a:t>
            </a:r>
            <a:r>
              <a:rPr lang="pt-BR" sz="2400" dirty="0" smtClean="0"/>
              <a:t>) </a:t>
            </a:r>
            <a:br>
              <a:rPr lang="pt-BR" sz="2400" dirty="0" smtClean="0"/>
            </a:br>
            <a:r>
              <a:rPr lang="pt-BR" sz="2400" dirty="0" smtClean="0"/>
              <a:t>Segundo </a:t>
            </a:r>
            <a:r>
              <a:rPr lang="pt-BR" sz="2400" dirty="0"/>
              <a:t>mês 98% (</a:t>
            </a:r>
            <a:r>
              <a:rPr lang="pt-BR" sz="2400" dirty="0" smtClean="0"/>
              <a:t>122)</a:t>
            </a:r>
            <a:br>
              <a:rPr lang="pt-BR" sz="2400" dirty="0" smtClean="0"/>
            </a:br>
            <a:r>
              <a:rPr lang="pt-BR" sz="2400" dirty="0" smtClean="0"/>
              <a:t> </a:t>
            </a:r>
            <a:r>
              <a:rPr lang="pt-BR" sz="2400" dirty="0"/>
              <a:t>T</a:t>
            </a:r>
            <a:r>
              <a:rPr lang="pt-BR" sz="2400" dirty="0" smtClean="0"/>
              <a:t>erceiro </a:t>
            </a:r>
            <a:r>
              <a:rPr lang="pt-BR" sz="2400" dirty="0"/>
              <a:t>mês 98% (149)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2124075" y="3284538"/>
          <a:ext cx="4464050" cy="2841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60743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736304"/>
          </a:xfrm>
        </p:spPr>
        <p:txBody>
          <a:bodyPr>
            <a:normAutofit/>
          </a:bodyPr>
          <a:lstStyle/>
          <a:p>
            <a:pPr algn="l"/>
            <a:r>
              <a:rPr lang="pt-BR" sz="2400" b="1" dirty="0" smtClean="0"/>
              <a:t>Meta 4.2  :Manter </a:t>
            </a:r>
            <a:r>
              <a:rPr lang="pt-BR" sz="2400" b="1" dirty="0"/>
              <a:t>ficha de acompanhamento de 100% dos diabéticos cadastrados na unidade de </a:t>
            </a:r>
            <a:r>
              <a:rPr lang="pt-BR" sz="2400" b="1" dirty="0" smtClean="0"/>
              <a:t>saúde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>P</a:t>
            </a:r>
            <a:r>
              <a:rPr lang="pt-BR" sz="2400" dirty="0" smtClean="0"/>
              <a:t>rimeiro </a:t>
            </a:r>
            <a:r>
              <a:rPr lang="pt-BR" sz="2400" dirty="0"/>
              <a:t>mês 100% (</a:t>
            </a:r>
            <a:r>
              <a:rPr lang="pt-BR" sz="2400" dirty="0" smtClean="0"/>
              <a:t>24);</a:t>
            </a:r>
            <a:br>
              <a:rPr lang="pt-BR" sz="2400" dirty="0" smtClean="0"/>
            </a:br>
            <a:r>
              <a:rPr lang="pt-BR" sz="2400" dirty="0" smtClean="0"/>
              <a:t> segundo </a:t>
            </a:r>
            <a:r>
              <a:rPr lang="pt-BR" sz="2400" dirty="0"/>
              <a:t>mês 100% (</a:t>
            </a:r>
            <a:r>
              <a:rPr lang="pt-BR" sz="2400" dirty="0" smtClean="0"/>
              <a:t>38)</a:t>
            </a:r>
            <a:br>
              <a:rPr lang="pt-BR" sz="2400" dirty="0" smtClean="0"/>
            </a:br>
            <a:r>
              <a:rPr lang="pt-BR" sz="2400" dirty="0" smtClean="0"/>
              <a:t> terceiro </a:t>
            </a:r>
            <a:r>
              <a:rPr lang="pt-BR" sz="2400" dirty="0"/>
              <a:t>mês 100% (42).</a:t>
            </a:r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574276958"/>
              </p:ext>
            </p:extLst>
          </p:nvPr>
        </p:nvGraphicFramePr>
        <p:xfrm>
          <a:off x="2267744" y="3212976"/>
          <a:ext cx="4581525" cy="275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85085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 fontScale="90000"/>
          </a:bodyPr>
          <a:lstStyle/>
          <a:p>
            <a:pPr algn="l"/>
            <a:r>
              <a:rPr lang="pt-BR" sz="2400" b="1" dirty="0"/>
              <a:t>Objetivo 5: Mapear hipertensos e diabéticos de risco para doença cardiovascular </a:t>
            </a:r>
            <a:br>
              <a:rPr lang="pt-BR" sz="2400" b="1" dirty="0"/>
            </a:br>
            <a:r>
              <a:rPr lang="pt-BR" sz="2400" b="1" dirty="0"/>
              <a:t>Meta 5.1: Realizar estratificação do risco cardiovascular em 100% dos hipertensos cadastrados na unidade de </a:t>
            </a:r>
            <a:r>
              <a:rPr lang="pt-BR" sz="2400" b="1" dirty="0" smtClean="0"/>
              <a:t>saúde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/>
              <a:t>P</a:t>
            </a:r>
            <a:r>
              <a:rPr lang="pt-BR" sz="2400" dirty="0" smtClean="0"/>
              <a:t>rimeiro </a:t>
            </a:r>
            <a:r>
              <a:rPr lang="pt-BR" sz="2400" dirty="0"/>
              <a:t>mês 5% (</a:t>
            </a:r>
            <a:r>
              <a:rPr lang="pt-BR" sz="2400" dirty="0" smtClean="0"/>
              <a:t>3);</a:t>
            </a:r>
            <a:br>
              <a:rPr lang="pt-BR" sz="2400" dirty="0" smtClean="0"/>
            </a:br>
            <a:r>
              <a:rPr lang="pt-BR" sz="2400" dirty="0" smtClean="0"/>
              <a:t> </a:t>
            </a:r>
            <a:r>
              <a:rPr lang="pt-BR" sz="2400" dirty="0"/>
              <a:t>S</a:t>
            </a:r>
            <a:r>
              <a:rPr lang="pt-BR" sz="2400" dirty="0" smtClean="0"/>
              <a:t>egundo </a:t>
            </a:r>
            <a:r>
              <a:rPr lang="pt-BR" sz="2400" dirty="0"/>
              <a:t>mês 3% (4</a:t>
            </a:r>
            <a:r>
              <a:rPr lang="pt-BR" sz="2400" dirty="0" smtClean="0"/>
              <a:t>);</a:t>
            </a:r>
            <a:br>
              <a:rPr lang="pt-BR" sz="2400" dirty="0" smtClean="0"/>
            </a:br>
            <a:r>
              <a:rPr lang="pt-BR" sz="2400" dirty="0" smtClean="0"/>
              <a:t> </a:t>
            </a:r>
            <a:r>
              <a:rPr lang="pt-BR" sz="2400" dirty="0"/>
              <a:t>T</a:t>
            </a:r>
            <a:r>
              <a:rPr lang="pt-BR" sz="2400" dirty="0" smtClean="0"/>
              <a:t>erceiro </a:t>
            </a:r>
            <a:r>
              <a:rPr lang="pt-BR" sz="2400" dirty="0"/>
              <a:t>mês 2% (4</a:t>
            </a:r>
            <a:r>
              <a:rPr lang="pt-BR" sz="2400" dirty="0" smtClean="0"/>
              <a:t>).</a:t>
            </a:r>
            <a:endParaRPr lang="pt-BR" sz="24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2526173"/>
              </p:ext>
            </p:extLst>
          </p:nvPr>
        </p:nvGraphicFramePr>
        <p:xfrm>
          <a:off x="2124075" y="2924944"/>
          <a:ext cx="4464050" cy="3201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77141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620689"/>
            <a:ext cx="8229600" cy="2808311"/>
          </a:xfrm>
        </p:spPr>
        <p:txBody>
          <a:bodyPr/>
          <a:lstStyle/>
          <a:p>
            <a:pPr marL="0" indent="0">
              <a:buNone/>
            </a:pPr>
            <a:endParaRPr lang="pt-BR" sz="24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Meta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5.2: Realizar estratificação do risco cardiovascular em 100% dos diabéticos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cadastrados 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na unidade de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saúde</a:t>
            </a:r>
            <a:endParaRPr lang="pt-BR" sz="24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Times New Roman"/>
            </a:endParaRPr>
          </a:p>
          <a:p>
            <a:pPr marL="0" indent="0">
              <a:buNone/>
            </a:pPr>
            <a:r>
              <a:rPr lang="pt-BR" sz="2400" dirty="0"/>
              <a:t>Primeiro </a:t>
            </a:r>
            <a:r>
              <a:rPr lang="pt-BR" sz="2400" dirty="0" smtClean="0"/>
              <a:t>mês 0%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/>
              <a:t> </a:t>
            </a:r>
            <a:r>
              <a:rPr lang="pt-BR" sz="2400" smtClean="0"/>
              <a:t>Segundo </a:t>
            </a:r>
            <a:r>
              <a:rPr lang="pt-BR" sz="2400" dirty="0" smtClean="0"/>
              <a:t>mês 0</a:t>
            </a:r>
            <a:r>
              <a:rPr lang="pt-BR" sz="2400" dirty="0"/>
              <a:t>% </a:t>
            </a:r>
            <a:br>
              <a:rPr lang="pt-BR" sz="2400" dirty="0"/>
            </a:br>
            <a:r>
              <a:rPr lang="pt-BR" sz="2400"/>
              <a:t> </a:t>
            </a:r>
            <a:r>
              <a:rPr lang="pt-BR" sz="2400" smtClean="0"/>
              <a:t>Terceiro </a:t>
            </a:r>
            <a:r>
              <a:rPr lang="pt-BR" sz="2400" dirty="0"/>
              <a:t>mês </a:t>
            </a:r>
            <a:r>
              <a:rPr lang="pt-BR" sz="2400" dirty="0" smtClean="0"/>
              <a:t>0</a:t>
            </a:r>
            <a:r>
              <a:rPr lang="pt-BR" sz="2400" dirty="0"/>
              <a:t>% </a:t>
            </a:r>
            <a:endParaRPr lang="pt-BR" sz="2400" dirty="0" smtClean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431372690"/>
              </p:ext>
            </p:extLst>
          </p:nvPr>
        </p:nvGraphicFramePr>
        <p:xfrm>
          <a:off x="2267744" y="3501008"/>
          <a:ext cx="4581525" cy="275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40674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 fontScale="90000"/>
          </a:bodyPr>
          <a:lstStyle/>
          <a:p>
            <a:pPr algn="l"/>
            <a:r>
              <a:rPr lang="pt-BR" sz="2400" b="1" dirty="0" smtClean="0"/>
              <a:t>Objetivo </a:t>
            </a:r>
            <a:r>
              <a:rPr lang="pt-BR" sz="2400" b="1" dirty="0"/>
              <a:t>6: Promover a saúde de hipertensos e diabéticos </a:t>
            </a:r>
            <a:br>
              <a:rPr lang="pt-BR" sz="2400" b="1" dirty="0"/>
            </a:br>
            <a:r>
              <a:rPr lang="pt-BR" sz="2400" b="1" dirty="0"/>
              <a:t>Meta 6.1: Garantir orientação nutricional sobre alimentação saudável a 100% dos </a:t>
            </a:r>
            <a:r>
              <a:rPr lang="pt-BR" sz="2400" b="1" dirty="0" smtClean="0"/>
              <a:t>hipertensos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Primeiro </a:t>
            </a:r>
            <a:r>
              <a:rPr lang="pt-BR" sz="2400" dirty="0"/>
              <a:t>mês 100% (64</a:t>
            </a:r>
            <a:r>
              <a:rPr lang="pt-BR" sz="2400" dirty="0" smtClean="0"/>
              <a:t>);</a:t>
            </a:r>
            <a:br>
              <a:rPr lang="pt-BR" sz="2400" dirty="0" smtClean="0"/>
            </a:br>
            <a:r>
              <a:rPr lang="pt-BR" sz="2400" dirty="0" smtClean="0"/>
              <a:t> </a:t>
            </a:r>
            <a:r>
              <a:rPr lang="pt-BR" sz="2400" dirty="0"/>
              <a:t>S</a:t>
            </a:r>
            <a:r>
              <a:rPr lang="pt-BR" sz="2400" dirty="0" smtClean="0"/>
              <a:t>egundo </a:t>
            </a:r>
            <a:r>
              <a:rPr lang="pt-BR" sz="2400" dirty="0"/>
              <a:t>mês 100% (124</a:t>
            </a:r>
            <a:r>
              <a:rPr lang="pt-BR" sz="2400" dirty="0" smtClean="0"/>
              <a:t>);</a:t>
            </a:r>
            <a:br>
              <a:rPr lang="pt-BR" sz="2400" dirty="0" smtClean="0"/>
            </a:br>
            <a:r>
              <a:rPr lang="pt-BR" sz="2400" dirty="0" smtClean="0"/>
              <a:t> </a:t>
            </a:r>
            <a:r>
              <a:rPr lang="pt-BR" sz="2400" dirty="0"/>
              <a:t>T</a:t>
            </a:r>
            <a:r>
              <a:rPr lang="pt-BR" sz="2400" dirty="0" smtClean="0"/>
              <a:t>erceiro </a:t>
            </a:r>
            <a:r>
              <a:rPr lang="pt-BR" sz="2400" dirty="0"/>
              <a:t>mês 99% (151)</a:t>
            </a:r>
            <a:br>
              <a:rPr lang="pt-BR" sz="2400" dirty="0"/>
            </a:br>
            <a:endParaRPr lang="pt-BR" sz="24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511399"/>
              </p:ext>
            </p:extLst>
          </p:nvPr>
        </p:nvGraphicFramePr>
        <p:xfrm>
          <a:off x="2051720" y="3068960"/>
          <a:ext cx="4608513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06768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0346"/>
          </a:xfrm>
        </p:spPr>
        <p:txBody>
          <a:bodyPr>
            <a:normAutofit/>
          </a:bodyPr>
          <a:lstStyle/>
          <a:p>
            <a:pPr algn="l"/>
            <a:r>
              <a:rPr lang="pt-BR" sz="2400" dirty="0" smtClean="0"/>
              <a:t>Meta 6.2</a:t>
            </a:r>
            <a:r>
              <a:rPr lang="pt-BR" sz="2400" dirty="0"/>
              <a:t>: Garantir orientação nutricional sobre alimentação saudável a 100% dos </a:t>
            </a:r>
            <a:r>
              <a:rPr lang="pt-BR" sz="2400" dirty="0" smtClean="0"/>
              <a:t>diabéticos</a:t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Primeiro </a:t>
            </a:r>
            <a:r>
              <a:rPr lang="pt-BR" sz="2400" dirty="0"/>
              <a:t>mês 100% (</a:t>
            </a:r>
            <a:r>
              <a:rPr lang="pt-BR" sz="2400" dirty="0" smtClean="0"/>
              <a:t>24);</a:t>
            </a:r>
            <a:br>
              <a:rPr lang="pt-BR" sz="2400" dirty="0" smtClean="0"/>
            </a:br>
            <a:r>
              <a:rPr lang="pt-BR" sz="2400" dirty="0" smtClean="0"/>
              <a:t>Segundo </a:t>
            </a:r>
            <a:r>
              <a:rPr lang="pt-BR" sz="2400" dirty="0"/>
              <a:t>mês 100% (</a:t>
            </a:r>
            <a:r>
              <a:rPr lang="pt-BR" sz="2400" dirty="0" smtClean="0"/>
              <a:t>38) </a:t>
            </a:r>
            <a:br>
              <a:rPr lang="pt-BR" sz="2400" dirty="0" smtClean="0"/>
            </a:br>
            <a:r>
              <a:rPr lang="pt-BR" sz="2400" dirty="0" smtClean="0"/>
              <a:t>Terceiro </a:t>
            </a:r>
            <a:r>
              <a:rPr lang="pt-BR" sz="2400" dirty="0"/>
              <a:t>mês 100% (42)</a:t>
            </a:r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623138117"/>
              </p:ext>
            </p:extLst>
          </p:nvPr>
        </p:nvGraphicFramePr>
        <p:xfrm>
          <a:off x="2267744" y="3212976"/>
          <a:ext cx="4581525" cy="275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8329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Rio Branco - Acre </a:t>
            </a:r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700808"/>
            <a:ext cx="4176463" cy="4824536"/>
          </a:xfrm>
        </p:spPr>
      </p:pic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4648200" y="1628800"/>
            <a:ext cx="4038600" cy="4752528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Região</a:t>
            </a:r>
            <a:r>
              <a:rPr lang="pt-BR" dirty="0"/>
              <a:t>: Norte do país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Município</a:t>
            </a:r>
            <a:r>
              <a:rPr lang="pt-BR" dirty="0"/>
              <a:t>: Rio Branco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Estado</a:t>
            </a:r>
            <a:r>
              <a:rPr lang="pt-BR" dirty="0"/>
              <a:t>: Acre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População</a:t>
            </a:r>
            <a:r>
              <a:rPr lang="pt-BR" dirty="0"/>
              <a:t>: 357.194 habitantes 357.194 </a:t>
            </a:r>
            <a:r>
              <a:rPr lang="pt-BR" dirty="0" smtClean="0"/>
              <a:t>(</a:t>
            </a:r>
            <a:r>
              <a:rPr lang="pt-BR" dirty="0"/>
              <a:t>IBGE, 2010)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184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2314"/>
          </a:xfrm>
        </p:spPr>
        <p:txBody>
          <a:bodyPr>
            <a:normAutofit/>
          </a:bodyPr>
          <a:lstStyle/>
          <a:p>
            <a:pPr algn="l"/>
            <a:r>
              <a:rPr lang="pt-BR" sz="2400" b="1" dirty="0"/>
              <a:t>Meta 6.3: Garantir orientação em relação à prática regular de atividade física a 100% dos pacientes </a:t>
            </a:r>
            <a:r>
              <a:rPr lang="pt-BR" sz="2400" b="1" dirty="0" smtClean="0"/>
              <a:t>hipertensos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>P</a:t>
            </a:r>
            <a:r>
              <a:rPr lang="pt-BR" sz="2400" dirty="0" smtClean="0"/>
              <a:t>rimeiro </a:t>
            </a:r>
            <a:r>
              <a:rPr lang="pt-BR" sz="2400" dirty="0"/>
              <a:t>mês 100% (</a:t>
            </a:r>
            <a:r>
              <a:rPr lang="pt-BR" sz="2400" dirty="0" smtClean="0"/>
              <a:t>64) </a:t>
            </a:r>
            <a:br>
              <a:rPr lang="pt-BR" sz="2400" dirty="0" smtClean="0"/>
            </a:br>
            <a:r>
              <a:rPr lang="pt-BR" sz="2400" dirty="0" smtClean="0"/>
              <a:t>segundo </a:t>
            </a:r>
            <a:r>
              <a:rPr lang="pt-BR" sz="2400" dirty="0"/>
              <a:t>mês 100% (</a:t>
            </a:r>
            <a:r>
              <a:rPr lang="pt-BR" sz="2400" dirty="0" smtClean="0"/>
              <a:t>124) </a:t>
            </a:r>
            <a:br>
              <a:rPr lang="pt-BR" sz="2400" dirty="0" smtClean="0"/>
            </a:br>
            <a:r>
              <a:rPr lang="pt-BR" sz="2400" dirty="0" smtClean="0"/>
              <a:t>terceiro </a:t>
            </a:r>
            <a:r>
              <a:rPr lang="pt-BR" sz="2400" dirty="0"/>
              <a:t>mês 99% (146)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1233562"/>
              </p:ext>
            </p:extLst>
          </p:nvPr>
        </p:nvGraphicFramePr>
        <p:xfrm>
          <a:off x="2195736" y="3140968"/>
          <a:ext cx="4392613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13914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8418"/>
          </a:xfrm>
        </p:spPr>
        <p:txBody>
          <a:bodyPr>
            <a:normAutofit/>
          </a:bodyPr>
          <a:lstStyle/>
          <a:p>
            <a:pPr algn="l"/>
            <a:r>
              <a:rPr lang="pt-BR" sz="2400" b="1" dirty="0"/>
              <a:t>Meta 6.4: Garantir orientação em relação à prática regular de atividade física a 100% dos pacientes </a:t>
            </a:r>
            <a:r>
              <a:rPr lang="pt-BR" sz="2400" b="1" dirty="0" smtClean="0"/>
              <a:t>diabéticos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>P</a:t>
            </a:r>
            <a:r>
              <a:rPr lang="pt-BR" sz="2400" dirty="0" smtClean="0"/>
              <a:t>rimeiro </a:t>
            </a:r>
            <a:r>
              <a:rPr lang="pt-BR" sz="2400" dirty="0"/>
              <a:t>mês 100% (</a:t>
            </a:r>
            <a:r>
              <a:rPr lang="pt-BR" sz="2400" dirty="0" smtClean="0"/>
              <a:t>24);</a:t>
            </a:r>
            <a:br>
              <a:rPr lang="pt-BR" sz="2400" dirty="0" smtClean="0"/>
            </a:br>
            <a:r>
              <a:rPr lang="pt-BR" sz="2400" dirty="0" smtClean="0"/>
              <a:t> </a:t>
            </a:r>
            <a:r>
              <a:rPr lang="pt-BR" sz="2400" dirty="0"/>
              <a:t>S</a:t>
            </a:r>
            <a:r>
              <a:rPr lang="pt-BR" sz="2400" dirty="0" smtClean="0"/>
              <a:t>egundo </a:t>
            </a:r>
            <a:r>
              <a:rPr lang="pt-BR" sz="2400" dirty="0"/>
              <a:t>mês 100% (</a:t>
            </a:r>
            <a:r>
              <a:rPr lang="pt-BR" sz="2400" dirty="0" smtClean="0"/>
              <a:t>38);</a:t>
            </a:r>
            <a:br>
              <a:rPr lang="pt-BR" sz="2400" dirty="0" smtClean="0"/>
            </a:br>
            <a:r>
              <a:rPr lang="pt-BR" sz="2400" dirty="0" smtClean="0"/>
              <a:t> </a:t>
            </a:r>
            <a:r>
              <a:rPr lang="pt-BR" sz="2400" dirty="0"/>
              <a:t>T</a:t>
            </a:r>
            <a:r>
              <a:rPr lang="pt-BR" sz="2400" dirty="0" smtClean="0"/>
              <a:t>erceiro </a:t>
            </a:r>
            <a:r>
              <a:rPr lang="pt-BR" sz="2400" dirty="0"/>
              <a:t>mês 100% (41)</a:t>
            </a:r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3225044691"/>
              </p:ext>
            </p:extLst>
          </p:nvPr>
        </p:nvGraphicFramePr>
        <p:xfrm>
          <a:off x="2267744" y="3429000"/>
          <a:ext cx="4581525" cy="275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12363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0346"/>
          </a:xfrm>
        </p:spPr>
        <p:txBody>
          <a:bodyPr>
            <a:normAutofit/>
          </a:bodyPr>
          <a:lstStyle/>
          <a:p>
            <a:pPr algn="l"/>
            <a:r>
              <a:rPr lang="pt-BR" sz="2400" b="1" dirty="0"/>
              <a:t>Meta 6.5: Garantir orientação sobre os riscos do tabagismo a 100% dos pacientes </a:t>
            </a:r>
            <a:r>
              <a:rPr lang="pt-BR" sz="2400" b="1" dirty="0" smtClean="0"/>
              <a:t>hipertensos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>P</a:t>
            </a:r>
            <a:r>
              <a:rPr lang="pt-BR" sz="2400" dirty="0" smtClean="0"/>
              <a:t>rimeiro </a:t>
            </a:r>
            <a:r>
              <a:rPr lang="pt-BR" sz="2400" dirty="0"/>
              <a:t>mês 100% (</a:t>
            </a:r>
            <a:r>
              <a:rPr lang="pt-BR" sz="2400" dirty="0" smtClean="0"/>
              <a:t>64) segundo </a:t>
            </a:r>
            <a:r>
              <a:rPr lang="pt-BR" sz="2400" dirty="0"/>
              <a:t>mês 100% (</a:t>
            </a:r>
            <a:r>
              <a:rPr lang="pt-BR" sz="2400" dirty="0" smtClean="0"/>
              <a:t>124) terceiro </a:t>
            </a:r>
            <a:r>
              <a:rPr lang="pt-BR" sz="2400" dirty="0"/>
              <a:t>mês 96% (146)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2051050" y="3284538"/>
          <a:ext cx="4465638" cy="2841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71988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38338"/>
          </a:xfrm>
        </p:spPr>
        <p:txBody>
          <a:bodyPr>
            <a:normAutofit/>
          </a:bodyPr>
          <a:lstStyle/>
          <a:p>
            <a:pPr algn="l"/>
            <a:r>
              <a:rPr lang="pt-BR" sz="2400" b="1" dirty="0"/>
              <a:t>Meta 6.6: Garantir orientação sobre os riscos do tabagismo a 100% dos pacientes </a:t>
            </a:r>
            <a:r>
              <a:rPr lang="pt-BR" sz="2400" b="1" dirty="0" smtClean="0"/>
              <a:t>diabéticos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>P</a:t>
            </a:r>
            <a:r>
              <a:rPr lang="pt-BR" sz="2400" dirty="0" smtClean="0"/>
              <a:t>rimeiro </a:t>
            </a:r>
            <a:r>
              <a:rPr lang="pt-BR" sz="2400" dirty="0"/>
              <a:t>mês 100% (</a:t>
            </a:r>
            <a:r>
              <a:rPr lang="pt-BR" sz="2400" dirty="0" smtClean="0"/>
              <a:t>24) ;</a:t>
            </a:r>
            <a:br>
              <a:rPr lang="pt-BR" sz="2400" dirty="0" smtClean="0"/>
            </a:br>
            <a:r>
              <a:rPr lang="pt-BR" sz="2400" dirty="0" smtClean="0"/>
              <a:t>Segundo </a:t>
            </a:r>
            <a:r>
              <a:rPr lang="pt-BR" sz="2400" dirty="0"/>
              <a:t>mês 100% (38</a:t>
            </a:r>
            <a:r>
              <a:rPr lang="pt-BR" sz="2400" dirty="0" smtClean="0"/>
              <a:t>);</a:t>
            </a:r>
            <a:br>
              <a:rPr lang="pt-BR" sz="2400" dirty="0" smtClean="0"/>
            </a:br>
            <a:r>
              <a:rPr lang="pt-BR" sz="2400" dirty="0" smtClean="0"/>
              <a:t> </a:t>
            </a:r>
            <a:r>
              <a:rPr lang="pt-BR" sz="2400" dirty="0"/>
              <a:t>T</a:t>
            </a:r>
            <a:r>
              <a:rPr lang="pt-BR" sz="2400" dirty="0" smtClean="0"/>
              <a:t>erceiro </a:t>
            </a:r>
            <a:r>
              <a:rPr lang="pt-BR" sz="2400" dirty="0"/>
              <a:t>mês 98% (41)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6473746"/>
              </p:ext>
            </p:extLst>
          </p:nvPr>
        </p:nvGraphicFramePr>
        <p:xfrm>
          <a:off x="2051050" y="3284538"/>
          <a:ext cx="4465638" cy="3312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01558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rmAutofit/>
          </a:bodyPr>
          <a:lstStyle/>
          <a:p>
            <a:pPr algn="l"/>
            <a:r>
              <a:rPr lang="pt-BR" sz="2400" b="1" dirty="0"/>
              <a:t>Meta 6.7: Garantir orientação sobre higiene bucal a 100% dos pacientes </a:t>
            </a:r>
            <a:r>
              <a:rPr lang="pt-BR" sz="2400" b="1" dirty="0" smtClean="0"/>
              <a:t>hipertensos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>P</a:t>
            </a:r>
            <a:r>
              <a:rPr lang="pt-BR" sz="2400" dirty="0" smtClean="0"/>
              <a:t>rimeiro </a:t>
            </a:r>
            <a:r>
              <a:rPr lang="pt-BR" sz="2400" dirty="0"/>
              <a:t>mês 20% (</a:t>
            </a:r>
            <a:r>
              <a:rPr lang="pt-BR" sz="2400" dirty="0" smtClean="0"/>
              <a:t>13);</a:t>
            </a:r>
            <a:br>
              <a:rPr lang="pt-BR" sz="2400" dirty="0" smtClean="0"/>
            </a:br>
            <a:r>
              <a:rPr lang="pt-BR" sz="2400" dirty="0" smtClean="0"/>
              <a:t> </a:t>
            </a:r>
            <a:r>
              <a:rPr lang="pt-BR" sz="2400" dirty="0"/>
              <a:t>S</a:t>
            </a:r>
            <a:r>
              <a:rPr lang="pt-BR" sz="2400" dirty="0" smtClean="0"/>
              <a:t>egundo </a:t>
            </a:r>
            <a:r>
              <a:rPr lang="pt-BR" sz="2400" dirty="0"/>
              <a:t>mês 10% (</a:t>
            </a:r>
            <a:r>
              <a:rPr lang="pt-BR" sz="2400" dirty="0" smtClean="0"/>
              <a:t>13);</a:t>
            </a:r>
            <a:br>
              <a:rPr lang="pt-BR" sz="2400" dirty="0" smtClean="0"/>
            </a:br>
            <a:r>
              <a:rPr lang="pt-BR" sz="2400" dirty="0" smtClean="0"/>
              <a:t> </a:t>
            </a:r>
            <a:r>
              <a:rPr lang="pt-BR" sz="2400" dirty="0"/>
              <a:t>T</a:t>
            </a:r>
            <a:r>
              <a:rPr lang="pt-BR" sz="2400" dirty="0" smtClean="0"/>
              <a:t>erceiro </a:t>
            </a:r>
            <a:r>
              <a:rPr lang="pt-BR" sz="2400" dirty="0"/>
              <a:t>mês 9% (13</a:t>
            </a:r>
            <a:r>
              <a:rPr lang="pt-BR" sz="2400" dirty="0" smtClean="0"/>
              <a:t>)</a:t>
            </a:r>
            <a:endParaRPr lang="pt-BR" sz="24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3110440"/>
              </p:ext>
            </p:extLst>
          </p:nvPr>
        </p:nvGraphicFramePr>
        <p:xfrm>
          <a:off x="1979613" y="2996952"/>
          <a:ext cx="4537075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41724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rmAutofit/>
          </a:bodyPr>
          <a:lstStyle/>
          <a:p>
            <a:pPr algn="l"/>
            <a:r>
              <a:rPr lang="pt-BR" sz="2400" b="1" dirty="0"/>
              <a:t>Meta 6.8: Garantir orientação sobre higiene bucal a 100% dos pacientes </a:t>
            </a:r>
            <a:r>
              <a:rPr lang="pt-BR" sz="2400" b="1" dirty="0" smtClean="0"/>
              <a:t>diabéticos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>P</a:t>
            </a:r>
            <a:r>
              <a:rPr lang="pt-BR" sz="2400" dirty="0" smtClean="0"/>
              <a:t>rimeiro </a:t>
            </a:r>
            <a:r>
              <a:rPr lang="pt-BR" sz="2400" dirty="0"/>
              <a:t>mês 33% (</a:t>
            </a:r>
            <a:r>
              <a:rPr lang="pt-BR" sz="2400" dirty="0" smtClean="0"/>
              <a:t>8);</a:t>
            </a:r>
            <a:br>
              <a:rPr lang="pt-BR" sz="2400" dirty="0" smtClean="0"/>
            </a:br>
            <a:r>
              <a:rPr lang="pt-BR" sz="2400" dirty="0" smtClean="0"/>
              <a:t>segundo </a:t>
            </a:r>
            <a:r>
              <a:rPr lang="pt-BR" sz="2400" dirty="0"/>
              <a:t>mês 21% (8) </a:t>
            </a:r>
            <a:r>
              <a:rPr lang="pt-BR" sz="2400" dirty="0" smtClean="0"/>
              <a:t>;</a:t>
            </a:r>
            <a:br>
              <a:rPr lang="pt-BR" sz="2400" dirty="0" smtClean="0"/>
            </a:br>
            <a:r>
              <a:rPr lang="pt-BR" sz="2400" dirty="0" smtClean="0"/>
              <a:t> </a:t>
            </a:r>
            <a:r>
              <a:rPr lang="pt-BR" sz="2400" dirty="0"/>
              <a:t>terceiro mês 19% (8)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0449304"/>
              </p:ext>
            </p:extLst>
          </p:nvPr>
        </p:nvGraphicFramePr>
        <p:xfrm>
          <a:off x="2051720" y="2852936"/>
          <a:ext cx="446563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225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Importância da intervenção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5257798"/>
          </a:xfrm>
        </p:spPr>
        <p:txBody>
          <a:bodyPr>
            <a:normAutofit/>
          </a:bodyPr>
          <a:lstStyle/>
          <a:p>
            <a:r>
              <a:rPr lang="pt-BR" sz="2400" dirty="0"/>
              <a:t>A</a:t>
            </a:r>
            <a:r>
              <a:rPr lang="pt-BR" sz="2400" dirty="0" smtClean="0"/>
              <a:t>rquivos </a:t>
            </a:r>
            <a:r>
              <a:rPr lang="pt-BR" sz="2400" dirty="0"/>
              <a:t>específicos para hipertensos e </a:t>
            </a:r>
            <a:r>
              <a:rPr lang="pt-BR" sz="2400" dirty="0" smtClean="0"/>
              <a:t>diabéticos,</a:t>
            </a:r>
          </a:p>
          <a:p>
            <a:r>
              <a:rPr lang="pt-BR" sz="2400" dirty="0" smtClean="0"/>
              <a:t>Aumento </a:t>
            </a:r>
            <a:r>
              <a:rPr lang="pt-BR" sz="2400" dirty="0"/>
              <a:t>na cobertura da atenção a hipertensos e </a:t>
            </a:r>
            <a:r>
              <a:rPr lang="pt-BR" sz="2400" dirty="0" smtClean="0"/>
              <a:t>diabéticos,</a:t>
            </a:r>
            <a:endParaRPr lang="pt-BR" sz="2400" dirty="0" smtClean="0"/>
          </a:p>
          <a:p>
            <a:r>
              <a:rPr lang="pt-BR" sz="2400" dirty="0"/>
              <a:t>C</a:t>
            </a:r>
            <a:r>
              <a:rPr lang="pt-BR" sz="2400" dirty="0" smtClean="0"/>
              <a:t>onversas </a:t>
            </a:r>
            <a:r>
              <a:rPr lang="pt-BR" sz="2400" dirty="0"/>
              <a:t>no grupo para hipertensos e </a:t>
            </a:r>
            <a:r>
              <a:rPr lang="pt-BR" sz="2400" dirty="0" smtClean="0"/>
              <a:t>diabéticos</a:t>
            </a:r>
          </a:p>
          <a:p>
            <a:r>
              <a:rPr lang="pt-BR" sz="2400" dirty="0"/>
              <a:t>T</a:t>
            </a:r>
            <a:r>
              <a:rPr lang="pt-BR" sz="2400" dirty="0" smtClean="0"/>
              <a:t>rabalho </a:t>
            </a:r>
            <a:r>
              <a:rPr lang="pt-BR" sz="2400" dirty="0"/>
              <a:t>integrado entre o médico e os </a:t>
            </a:r>
            <a:r>
              <a:rPr lang="pt-BR" sz="2400" dirty="0" smtClean="0"/>
              <a:t>ACS</a:t>
            </a:r>
          </a:p>
          <a:p>
            <a:r>
              <a:rPr lang="pt-BR" sz="2400" dirty="0"/>
              <a:t>A intervenção mudou completamente o panorama e o ponto de vista de todos </a:t>
            </a:r>
            <a:r>
              <a:rPr lang="pt-BR" sz="2400" dirty="0" smtClean="0"/>
              <a:t>desde </a:t>
            </a:r>
            <a:r>
              <a:rPr lang="pt-BR" sz="2400" dirty="0"/>
              <a:t>a forma de tratamento a como lidar com os usuários e priorizar certas coisas, como a renovação de receita atrelada a consulta médica, </a:t>
            </a:r>
            <a:endParaRPr lang="pt-BR" sz="2400" dirty="0" smtClean="0"/>
          </a:p>
          <a:p>
            <a:r>
              <a:rPr lang="pt-BR" sz="2400" dirty="0" smtClean="0"/>
              <a:t>medicar </a:t>
            </a:r>
            <a:r>
              <a:rPr lang="pt-BR" sz="2400" dirty="0"/>
              <a:t>e orientar os </a:t>
            </a:r>
            <a:r>
              <a:rPr lang="pt-BR" sz="2400" dirty="0" smtClean="0"/>
              <a:t>usuários</a:t>
            </a:r>
            <a:endParaRPr lang="pt-BR" sz="2400" dirty="0"/>
          </a:p>
          <a:p>
            <a:r>
              <a:rPr lang="pt-BR" sz="2400" dirty="0"/>
              <a:t>A</a:t>
            </a:r>
            <a:r>
              <a:rPr lang="pt-BR" sz="2400" dirty="0" smtClean="0"/>
              <a:t> </a:t>
            </a:r>
            <a:r>
              <a:rPr lang="pt-BR" sz="2400" dirty="0"/>
              <a:t>equipe esta mais integrada e </a:t>
            </a:r>
            <a:r>
              <a:rPr lang="pt-BR" sz="2400" dirty="0" smtClean="0"/>
              <a:t>capacitada de como </a:t>
            </a:r>
            <a:r>
              <a:rPr lang="pt-BR" sz="2400" dirty="0"/>
              <a:t>proceder</a:t>
            </a:r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7753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Importância da </a:t>
            </a:r>
            <a:r>
              <a:rPr lang="pt-BR" dirty="0" smtClean="0"/>
              <a:t>Intervenção </a:t>
            </a:r>
            <a:r>
              <a:rPr lang="pt-BR" dirty="0"/>
              <a:t>P</a:t>
            </a:r>
            <a:r>
              <a:rPr lang="pt-BR" dirty="0" smtClean="0"/>
              <a:t>ara Comunidade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925142"/>
          </a:xfrm>
        </p:spPr>
        <p:txBody>
          <a:bodyPr>
            <a:normAutofit/>
          </a:bodyPr>
          <a:lstStyle/>
          <a:p>
            <a:r>
              <a:rPr lang="pt-BR" sz="2400" dirty="0"/>
              <a:t>M</a:t>
            </a:r>
            <a:r>
              <a:rPr lang="pt-BR" sz="2400" dirty="0" smtClean="0"/>
              <a:t>elhoria </a:t>
            </a:r>
            <a:r>
              <a:rPr lang="pt-BR" sz="2400" dirty="0"/>
              <a:t>do registro</a:t>
            </a:r>
            <a:r>
              <a:rPr lang="pt-BR" sz="2400" dirty="0" smtClean="0"/>
              <a:t>,</a:t>
            </a:r>
          </a:p>
          <a:p>
            <a:r>
              <a:rPr lang="pt-BR" sz="2400" dirty="0" smtClean="0"/>
              <a:t>  </a:t>
            </a:r>
            <a:r>
              <a:rPr lang="pt-BR" sz="2400" dirty="0"/>
              <a:t>A</a:t>
            </a:r>
            <a:r>
              <a:rPr lang="pt-BR" sz="2400" dirty="0" smtClean="0"/>
              <a:t>cesso </a:t>
            </a:r>
            <a:r>
              <a:rPr lang="pt-BR" sz="2400" dirty="0"/>
              <a:t>mais rápido a renovação de receita </a:t>
            </a:r>
            <a:r>
              <a:rPr lang="pt-BR" sz="2400" dirty="0" smtClean="0"/>
              <a:t>médica</a:t>
            </a:r>
          </a:p>
          <a:p>
            <a:r>
              <a:rPr lang="pt-BR" sz="2400" dirty="0" smtClean="0"/>
              <a:t>Implementação de </a:t>
            </a:r>
            <a:r>
              <a:rPr lang="pt-BR" sz="2400" dirty="0"/>
              <a:t>um dia na semana para hipertensos e diabéticos </a:t>
            </a:r>
            <a:endParaRPr lang="pt-BR" sz="2400" dirty="0" smtClean="0"/>
          </a:p>
          <a:p>
            <a:r>
              <a:rPr lang="pt-BR" sz="2400" dirty="0"/>
              <a:t>O</a:t>
            </a:r>
            <a:r>
              <a:rPr lang="pt-BR" sz="2400" dirty="0" smtClean="0"/>
              <a:t>timização </a:t>
            </a:r>
            <a:r>
              <a:rPr lang="pt-BR" sz="2400" dirty="0"/>
              <a:t>da agenda para a atenção à demanda </a:t>
            </a:r>
            <a:r>
              <a:rPr lang="pt-BR" sz="2400" dirty="0" smtClean="0"/>
              <a:t>espontânea</a:t>
            </a:r>
          </a:p>
          <a:p>
            <a:r>
              <a:rPr lang="pt-BR" sz="2400" dirty="0"/>
              <a:t>O impacto da intervenção ainda e muito pequeno para que toda a comunidade tenha percebido, mas a grande maioria esta satisfeita, pois a maioria tem um parente ou amigo que tem hipertensão e/ou </a:t>
            </a:r>
            <a:r>
              <a:rPr lang="pt-BR" sz="2400" dirty="0" smtClean="0"/>
              <a:t>diabetes</a:t>
            </a:r>
          </a:p>
          <a:p>
            <a:r>
              <a:rPr lang="pt-BR" sz="2400" dirty="0"/>
              <a:t>Os hipertensos e diabéticos demostram satisfação com a prioridade no </a:t>
            </a:r>
            <a:r>
              <a:rPr lang="pt-BR" sz="2400" dirty="0" smtClean="0"/>
              <a:t>atendimento</a:t>
            </a:r>
          </a:p>
          <a:p>
            <a:r>
              <a:rPr lang="pt-BR" sz="2400" dirty="0"/>
              <a:t>A intervenção </a:t>
            </a:r>
            <a:r>
              <a:rPr lang="pt-BR" sz="2400" dirty="0" smtClean="0"/>
              <a:t>incorporada </a:t>
            </a:r>
            <a:r>
              <a:rPr lang="pt-BR" sz="2400" dirty="0"/>
              <a:t>a rotina do serviço</a:t>
            </a:r>
          </a:p>
        </p:txBody>
      </p:sp>
    </p:spTree>
    <p:extLst>
      <p:ext uri="{BB962C8B-B14F-4D97-AF65-F5344CB8AC3E}">
        <p14:creationId xmlns:p14="http://schemas.microsoft.com/office/powerpoint/2010/main" val="204852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Reflexão </a:t>
            </a:r>
            <a:r>
              <a:rPr lang="pt-BR" dirty="0"/>
              <a:t>C</a:t>
            </a:r>
            <a:r>
              <a:rPr lang="pt-BR" dirty="0" smtClean="0"/>
              <a:t>ritica </a:t>
            </a:r>
            <a:r>
              <a:rPr lang="pt-BR" dirty="0"/>
              <a:t>S</a:t>
            </a:r>
            <a:r>
              <a:rPr lang="pt-BR" dirty="0" smtClean="0"/>
              <a:t>obre o Processo </a:t>
            </a:r>
            <a:r>
              <a:rPr lang="pt-BR" dirty="0"/>
              <a:t>P</a:t>
            </a:r>
            <a:r>
              <a:rPr lang="pt-BR" dirty="0" smtClean="0"/>
              <a:t>essoal de Aprendizagem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373216"/>
          </a:xfrm>
        </p:spPr>
        <p:txBody>
          <a:bodyPr>
            <a:normAutofit fontScale="92500"/>
          </a:bodyPr>
          <a:lstStyle/>
          <a:p>
            <a:r>
              <a:rPr lang="pt-BR" sz="2400" dirty="0"/>
              <a:t>Confesso que foi uma surpresa quando fui acompanhando o processo e a evolução da intervenção e percebi que não era utópica a ideia de melhoria da atenção básica, claro que tivemos muitas dificuldades mais isso faz parte do processo de mudança estamos no começo de melhoria e se seguirmos assim chegaremos </a:t>
            </a:r>
            <a:r>
              <a:rPr lang="pt-BR" sz="2400" dirty="0" smtClean="0"/>
              <a:t>longe</a:t>
            </a:r>
          </a:p>
          <a:p>
            <a:r>
              <a:rPr lang="pt-BR" sz="2400" dirty="0"/>
              <a:t>Participar desta especialização foi muito gratificante, ver a satisfação das pessoas através da intervenção e ver o desempenho e como melhorou tudo, desde o convívio como a equipe de saúde até ao atendimento aos usuários e isso uma única intervenção, imagine só isso fazendo parte do dia a dia da atenção básica </a:t>
            </a:r>
            <a:r>
              <a:rPr lang="pt-BR" sz="2400" dirty="0" smtClean="0"/>
              <a:t>é muito </a:t>
            </a:r>
            <a:r>
              <a:rPr lang="pt-BR" sz="2400" dirty="0" smtClean="0"/>
              <a:t>bom</a:t>
            </a:r>
          </a:p>
          <a:p>
            <a:r>
              <a:rPr lang="pt-BR" sz="2400" dirty="0"/>
              <a:t>Enfim, devemos lembrar que o ser humano e um ser biopsicossocial, ou seja, devemos tratar as pessoas como um todo não só a parte biológica das doenças, pois para estejamos saudáveis devemos estar bem em mente e socialmente.  Para que tudo funcione só existe humanização</a:t>
            </a:r>
          </a:p>
        </p:txBody>
      </p:sp>
    </p:spTree>
    <p:extLst>
      <p:ext uri="{BB962C8B-B14F-4D97-AF65-F5344CB8AC3E}">
        <p14:creationId xmlns:p14="http://schemas.microsoft.com/office/powerpoint/2010/main" val="94657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pt-BR" sz="3200" dirty="0" smtClean="0"/>
              <a:t>Referencias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sz="1800" dirty="0"/>
              <a:t>ALFRADIQUE, Maria Elmira et al. Internações por condições sensíveis à atenção primária: a construção da lista brasileira como ferramenta para medir o desempenho do sistema de saúde (Projeto ICSAP – Brasil). </a:t>
            </a:r>
            <a:r>
              <a:rPr lang="pt-BR" sz="1800" b="1" dirty="0"/>
              <a:t>Cadernos de Saúde Pública</a:t>
            </a:r>
            <a:r>
              <a:rPr lang="pt-BR" sz="1800" dirty="0"/>
              <a:t>, Rio de Janeiro, v. 25, n. 6, 2009.</a:t>
            </a:r>
          </a:p>
          <a:p>
            <a:pPr marL="0" indent="0">
              <a:buNone/>
            </a:pPr>
            <a:r>
              <a:rPr lang="pt-BR" sz="1800" dirty="0"/>
              <a:t> </a:t>
            </a:r>
          </a:p>
          <a:p>
            <a:pPr marL="0" indent="0">
              <a:buNone/>
            </a:pPr>
            <a:r>
              <a:rPr lang="pt-BR" sz="1800" dirty="0"/>
              <a:t> </a:t>
            </a:r>
          </a:p>
          <a:p>
            <a:pPr marL="0" indent="0">
              <a:buNone/>
            </a:pPr>
            <a:r>
              <a:rPr lang="pt-BR" sz="1800" dirty="0"/>
              <a:t>BRASIL Estratégias </a:t>
            </a:r>
            <a:r>
              <a:rPr lang="pt-BR" sz="1800" b="1" dirty="0"/>
              <a:t>Para o Cuidado da Pessoa com Doença Crônica/ Hipertensão Arterial Sistêmica/</a:t>
            </a:r>
            <a:r>
              <a:rPr lang="pt-BR" sz="1800" dirty="0"/>
              <a:t> CHOBANIAN, 2004/ SOCIEDADE BRASILEIRA DE CARDIOLOGIA, 2010</a:t>
            </a:r>
            <a:r>
              <a:rPr lang="pt-BR" sz="1800" dirty="0" smtClean="0"/>
              <a:t>.</a:t>
            </a:r>
          </a:p>
          <a:p>
            <a:pPr marL="0" indent="0">
              <a:buNone/>
            </a:pPr>
            <a:r>
              <a:rPr lang="pt-BR" sz="1800" dirty="0"/>
              <a:t> </a:t>
            </a:r>
          </a:p>
          <a:p>
            <a:pPr marL="0" indent="0">
              <a:buNone/>
            </a:pPr>
            <a:r>
              <a:rPr lang="pt-BR" sz="1800" dirty="0"/>
              <a:t>BRASIL Ministério da Saúde. Secretaria de Atenção à Saúde. Departamento de Atenção Básica. </a:t>
            </a:r>
            <a:r>
              <a:rPr lang="pt-BR" sz="1800" b="1" dirty="0"/>
              <a:t>Estratégias para o cuidado da pessoa com doença crônica: hipertensão arterial sistêmic</a:t>
            </a:r>
            <a:r>
              <a:rPr lang="pt-BR" sz="1800" dirty="0"/>
              <a:t>a / Ministério da Saúde, Secretaria de Atenção à Saúde, Departamento de Atenção Básica. – Brasília: Ministério da Saúde, 2013. (Cadernos de Atenção Básica, n. 37).</a:t>
            </a:r>
          </a:p>
          <a:p>
            <a:pPr marL="0" indent="0">
              <a:buNone/>
            </a:pPr>
            <a:r>
              <a:rPr lang="pt-BR" sz="1800" dirty="0"/>
              <a:t> </a:t>
            </a:r>
          </a:p>
          <a:p>
            <a:pPr marL="0" indent="0">
              <a:buNone/>
            </a:pPr>
            <a:r>
              <a:rPr lang="pt-BR" sz="1800" dirty="0"/>
              <a:t>BRASIL Ministério da Saúde. Secretaria de Atenção à Saúde. Departamento de Atenção Básica. </a:t>
            </a:r>
            <a:r>
              <a:rPr lang="pt-BR" sz="1800" b="1" dirty="0"/>
              <a:t>Estratégias para o cuidado da pessoa com doença crônica: diabetes mellitus</a:t>
            </a:r>
            <a:r>
              <a:rPr lang="pt-BR" sz="1800" dirty="0"/>
              <a:t> / Ministério da Saúde, Secretaria de Atenção à Saúde, Departamento de Atenção Básica. – Brasília: Ministério da Saúde, 2013. (Cadernos de Atenção Básica, n. 36).</a:t>
            </a:r>
          </a:p>
          <a:p>
            <a:pPr marL="0" indent="0">
              <a:buNone/>
            </a:pPr>
            <a:r>
              <a:rPr lang="pt-BR" sz="1800" dirty="0"/>
              <a:t> </a:t>
            </a:r>
          </a:p>
          <a:p>
            <a:pPr marL="0" indent="0">
              <a:buNone/>
            </a:pPr>
            <a:r>
              <a:rPr lang="en-US" sz="1800" dirty="0"/>
              <a:t>SCHMIDT, M. I. et al. </a:t>
            </a:r>
            <a:r>
              <a:rPr lang="pt-BR" sz="1800" b="1" dirty="0"/>
              <a:t>Doenças Crônicas não transmissíveis no Brasil: mortalidade, morbidade e fatores de risco.</a:t>
            </a:r>
            <a:r>
              <a:rPr lang="pt-BR" sz="1800" dirty="0"/>
              <a:t> In: BRASIL, Ministério da Saúde Departamento de Analise de Situação de Saúde Secretaria de Vigilância em Saúde. Saúde Brasil 2009: Uma analise da situação de saúde e da Agenda Nacional e Internacional de Prioridades em Saúde. Brasília: 2010.</a:t>
            </a:r>
          </a:p>
          <a:p>
            <a:pPr marL="0" indent="0">
              <a:buNone/>
            </a:pPr>
            <a:r>
              <a:rPr lang="pt-BR" sz="1800" dirty="0"/>
              <a:t> </a:t>
            </a:r>
          </a:p>
          <a:p>
            <a:pPr marL="0" indent="0">
              <a:buNone/>
            </a:pPr>
            <a:r>
              <a:rPr lang="pt-BR" sz="1800" dirty="0"/>
              <a:t>MENDES, Eugênio Vilaça </a:t>
            </a:r>
            <a:r>
              <a:rPr lang="pt-BR" sz="1800" b="1" dirty="0"/>
              <a:t>O cuidado das condições crônicas na atenção primária à saúde: o imperativo da consolidação da estratégia da saúde da famíl</a:t>
            </a:r>
            <a:r>
              <a:rPr lang="pt-BR" sz="1800" dirty="0"/>
              <a:t>ia Brasília: Organização Pan-Americana da Saúde, 2012. 512 p.: il. ISBN: 978-85-7967-078-7</a:t>
            </a:r>
          </a:p>
          <a:p>
            <a:pPr marL="0" indent="0">
              <a:buNone/>
            </a:pPr>
            <a:r>
              <a:rPr lang="pt-BR" sz="1800" dirty="0"/>
              <a:t> </a:t>
            </a:r>
          </a:p>
          <a:p>
            <a:pPr marL="0" indent="0">
              <a:buNone/>
            </a:pP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88493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pt-BR" dirty="0" smtClean="0"/>
              <a:t>Rede de Saúde </a:t>
            </a:r>
            <a:endParaRPr lang="pt-BR" dirty="0"/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3641730411"/>
              </p:ext>
            </p:extLst>
          </p:nvPr>
        </p:nvGraphicFramePr>
        <p:xfrm>
          <a:off x="0" y="1397000"/>
          <a:ext cx="9144000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976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dirty="0"/>
              <a:t> </a:t>
            </a:r>
            <a:r>
              <a:rPr lang="pt-BR" dirty="0" smtClean="0"/>
              <a:t>          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2690719" y="2967335"/>
            <a:ext cx="37625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pt-BR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OBRIGADO !</a:t>
            </a:r>
            <a:endParaRPr lang="pt-BR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846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UBS Santa Inês 1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População: 5226 habitantes</a:t>
            </a:r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  Somente </a:t>
            </a:r>
            <a:r>
              <a:rPr lang="pt-BR" dirty="0"/>
              <a:t>uma equipe </a:t>
            </a:r>
            <a:endParaRPr lang="pt-B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composta por: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 </a:t>
            </a:r>
            <a:r>
              <a:rPr lang="pt-BR" dirty="0"/>
              <a:t>1 médico, </a:t>
            </a:r>
            <a:endParaRPr lang="pt-B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13 </a:t>
            </a:r>
            <a:r>
              <a:rPr lang="pt-BR" dirty="0"/>
              <a:t>ACS.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093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 smtClean="0"/>
              <a:t>SITUAÇÃO ANTES DA INTERVENÇÃO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2"/>
            <a:ext cx="8579296" cy="506915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400" dirty="0"/>
          </a:p>
          <a:p>
            <a:pPr algn="just"/>
            <a:r>
              <a:rPr lang="pt-BR" sz="2800" dirty="0" smtClean="0"/>
              <a:t>A cobertura: 260 (28%) </a:t>
            </a:r>
            <a:r>
              <a:rPr lang="pt-BR" sz="2800" dirty="0"/>
              <a:t>para hipertensos e de </a:t>
            </a:r>
            <a:r>
              <a:rPr lang="pt-BR" sz="2800" dirty="0" smtClean="0"/>
              <a:t>82( </a:t>
            </a:r>
            <a:r>
              <a:rPr lang="pt-BR" sz="2800" dirty="0"/>
              <a:t>31</a:t>
            </a:r>
            <a:r>
              <a:rPr lang="pt-BR" sz="2800" dirty="0" smtClean="0"/>
              <a:t>%) </a:t>
            </a:r>
            <a:r>
              <a:rPr lang="pt-BR" sz="2800" dirty="0"/>
              <a:t>para </a:t>
            </a:r>
            <a:r>
              <a:rPr lang="pt-BR" sz="2800" dirty="0" smtClean="0"/>
              <a:t>diabéticos,</a:t>
            </a:r>
          </a:p>
          <a:p>
            <a:pPr algn="just"/>
            <a:r>
              <a:rPr lang="pt-BR" sz="2800" dirty="0" smtClean="0"/>
              <a:t>Qualidade da atenção muito frágil,</a:t>
            </a:r>
          </a:p>
          <a:p>
            <a:pPr algn="just"/>
            <a:r>
              <a:rPr lang="pt-BR" sz="2800" dirty="0"/>
              <a:t>D</a:t>
            </a:r>
            <a:r>
              <a:rPr lang="pt-BR" sz="2800" dirty="0" smtClean="0"/>
              <a:t>ificuldade </a:t>
            </a:r>
            <a:r>
              <a:rPr lang="pt-BR" sz="2800" dirty="0" smtClean="0"/>
              <a:t>em </a:t>
            </a:r>
            <a:r>
              <a:rPr lang="pt-BR" sz="2800" dirty="0"/>
              <a:t>realizar a avaliação desta ação programática, pela fragilidade dos registros dos </a:t>
            </a:r>
            <a:r>
              <a:rPr lang="pt-BR" sz="2800" dirty="0" smtClean="0"/>
              <a:t>dados,</a:t>
            </a:r>
          </a:p>
          <a:p>
            <a:pPr algn="just"/>
            <a:r>
              <a:rPr lang="pt-BR" sz="2800" dirty="0" smtClean="0"/>
              <a:t>Os hipertensos e/ou diabéticos só eram cadastrados sem acompanhamento sistemático,</a:t>
            </a:r>
          </a:p>
          <a:p>
            <a:pPr algn="just"/>
            <a:r>
              <a:rPr lang="pt-BR" sz="2800" dirty="0" smtClean="0"/>
              <a:t>Protocolos não utilizados.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89044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 GERAL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2"/>
            <a:ext cx="8435280" cy="4525963"/>
          </a:xfrm>
        </p:spPr>
        <p:txBody>
          <a:bodyPr/>
          <a:lstStyle/>
          <a:p>
            <a:endParaRPr lang="pt-BR" dirty="0" smtClean="0"/>
          </a:p>
          <a:p>
            <a:endParaRPr lang="pt-BR" dirty="0"/>
          </a:p>
          <a:p>
            <a:pPr algn="just"/>
            <a:r>
              <a:rPr lang="pt-BR" sz="3600" dirty="0" smtClean="0"/>
              <a:t>Melhorar a atenção </a:t>
            </a:r>
            <a:r>
              <a:rPr lang="pt-BR" sz="3600" dirty="0"/>
              <a:t>à saúde de hipertensos e/ou diabéticos da Unidade de Saúde Santa Inês no município de Rio Branco/ Acre.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3183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 </a:t>
            </a:r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431372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809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Logística </a:t>
            </a:r>
            <a:endParaRPr lang="pt-B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44824"/>
            <a:ext cx="3456384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916833"/>
            <a:ext cx="3816424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09090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ufpl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Tema ufple</Template>
  <TotalTime>684</TotalTime>
  <Words>1063</Words>
  <Application>Microsoft Office PowerPoint</Application>
  <PresentationFormat>Apresentação na tela (4:3)</PresentationFormat>
  <Paragraphs>146</Paragraphs>
  <Slides>40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40</vt:i4>
      </vt:variant>
    </vt:vector>
  </HeadingPairs>
  <TitlesOfParts>
    <vt:vector size="41" baseType="lpstr">
      <vt:lpstr>Tema ufple</vt:lpstr>
      <vt:lpstr>UNIVERSIDADE ABERTA DO SUS UNIVERSIDADE FEDERAL DE PELOTAS Especialização em Saúde da Família Modalidade a Distância Turma 7 </vt:lpstr>
      <vt:lpstr>Introdução </vt:lpstr>
      <vt:lpstr>Rio Branco - Acre </vt:lpstr>
      <vt:lpstr>Rede de Saúde </vt:lpstr>
      <vt:lpstr>UBS Santa Inês 1</vt:lpstr>
      <vt:lpstr>SITUAÇÃO ANTES DA INTERVENÇÃO </vt:lpstr>
      <vt:lpstr>OBJETIVO GERAL </vt:lpstr>
      <vt:lpstr>Metodologia </vt:lpstr>
      <vt:lpstr>Logística </vt:lpstr>
      <vt:lpstr>Apresentação do PowerPoint</vt:lpstr>
      <vt:lpstr>Apresentação do PowerPoint</vt:lpstr>
      <vt:lpstr>Objetivo 1: Ampliar cobertura a hipertensos e diabéticos Meta 1.1: Cadastrar 60% dos hipertensos e 60% dos diabéticos da área de abrangência no Programa a Atenção à hipertensão arterial e diabetes mellitus da unidade de saúde. Primeiro mês 8% (64),  Segundo mês 16% (124),   Terceiro mês 19% (152), </vt:lpstr>
      <vt:lpstr>Meta 1.2: Cadastrar 60% dos diabéticos da área de abrangência no Programa a Atenção à hipertensão arterial e diabetes mellitus da unidade de saúde. Primeiro mês 12% (24),    Segundo mês 19%(38)  Terceiro mês 21% (42)</vt:lpstr>
      <vt:lpstr>Objetivo 2: Melhorar a qualidade da atenção a hipertensos e diabéticos    Meta 2.1: Realizar exame clinico apropriado em 100% dos hipertensos. Primeiro mês 84 % (54)  Segundo mês 96% (119)   Terceiro mês 96% (146)</vt:lpstr>
      <vt:lpstr>Meta 2.2: realizar exame clínico apropriado em 100% dos diabéticos Primeiro mês 83% (20) Segundo mês 97% (37)  Terceiro mês 98% (41)</vt:lpstr>
      <vt:lpstr>Meta 2.3: Garantir a 100% dos hipertensos a realização de exames complementares em dia de acordo com o protocolo Primeiro mês 85% (54);  Segundo mês 95% (118);  terceiro mês 96% (145)</vt:lpstr>
      <vt:lpstr>Meta 2.4: Garantir a 100% dos diabéticos a realização de exames complementares em dia de acordo com o protocolo  Primeiro mês 83% (20); Segundo mês 97% (37) ; Terceiro mês 98% (41)</vt:lpstr>
      <vt:lpstr> Meta 2.5:. Priorizar a prescrição de medicamentos da farmácia popular para 100% dos hipertensos cadastrados na unidade de saúde.  Primeiro mês 100% (64),  Segundo mês 100% (124)  Terceiro mês 100% (151)</vt:lpstr>
      <vt:lpstr>Meta 2.6. Priorizar a prescrição de medicamentos da farmácia popular para 100% dos diabéticos cadastrados na unidade de saúde.  Primeiro mês 100% (24);  Segundo mês 100% 38);  Terceiro mês 100% (42)</vt:lpstr>
      <vt:lpstr> Meta 2.7. Realizar avaliação da necessidade de atendimento odontológico em 100% dos hipertensos. Primeiro mês 12% (8);  segundo mês 7% (9);  terceiro mês 6% (9);</vt:lpstr>
      <vt:lpstr>Meta 2.8 : Realizar avaliação da necessidade de atendimento odontológico em 100% dos diabéticos Primeiro mês 4% (1);  segundo mês 3% (1)  terceiro mês 2% (1)</vt:lpstr>
      <vt:lpstr>Apresentação do PowerPoint</vt:lpstr>
      <vt:lpstr>Apresentação do PowerPoint</vt:lpstr>
      <vt:lpstr>Objetivo 4  Melhorar o registro das informações  Meta 4.1: Manter ficha de acompanhamento de 100% dos hipertensos cadastrados na unidade de saúde Primeiro mês 97% (62)  Segundo mês 98% (122)  Terceiro mês 98% (149)</vt:lpstr>
      <vt:lpstr>Meta 4.2  :Manter ficha de acompanhamento de 100% dos diabéticos cadastrados na unidade de saúde Primeiro mês 100% (24);  segundo mês 100% (38)  terceiro mês 100% (42).</vt:lpstr>
      <vt:lpstr>Objetivo 5: Mapear hipertensos e diabéticos de risco para doença cardiovascular  Meta 5.1: Realizar estratificação do risco cardiovascular em 100% dos hipertensos cadastrados na unidade de saúde Primeiro mês 5% (3);  Segundo mês 3% (4);  Terceiro mês 2% (4).</vt:lpstr>
      <vt:lpstr>Apresentação do PowerPoint</vt:lpstr>
      <vt:lpstr>Objetivo 6: Promover a saúde de hipertensos e diabéticos  Meta 6.1: Garantir orientação nutricional sobre alimentação saudável a 100% dos hipertensos Primeiro mês 100% (64);  Segundo mês 100% (124);  Terceiro mês 99% (151) </vt:lpstr>
      <vt:lpstr>Meta 6.2: Garantir orientação nutricional sobre alimentação saudável a 100% dos diabéticos  Primeiro mês 100% (24); Segundo mês 100% (38)  Terceiro mês 100% (42)</vt:lpstr>
      <vt:lpstr>Meta 6.3: Garantir orientação em relação à prática regular de atividade física a 100% dos pacientes hipertensos  Primeiro mês 100% (64)  segundo mês 100% (124)  terceiro mês 99% (146)</vt:lpstr>
      <vt:lpstr>Meta 6.4: Garantir orientação em relação à prática regular de atividade física a 100% dos pacientes diabéticos  Primeiro mês 100% (24);  Segundo mês 100% (38);  Terceiro mês 100% (41)</vt:lpstr>
      <vt:lpstr>Meta 6.5: Garantir orientação sobre os riscos do tabagismo a 100% dos pacientes hipertensos  Primeiro mês 100% (64) segundo mês 100% (124) terceiro mês 96% (146)</vt:lpstr>
      <vt:lpstr>Meta 6.6: Garantir orientação sobre os riscos do tabagismo a 100% dos pacientes diabéticos Primeiro mês 100% (24) ; Segundo mês 100% (38);  Terceiro mês 98% (41)</vt:lpstr>
      <vt:lpstr>Meta 6.7: Garantir orientação sobre higiene bucal a 100% dos pacientes hipertensos  Primeiro mês 20% (13);  Segundo mês 10% (13);  Terceiro mês 9% (13)</vt:lpstr>
      <vt:lpstr>Meta 6.8: Garantir orientação sobre higiene bucal a 100% dos pacientes diabéticos Primeiro mês 33% (8); segundo mês 21% (8) ;  terceiro mês 19% (8)</vt:lpstr>
      <vt:lpstr>Importância da intervenção </vt:lpstr>
      <vt:lpstr>Importância da Intervenção Para Comunidade </vt:lpstr>
      <vt:lpstr>Reflexão Critica Sobre o Processo Pessoal de Aprendizagem </vt:lpstr>
      <vt:lpstr>Referencias 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Melhoria na Atenção ao Hipertenso e Diabético, na unidade saúde da família Santa Inês 1</dc:title>
  <dc:creator>Usuario</dc:creator>
  <cp:lastModifiedBy>Elenir</cp:lastModifiedBy>
  <cp:revision>50</cp:revision>
  <dcterms:created xsi:type="dcterms:W3CDTF">2015-09-08T23:23:39Z</dcterms:created>
  <dcterms:modified xsi:type="dcterms:W3CDTF">2015-09-15T21:08:17Z</dcterms:modified>
</cp:coreProperties>
</file>