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7" r:id="rId4"/>
    <p:sldId id="258" r:id="rId5"/>
    <p:sldId id="259" r:id="rId6"/>
    <p:sldId id="268" r:id="rId7"/>
    <p:sldId id="283" r:id="rId8"/>
    <p:sldId id="260" r:id="rId9"/>
    <p:sldId id="261" r:id="rId10"/>
    <p:sldId id="282" r:id="rId11"/>
    <p:sldId id="262" r:id="rId12"/>
    <p:sldId id="281" r:id="rId13"/>
    <p:sldId id="263" r:id="rId14"/>
    <p:sldId id="264" r:id="rId15"/>
    <p:sldId id="265" r:id="rId16"/>
    <p:sldId id="266" r:id="rId17"/>
    <p:sldId id="284" r:id="rId18"/>
    <p:sldId id="276" r:id="rId19"/>
    <p:sldId id="277" r:id="rId20"/>
    <p:sldId id="278" r:id="rId21"/>
    <p:sldId id="279" r:id="rId22"/>
    <p:sldId id="280" r:id="rId23"/>
    <p:sldId id="269" r:id="rId24"/>
    <p:sldId id="270" r:id="rId25"/>
    <p:sldId id="272" r:id="rId26"/>
    <p:sldId id="274" r:id="rId27"/>
    <p:sldId id="27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%20Sa&#250;de%20Bucal%20das%20Crian&#231;as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%20Sa&#250;de%20Bucal%20das%20Crian&#231;as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%20Sa&#250;de%20Bucal%20das%20Crian&#231;as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%20Sa&#250;de%20Bucal%20das%20Crian&#231;a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%20Sa&#250;de%20Bucal%20das%20Crian&#231;a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DSON\Desktop\Especializa&#231;&#227;o%20em%20Sa&#250;de%20da%20Fam&#237;lia\Unidade%203\13\Planilha%20de%20Coleta%20de%20Dados-%20Sa&#250;de%20das%20Crian&#231;a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Dados- Saúde das Crianças Final.xls]Indicadores'!$D$3:$F$3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Final.xls]Indicadores'!$D$4:$F$4</c:f>
              <c:numCache>
                <c:formatCode>0.0%</c:formatCode>
                <c:ptCount val="3"/>
                <c:pt idx="0">
                  <c:v>0.28275862068965518</c:v>
                </c:pt>
                <c:pt idx="1">
                  <c:v>0.47586206896551725</c:v>
                </c:pt>
                <c:pt idx="2">
                  <c:v>0.62068965517241381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11104"/>
        <c:axId val="87819008"/>
      </c:barChart>
      <c:catAx>
        <c:axId val="785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819008"/>
        <c:crosses val="autoZero"/>
        <c:auto val="1"/>
        <c:lblAlgn val="ctr"/>
        <c:lblOffset val="100"/>
        <c:noMultiLvlLbl val="0"/>
      </c:catAx>
      <c:valAx>
        <c:axId val="878190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85111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invertIfNegative val="0"/>
          <c:cat>
            <c:strRef>
              <c:f>'[Planilha de Coleta de Dados- Saúde das Crianças Final.xls]Indicadores'!$D$61:$F$61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Final.xls]Indicadores'!$D$62:$F$62</c:f>
              <c:numCache>
                <c:formatCode>0.0%</c:formatCode>
                <c:ptCount val="3"/>
                <c:pt idx="0">
                  <c:v>0.97560975609756095</c:v>
                </c:pt>
                <c:pt idx="1">
                  <c:v>0.96610169491525422</c:v>
                </c:pt>
                <c:pt idx="2">
                  <c:v>0.97435897435897434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087936"/>
        <c:axId val="88110208"/>
      </c:barChart>
      <c:catAx>
        <c:axId val="8808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110208"/>
        <c:crosses val="autoZero"/>
        <c:auto val="1"/>
        <c:lblAlgn val="ctr"/>
        <c:lblOffset val="100"/>
        <c:noMultiLvlLbl val="0"/>
      </c:catAx>
      <c:valAx>
        <c:axId val="8811020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88087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invertIfNegative val="0"/>
          <c:cat>
            <c:strRef>
              <c:f>'[Planilha de Coleta de Dados- Saúde das Crianças Final.xls]Indicadores'!$D$67:$F$67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Final.xls]Indicadores'!$D$68:$F$68</c:f>
              <c:numCache>
                <c:formatCode>0.0%</c:formatCode>
                <c:ptCount val="3"/>
                <c:pt idx="0">
                  <c:v>0.875</c:v>
                </c:pt>
                <c:pt idx="1">
                  <c:v>0.81818181818181823</c:v>
                </c:pt>
                <c:pt idx="2">
                  <c:v>0.9285714285714286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136704"/>
        <c:axId val="88142592"/>
      </c:barChart>
      <c:catAx>
        <c:axId val="881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142592"/>
        <c:crosses val="autoZero"/>
        <c:auto val="1"/>
        <c:lblAlgn val="ctr"/>
        <c:lblOffset val="100"/>
        <c:noMultiLvlLbl val="0"/>
      </c:catAx>
      <c:valAx>
        <c:axId val="881425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1367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Dados- Saúde das Crianças Final.xls]Indicadores'!$D$74:$F$74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Final.xls]Indicadores'!$D$75:$F$75</c:f>
              <c:numCache>
                <c:formatCode>0.0%</c:formatCode>
                <c:ptCount val="3"/>
                <c:pt idx="0">
                  <c:v>0.87804878048780488</c:v>
                </c:pt>
                <c:pt idx="1">
                  <c:v>0.88405797101449279</c:v>
                </c:pt>
                <c:pt idx="2">
                  <c:v>0.91111111111111109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50240"/>
        <c:axId val="88251776"/>
      </c:barChart>
      <c:catAx>
        <c:axId val="882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251776"/>
        <c:crosses val="autoZero"/>
        <c:auto val="1"/>
        <c:lblAlgn val="ctr"/>
        <c:lblOffset val="100"/>
        <c:noMultiLvlLbl val="0"/>
      </c:catAx>
      <c:valAx>
        <c:axId val="882517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2502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Dados- Saúde das Crianças Final.xls]Indicadores'!$D$81:$F$81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Final.xls]Indicadores'!$D$82:$F$82</c:f>
              <c:numCache>
                <c:formatCode>0.0%</c:formatCode>
                <c:ptCount val="3"/>
                <c:pt idx="0">
                  <c:v>0.85365853658536583</c:v>
                </c:pt>
                <c:pt idx="1">
                  <c:v>0.85507246376811596</c:v>
                </c:pt>
                <c:pt idx="2">
                  <c:v>0.85555555555555551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87904"/>
        <c:axId val="90589440"/>
      </c:barChart>
      <c:catAx>
        <c:axId val="905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589440"/>
        <c:crosses val="autoZero"/>
        <c:auto val="1"/>
        <c:lblAlgn val="ctr"/>
        <c:lblOffset val="100"/>
        <c:noMultiLvlLbl val="0"/>
      </c:catAx>
      <c:valAx>
        <c:axId val="9058944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5879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Final.xls]Indicadores'!$C$89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Dados- Saúde das Crianças Final.xls]Indicadores'!$D$88:$F$88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Final.xls]Indicadores'!$D$89:$F$89</c:f>
              <c:numCache>
                <c:formatCode>0.0%</c:formatCode>
                <c:ptCount val="3"/>
                <c:pt idx="0">
                  <c:v>0.87804878048780488</c:v>
                </c:pt>
                <c:pt idx="1">
                  <c:v>0.88405797101449279</c:v>
                </c:pt>
                <c:pt idx="2">
                  <c:v>0.91111111111111109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06976"/>
        <c:axId val="90514560"/>
      </c:barChart>
      <c:catAx>
        <c:axId val="9060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514560"/>
        <c:crosses val="autoZero"/>
        <c:auto val="1"/>
        <c:lblAlgn val="ctr"/>
        <c:lblOffset val="100"/>
        <c:noMultiLvlLbl val="0"/>
      </c:catAx>
      <c:valAx>
        <c:axId val="9051456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90606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invertIfNegative val="0"/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0.87804878048780488</c:v>
                </c:pt>
                <c:pt idx="1">
                  <c:v>0.91304347826086951</c:v>
                </c:pt>
                <c:pt idx="2">
                  <c:v>0.92222222222222228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35040"/>
        <c:axId val="90536576"/>
      </c:barChart>
      <c:catAx>
        <c:axId val="905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536576"/>
        <c:crosses val="autoZero"/>
        <c:auto val="1"/>
        <c:lblAlgn val="ctr"/>
        <c:lblOffset val="100"/>
        <c:noMultiLvlLbl val="0"/>
      </c:catAx>
      <c:valAx>
        <c:axId val="905365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905350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das Crianças Final.xls]Indicadores'!$C$4</c:f>
              <c:strCache>
                <c:ptCount val="1"/>
                <c:pt idx="0">
                  <c:v>Proporção de crianças residentes na área de abrangência da unidade de saúde com primeira consulta odontológica programática.</c:v>
                </c:pt>
              </c:strCache>
            </c:strRef>
          </c:tx>
          <c:invertIfNegative val="0"/>
          <c:cat>
            <c:strRef>
              <c:f>'[Planilha de Coleta de Dados Saúde Bucal das Crianças Final.xls]Indicadores'!$D$3:$F$3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das Crianças Final.xls]Indicadores'!$D$4:$F$4</c:f>
              <c:numCache>
                <c:formatCode>0.0%</c:formatCode>
                <c:ptCount val="3"/>
                <c:pt idx="0">
                  <c:v>1</c:v>
                </c:pt>
                <c:pt idx="1">
                  <c:v>0.9152542372881356</c:v>
                </c:pt>
                <c:pt idx="2">
                  <c:v>0.87179487179487181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980736"/>
        <c:axId val="90982272"/>
      </c:barChart>
      <c:catAx>
        <c:axId val="909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982272"/>
        <c:crosses val="autoZero"/>
        <c:auto val="1"/>
        <c:lblAlgn val="ctr"/>
        <c:lblOffset val="100"/>
        <c:noMultiLvlLbl val="0"/>
      </c:catAx>
      <c:valAx>
        <c:axId val="9098227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9807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das Crianças Final.xls]Indicadores'!$C$19</c:f>
              <c:strCache>
                <c:ptCount val="1"/>
                <c:pt idx="0">
                  <c:v>Proporção de crianças com tratamento dentário concluído.      </c:v>
                </c:pt>
              </c:strCache>
            </c:strRef>
          </c:tx>
          <c:invertIfNegative val="0"/>
          <c:cat>
            <c:strRef>
              <c:f>'[Planilha de Coleta de Dados Saúde Bucal das Crianças Final.xls]Indicadores'!$D$18:$F$18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das Crianças Final.xls]Indicadores'!$D$19:$F$19</c:f>
              <c:numCache>
                <c:formatCode>0.0%</c:formatCode>
                <c:ptCount val="3"/>
                <c:pt idx="0">
                  <c:v>0.6097560975609756</c:v>
                </c:pt>
                <c:pt idx="1">
                  <c:v>0.72222222222222221</c:v>
                </c:pt>
                <c:pt idx="2">
                  <c:v>0.91176470588235292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004928"/>
        <c:axId val="91006464"/>
      </c:barChart>
      <c:catAx>
        <c:axId val="910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006464"/>
        <c:crosses val="autoZero"/>
        <c:auto val="1"/>
        <c:lblAlgn val="ctr"/>
        <c:lblOffset val="100"/>
        <c:noMultiLvlLbl val="0"/>
      </c:catAx>
      <c:valAx>
        <c:axId val="91006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0049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das Crianças Final.xls]Indicadores'!$C$24</c:f>
              <c:strCache>
                <c:ptCount val="1"/>
                <c:pt idx="0">
                  <c:v>Proporção de busca ativa realizada às crianças que necessitavam de primeira consulta odontológica programática e que faltaram. </c:v>
                </c:pt>
              </c:strCache>
            </c:strRef>
          </c:tx>
          <c:invertIfNegative val="0"/>
          <c:cat>
            <c:strRef>
              <c:f>'[Planilha de Coleta de Dados Saúde Bucal das Crianças Final.xls]Indicadores'!$D$23:$F$23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das Crianças Final.xls]Indicadores'!$D$24:$F$24</c:f>
              <c:numCache>
                <c:formatCode>0.0%</c:formatCode>
                <c:ptCount val="3"/>
                <c:pt idx="0">
                  <c:v>0.5</c:v>
                </c:pt>
                <c:pt idx="1">
                  <c:v>0.7142857142857143</c:v>
                </c:pt>
                <c:pt idx="2">
                  <c:v>0.90909090909090906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917888"/>
        <c:axId val="90923776"/>
      </c:barChart>
      <c:catAx>
        <c:axId val="909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923776"/>
        <c:crosses val="autoZero"/>
        <c:auto val="1"/>
        <c:lblAlgn val="ctr"/>
        <c:lblOffset val="100"/>
        <c:noMultiLvlLbl val="0"/>
      </c:catAx>
      <c:valAx>
        <c:axId val="909237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9178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das Crianças Final.xls]Indicadores'!$C$34</c:f>
              <c:strCache>
                <c:ptCount val="1"/>
                <c:pt idx="0">
                  <c:v> Proporção de crianças com registro atualizado.        </c:v>
                </c:pt>
              </c:strCache>
            </c:strRef>
          </c:tx>
          <c:invertIfNegative val="0"/>
          <c:cat>
            <c:strRef>
              <c:f>'[Planilha de Coleta de Dados Saúde Bucal das Crianças Final.xls]Indicadores'!$D$33:$F$33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das Crianças Final.xls]Indicadores'!$D$34:$F$34</c:f>
              <c:numCache>
                <c:formatCode>0.0%</c:formatCode>
                <c:ptCount val="3"/>
                <c:pt idx="0">
                  <c:v>0.85365853658536583</c:v>
                </c:pt>
                <c:pt idx="1">
                  <c:v>0.96296296296296291</c:v>
                </c:pt>
                <c:pt idx="2">
                  <c:v>0.97058823529411764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101440"/>
        <c:axId val="91103232"/>
      </c:barChart>
      <c:catAx>
        <c:axId val="911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103232"/>
        <c:crosses val="autoZero"/>
        <c:auto val="1"/>
        <c:lblAlgn val="ctr"/>
        <c:lblOffset val="100"/>
        <c:noMultiLvlLbl val="0"/>
      </c:catAx>
      <c:valAx>
        <c:axId val="9110323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1014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0.92682926829268297</c:v>
                </c:pt>
                <c:pt idx="1">
                  <c:v>0.92753623188405798</c:v>
                </c:pt>
                <c:pt idx="2">
                  <c:v>0.94444444444444442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853312"/>
        <c:axId val="87855104"/>
      </c:barChart>
      <c:catAx>
        <c:axId val="878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855104"/>
        <c:crosses val="autoZero"/>
        <c:auto val="1"/>
        <c:lblAlgn val="ctr"/>
        <c:lblOffset val="100"/>
        <c:noMultiLvlLbl val="0"/>
      </c:catAx>
      <c:valAx>
        <c:axId val="8785510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aseline="0"/>
            </a:pPr>
            <a:endParaRPr lang="pt-BR"/>
          </a:p>
        </c:txPr>
        <c:crossAx val="878533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das Crianças Final.xls]Indicadores'!$C$40</c:f>
              <c:strCache>
                <c:ptCount val="1"/>
                <c:pt idx="0">
                  <c:v>Proporção de crianças com orientações sobre higiene bucal.</c:v>
                </c:pt>
              </c:strCache>
            </c:strRef>
          </c:tx>
          <c:invertIfNegative val="0"/>
          <c:cat>
            <c:strRef>
              <c:f>'[Planilha de Coleta de Dados Saúde Bucal das Crianças Final.xls]Indicadores'!$D$39:$F$39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das Crianças Final.xls]Indicadores'!$D$40:$F$40</c:f>
              <c:numCache>
                <c:formatCode>0.0%</c:formatCode>
                <c:ptCount val="3"/>
                <c:pt idx="0">
                  <c:v>0.85365853658536583</c:v>
                </c:pt>
                <c:pt idx="1">
                  <c:v>0.96296296296296291</c:v>
                </c:pt>
                <c:pt idx="2">
                  <c:v>0.97058823529411764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133440"/>
        <c:axId val="91134976"/>
      </c:barChart>
      <c:catAx>
        <c:axId val="9113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134976"/>
        <c:crosses val="autoZero"/>
        <c:auto val="1"/>
        <c:lblAlgn val="ctr"/>
        <c:lblOffset val="100"/>
        <c:noMultiLvlLbl val="0"/>
      </c:catAx>
      <c:valAx>
        <c:axId val="911349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11334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168317669968"/>
          <c:y val="0.15556888722243056"/>
          <c:w val="0.84746389214159468"/>
          <c:h val="0.60649832414881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Dados- Saúde das Crianças Final.xls]Indicadores'!$D$13:$F$13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Final.xls]Indicadores'!$D$14:$F$14</c:f>
              <c:numCache>
                <c:formatCode>0.0%</c:formatCode>
                <c:ptCount val="3"/>
                <c:pt idx="0">
                  <c:v>0.90243902439024393</c:v>
                </c:pt>
                <c:pt idx="1">
                  <c:v>0.92753623188405798</c:v>
                </c:pt>
                <c:pt idx="2">
                  <c:v>0.94444444444444442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87232"/>
        <c:axId val="87893120"/>
      </c:barChart>
      <c:catAx>
        <c:axId val="87887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893120"/>
        <c:crosses val="autoZero"/>
        <c:auto val="1"/>
        <c:lblAlgn val="ctr"/>
        <c:lblOffset val="100"/>
        <c:noMultiLvlLbl val="0"/>
      </c:catAx>
      <c:valAx>
        <c:axId val="8789312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878872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invertIfNegative val="0"/>
          <c:cat>
            <c:strRef>
              <c:f>'[Planilha de Coleta de Dados- Saúde das Crianças Final.xls]Indicadores'!$D$18:$F$18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Final.xls]Indicadores'!$D$19:$F$19</c:f>
              <c:numCache>
                <c:formatCode>0.0%</c:formatCode>
                <c:ptCount val="3"/>
                <c:pt idx="0">
                  <c:v>0.75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921792"/>
        <c:axId val="87923328"/>
      </c:barChart>
      <c:catAx>
        <c:axId val="879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923328"/>
        <c:crosses val="autoZero"/>
        <c:auto val="1"/>
        <c:lblAlgn val="ctr"/>
        <c:lblOffset val="100"/>
        <c:noMultiLvlLbl val="0"/>
      </c:catAx>
      <c:valAx>
        <c:axId val="8792332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aseline="0"/>
            </a:pPr>
            <a:endParaRPr lang="pt-BR"/>
          </a:p>
        </c:txPr>
        <c:crossAx val="87921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invertIfNegative val="0"/>
          <c:cat>
            <c:strRef>
              <c:f>'[Planilha de Coleta de Dados- Saúde das Crianças Final.xls]Indicadores'!$D$28:$F$28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Final.xls]Indicadores'!$D$29:$F$29</c:f>
              <c:numCache>
                <c:formatCode>0.0%</c:formatCode>
                <c:ptCount val="3"/>
                <c:pt idx="0">
                  <c:v>0.90243902439024393</c:v>
                </c:pt>
                <c:pt idx="1">
                  <c:v>0.91304347826086951</c:v>
                </c:pt>
                <c:pt idx="2">
                  <c:v>0.93333333333333335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295680"/>
        <c:axId val="88301568"/>
      </c:barChart>
      <c:catAx>
        <c:axId val="882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301568"/>
        <c:crosses val="autoZero"/>
        <c:auto val="1"/>
        <c:lblAlgn val="ctr"/>
        <c:lblOffset val="100"/>
        <c:noMultiLvlLbl val="0"/>
      </c:catAx>
      <c:valAx>
        <c:axId val="8830156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aseline="0"/>
            </a:pPr>
            <a:endParaRPr lang="pt-BR"/>
          </a:p>
        </c:txPr>
        <c:crossAx val="882956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invertIfNegative val="0"/>
          <c:cat>
            <c:strRef>
              <c:f>'[Planilha de Coleta de Dados- Saúde das Crianças Final.xls]Indicadores'!$D$33:$F$33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Final.xls]Indicadores'!$D$34:$F$34</c:f>
              <c:numCache>
                <c:formatCode>0.0%</c:formatCode>
                <c:ptCount val="3"/>
                <c:pt idx="0">
                  <c:v>0.92682926829268297</c:v>
                </c:pt>
                <c:pt idx="1">
                  <c:v>0.94202898550724634</c:v>
                </c:pt>
                <c:pt idx="2">
                  <c:v>0.9555555555555556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326144"/>
        <c:axId val="88327680"/>
      </c:barChart>
      <c:catAx>
        <c:axId val="8832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327680"/>
        <c:crosses val="autoZero"/>
        <c:auto val="1"/>
        <c:lblAlgn val="ctr"/>
        <c:lblOffset val="100"/>
        <c:noMultiLvlLbl val="0"/>
      </c:catAx>
      <c:valAx>
        <c:axId val="8832768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883261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invertIfNegative val="0"/>
          <c:cat>
            <c:strRef>
              <c:f>'[Planilha de Coleta de Dados- Saúde das Crianças Final.xls]Indicadores'!$D$45:$F$45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Final.xls]Indicadores'!$D$46:$F$46</c:f>
              <c:numCache>
                <c:formatCode>0.0%</c:formatCode>
                <c:ptCount val="3"/>
                <c:pt idx="0">
                  <c:v>0.90243902439024393</c:v>
                </c:pt>
                <c:pt idx="1">
                  <c:v>0.91304347826086951</c:v>
                </c:pt>
                <c:pt idx="2">
                  <c:v>0.92222222222222228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481408"/>
        <c:axId val="90482944"/>
      </c:barChart>
      <c:catAx>
        <c:axId val="904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482944"/>
        <c:crosses val="autoZero"/>
        <c:auto val="1"/>
        <c:lblAlgn val="ctr"/>
        <c:lblOffset val="100"/>
        <c:noMultiLvlLbl val="0"/>
      </c:catAx>
      <c:valAx>
        <c:axId val="9048294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481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invertIfNegative val="0"/>
          <c:cat>
            <c:strRef>
              <c:f>'[Planilha de Coleta de Dados- Saúde das Crianças Final.xls]Indicadores'!$D$50:$F$50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Final.xls]Indicadores'!$D$51:$F$51</c:f>
              <c:numCache>
                <c:formatCode>0.0%</c:formatCode>
                <c:ptCount val="3"/>
                <c:pt idx="0">
                  <c:v>0.90243902439024393</c:v>
                </c:pt>
                <c:pt idx="1">
                  <c:v>0.94202898550724634</c:v>
                </c:pt>
                <c:pt idx="2">
                  <c:v>0.93333333333333335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156416"/>
        <c:axId val="88162304"/>
      </c:barChart>
      <c:catAx>
        <c:axId val="8815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162304"/>
        <c:crosses val="autoZero"/>
        <c:auto val="1"/>
        <c:lblAlgn val="ctr"/>
        <c:lblOffset val="100"/>
        <c:noMultiLvlLbl val="0"/>
      </c:catAx>
      <c:valAx>
        <c:axId val="8816230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1564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Dados- Saúde das Crianças Final.xls]Indicadores'!$C$57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invertIfNegative val="0"/>
          <c:cat>
            <c:strRef>
              <c:f>'[Planilha de Coleta de Dados- Saúde das Crianças Final.xls]Indicadores'!$D$56:$F$56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Dados- Saúde das Crianças Final.xls]Indicadores'!$D$57:$F$57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0.98717948717948723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201088"/>
        <c:axId val="88202624"/>
      </c:barChart>
      <c:catAx>
        <c:axId val="882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202624"/>
        <c:crosses val="autoZero"/>
        <c:auto val="1"/>
        <c:lblAlgn val="ctr"/>
        <c:lblOffset val="100"/>
        <c:noMultiLvlLbl val="0"/>
      </c:catAx>
      <c:valAx>
        <c:axId val="8820262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88201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D4EF0-9D88-45DE-8D91-3893E7381104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6593F62-CFB5-48E2-BFD9-FDC08D1DC17C}">
      <dgm:prSet phldrT="[Texto]"/>
      <dgm:spPr/>
      <dgm:t>
        <a:bodyPr/>
        <a:lstStyle/>
        <a:p>
          <a:r>
            <a:rPr lang="pt-BR" dirty="0" smtClean="0"/>
            <a:t>Saúde da criança</a:t>
          </a:r>
          <a:endParaRPr lang="pt-BR" dirty="0"/>
        </a:p>
      </dgm:t>
    </dgm:pt>
    <dgm:pt modelId="{FB8D0FE9-7444-46C8-8707-671ED6DD9564}" type="parTrans" cxnId="{F0491902-DE51-40AA-B478-034CC2E98336}">
      <dgm:prSet/>
      <dgm:spPr/>
      <dgm:t>
        <a:bodyPr/>
        <a:lstStyle/>
        <a:p>
          <a:endParaRPr lang="pt-BR"/>
        </a:p>
      </dgm:t>
    </dgm:pt>
    <dgm:pt modelId="{16796EF7-24DF-40AB-AEA9-0F9FE9C3339B}" type="sibTrans" cxnId="{F0491902-DE51-40AA-B478-034CC2E98336}">
      <dgm:prSet/>
      <dgm:spPr/>
      <dgm:t>
        <a:bodyPr/>
        <a:lstStyle/>
        <a:p>
          <a:endParaRPr lang="pt-BR"/>
        </a:p>
      </dgm:t>
    </dgm:pt>
    <dgm:pt modelId="{936CAEC3-3FCB-4F27-A30A-B99CE5B9A3E1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19864510-D54D-4C18-9B6E-521374C4770B}" type="parTrans" cxnId="{B87B75F8-6097-46F4-94E8-94615FBBFCD6}">
      <dgm:prSet/>
      <dgm:spPr/>
      <dgm:t>
        <a:bodyPr/>
        <a:lstStyle/>
        <a:p>
          <a:endParaRPr lang="pt-BR"/>
        </a:p>
      </dgm:t>
    </dgm:pt>
    <dgm:pt modelId="{620F029B-2796-4AEE-A7DC-91E0400A7268}" type="sibTrans" cxnId="{B87B75F8-6097-46F4-94E8-94615FBBFCD6}">
      <dgm:prSet/>
      <dgm:spPr/>
      <dgm:t>
        <a:bodyPr/>
        <a:lstStyle/>
        <a:p>
          <a:endParaRPr lang="pt-BR"/>
        </a:p>
      </dgm:t>
    </dgm:pt>
    <dgm:pt modelId="{8EB28D7F-8F30-4C1F-9C7A-38D609BF9DFC}">
      <dgm:prSet phldrT="[Texto]" custT="1"/>
      <dgm:spPr/>
      <dgm:t>
        <a:bodyPr/>
        <a:lstStyle/>
        <a:p>
          <a:r>
            <a:rPr lang="pt-BR" sz="1400" dirty="0" err="1" smtClean="0"/>
            <a:t>Comuni</a:t>
          </a:r>
          <a:endParaRPr lang="pt-BR" sz="1400" dirty="0" smtClean="0"/>
        </a:p>
        <a:p>
          <a:r>
            <a:rPr lang="pt-BR" sz="1400" dirty="0" err="1" smtClean="0"/>
            <a:t>dade</a:t>
          </a:r>
          <a:endParaRPr lang="pt-BR" sz="1400" dirty="0"/>
        </a:p>
      </dgm:t>
    </dgm:pt>
    <dgm:pt modelId="{DDBBEE90-8883-400E-AF92-3BB78B0BE387}" type="parTrans" cxnId="{9994DD3A-38FB-4573-AC93-74B0FD51D862}">
      <dgm:prSet/>
      <dgm:spPr/>
      <dgm:t>
        <a:bodyPr/>
        <a:lstStyle/>
        <a:p>
          <a:endParaRPr lang="pt-BR"/>
        </a:p>
      </dgm:t>
    </dgm:pt>
    <dgm:pt modelId="{4AAF4709-72E3-4324-BD09-9FF68B11D997}" type="sibTrans" cxnId="{9994DD3A-38FB-4573-AC93-74B0FD51D862}">
      <dgm:prSet/>
      <dgm:spPr/>
      <dgm:t>
        <a:bodyPr/>
        <a:lstStyle/>
        <a:p>
          <a:endParaRPr lang="pt-BR"/>
        </a:p>
      </dgm:t>
    </dgm:pt>
    <dgm:pt modelId="{EAA42321-2FC9-4349-83DC-3FFBFF6E0BF9}">
      <dgm:prSet phldrT="[Texto]" custT="1"/>
      <dgm:spPr/>
      <dgm:t>
        <a:bodyPr/>
        <a:lstStyle/>
        <a:p>
          <a:r>
            <a:rPr lang="pt-BR" sz="1400" b="1" dirty="0" smtClean="0"/>
            <a:t>Serviço</a:t>
          </a:r>
          <a:endParaRPr lang="pt-BR" sz="1400" b="1" dirty="0"/>
        </a:p>
      </dgm:t>
    </dgm:pt>
    <dgm:pt modelId="{3CC6C331-0FFD-4968-B6F9-ECB86B1A8FEF}" type="parTrans" cxnId="{B680A76B-F61A-42FF-AAA4-C459E46E89AB}">
      <dgm:prSet/>
      <dgm:spPr/>
      <dgm:t>
        <a:bodyPr/>
        <a:lstStyle/>
        <a:p>
          <a:endParaRPr lang="pt-BR"/>
        </a:p>
      </dgm:t>
    </dgm:pt>
    <dgm:pt modelId="{4DC92D12-4316-402A-A62C-F93EC405CEEF}" type="sibTrans" cxnId="{B680A76B-F61A-42FF-AAA4-C459E46E89AB}">
      <dgm:prSet/>
      <dgm:spPr/>
      <dgm:t>
        <a:bodyPr/>
        <a:lstStyle/>
        <a:p>
          <a:endParaRPr lang="pt-BR"/>
        </a:p>
      </dgm:t>
    </dgm:pt>
    <dgm:pt modelId="{87C5A7FB-5BFA-4CB1-98D2-04BD0ABFF1F3}" type="pres">
      <dgm:prSet presAssocID="{57ED4EF0-9D88-45DE-8D91-3893E7381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85EDE8-6ABF-49AC-922F-286EA317A01F}" type="pres">
      <dgm:prSet presAssocID="{26593F62-CFB5-48E2-BFD9-FDC08D1DC17C}" presName="centerShape" presStyleLbl="node0" presStyleIdx="0" presStyleCnt="1"/>
      <dgm:spPr/>
      <dgm:t>
        <a:bodyPr/>
        <a:lstStyle/>
        <a:p>
          <a:endParaRPr lang="pt-BR"/>
        </a:p>
      </dgm:t>
    </dgm:pt>
    <dgm:pt modelId="{AF824716-2EDB-465B-9CF8-E8913F1A3011}" type="pres">
      <dgm:prSet presAssocID="{936CAEC3-3FCB-4F27-A30A-B99CE5B9A3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D7A05-00AF-4F1E-9691-892A47A2CA27}" type="pres">
      <dgm:prSet presAssocID="{936CAEC3-3FCB-4F27-A30A-B99CE5B9A3E1}" presName="dummy" presStyleCnt="0"/>
      <dgm:spPr/>
    </dgm:pt>
    <dgm:pt modelId="{6C9BBA6C-D6CE-4424-8F8E-C18C83222B40}" type="pres">
      <dgm:prSet presAssocID="{620F029B-2796-4AEE-A7DC-91E0400A7268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CC03D8F-24FB-4D61-9E5F-DF9D64BC80E1}" type="pres">
      <dgm:prSet presAssocID="{8EB28D7F-8F30-4C1F-9C7A-38D609BF9D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57C8B-A137-44BA-91CC-B119984F16EF}" type="pres">
      <dgm:prSet presAssocID="{8EB28D7F-8F30-4C1F-9C7A-38D609BF9DFC}" presName="dummy" presStyleCnt="0"/>
      <dgm:spPr/>
    </dgm:pt>
    <dgm:pt modelId="{27C67426-F1AB-4FFA-B957-A5982E81982D}" type="pres">
      <dgm:prSet presAssocID="{4AAF4709-72E3-4324-BD09-9FF68B11D997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2D18C7E-4C5B-4384-8AAA-587A758F9DDE}" type="pres">
      <dgm:prSet presAssocID="{EAA42321-2FC9-4349-83DC-3FFBFF6E0B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1E8E6-1D87-4FDD-9B5E-4BC91CC41BC0}" type="pres">
      <dgm:prSet presAssocID="{EAA42321-2FC9-4349-83DC-3FFBFF6E0BF9}" presName="dummy" presStyleCnt="0"/>
      <dgm:spPr/>
    </dgm:pt>
    <dgm:pt modelId="{58F662D8-4BCD-4C78-84C9-D366968EC197}" type="pres">
      <dgm:prSet presAssocID="{4DC92D12-4316-402A-A62C-F93EC405CEEF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0491902-DE51-40AA-B478-034CC2E98336}" srcId="{57ED4EF0-9D88-45DE-8D91-3893E7381104}" destId="{26593F62-CFB5-48E2-BFD9-FDC08D1DC17C}" srcOrd="0" destOrd="0" parTransId="{FB8D0FE9-7444-46C8-8707-671ED6DD9564}" sibTransId="{16796EF7-24DF-40AB-AEA9-0F9FE9C3339B}"/>
    <dgm:cxn modelId="{9B19BFE9-2249-4486-8F66-DFAC018FC722}" type="presOf" srcId="{936CAEC3-3FCB-4F27-A30A-B99CE5B9A3E1}" destId="{AF824716-2EDB-465B-9CF8-E8913F1A3011}" srcOrd="0" destOrd="0" presId="urn:microsoft.com/office/officeart/2005/8/layout/radial6"/>
    <dgm:cxn modelId="{9CE78DB2-D606-40CC-B24A-C156C9E4E13A}" type="presOf" srcId="{8EB28D7F-8F30-4C1F-9C7A-38D609BF9DFC}" destId="{8CC03D8F-24FB-4D61-9E5F-DF9D64BC80E1}" srcOrd="0" destOrd="0" presId="urn:microsoft.com/office/officeart/2005/8/layout/radial6"/>
    <dgm:cxn modelId="{93926B24-99DC-4627-8923-9376EC0A6A27}" type="presOf" srcId="{26593F62-CFB5-48E2-BFD9-FDC08D1DC17C}" destId="{BB85EDE8-6ABF-49AC-922F-286EA317A01F}" srcOrd="0" destOrd="0" presId="urn:microsoft.com/office/officeart/2005/8/layout/radial6"/>
    <dgm:cxn modelId="{345C1BEE-F5F1-45D1-AB4A-F91D2764DD74}" type="presOf" srcId="{620F029B-2796-4AEE-A7DC-91E0400A7268}" destId="{6C9BBA6C-D6CE-4424-8F8E-C18C83222B40}" srcOrd="0" destOrd="0" presId="urn:microsoft.com/office/officeart/2005/8/layout/radial6"/>
    <dgm:cxn modelId="{9994DD3A-38FB-4573-AC93-74B0FD51D862}" srcId="{26593F62-CFB5-48E2-BFD9-FDC08D1DC17C}" destId="{8EB28D7F-8F30-4C1F-9C7A-38D609BF9DFC}" srcOrd="1" destOrd="0" parTransId="{DDBBEE90-8883-400E-AF92-3BB78B0BE387}" sibTransId="{4AAF4709-72E3-4324-BD09-9FF68B11D997}"/>
    <dgm:cxn modelId="{B87B75F8-6097-46F4-94E8-94615FBBFCD6}" srcId="{26593F62-CFB5-48E2-BFD9-FDC08D1DC17C}" destId="{936CAEC3-3FCB-4F27-A30A-B99CE5B9A3E1}" srcOrd="0" destOrd="0" parTransId="{19864510-D54D-4C18-9B6E-521374C4770B}" sibTransId="{620F029B-2796-4AEE-A7DC-91E0400A7268}"/>
    <dgm:cxn modelId="{6ABE2BF3-02AA-47E0-B86A-073DDB12B0DF}" type="presOf" srcId="{4AAF4709-72E3-4324-BD09-9FF68B11D997}" destId="{27C67426-F1AB-4FFA-B957-A5982E81982D}" srcOrd="0" destOrd="0" presId="urn:microsoft.com/office/officeart/2005/8/layout/radial6"/>
    <dgm:cxn modelId="{28FA490F-86AC-4DB3-B41C-C6C3DED67ECD}" type="presOf" srcId="{4DC92D12-4316-402A-A62C-F93EC405CEEF}" destId="{58F662D8-4BCD-4C78-84C9-D366968EC197}" srcOrd="0" destOrd="0" presId="urn:microsoft.com/office/officeart/2005/8/layout/radial6"/>
    <dgm:cxn modelId="{B680A76B-F61A-42FF-AAA4-C459E46E89AB}" srcId="{26593F62-CFB5-48E2-BFD9-FDC08D1DC17C}" destId="{EAA42321-2FC9-4349-83DC-3FFBFF6E0BF9}" srcOrd="2" destOrd="0" parTransId="{3CC6C331-0FFD-4968-B6F9-ECB86B1A8FEF}" sibTransId="{4DC92D12-4316-402A-A62C-F93EC405CEEF}"/>
    <dgm:cxn modelId="{DF7C54F2-3B76-4AF7-A13F-FEABF60AA967}" type="presOf" srcId="{57ED4EF0-9D88-45DE-8D91-3893E7381104}" destId="{87C5A7FB-5BFA-4CB1-98D2-04BD0ABFF1F3}" srcOrd="0" destOrd="0" presId="urn:microsoft.com/office/officeart/2005/8/layout/radial6"/>
    <dgm:cxn modelId="{7730BA62-6E01-44CC-9E08-5EC661624680}" type="presOf" srcId="{EAA42321-2FC9-4349-83DC-3FFBFF6E0BF9}" destId="{C2D18C7E-4C5B-4384-8AAA-587A758F9DDE}" srcOrd="0" destOrd="0" presId="urn:microsoft.com/office/officeart/2005/8/layout/radial6"/>
    <dgm:cxn modelId="{EA947A07-C635-482C-9756-4A32B125476D}" type="presParOf" srcId="{87C5A7FB-5BFA-4CB1-98D2-04BD0ABFF1F3}" destId="{BB85EDE8-6ABF-49AC-922F-286EA317A01F}" srcOrd="0" destOrd="0" presId="urn:microsoft.com/office/officeart/2005/8/layout/radial6"/>
    <dgm:cxn modelId="{721F04CA-5F92-4E46-B33C-C178C9153403}" type="presParOf" srcId="{87C5A7FB-5BFA-4CB1-98D2-04BD0ABFF1F3}" destId="{AF824716-2EDB-465B-9CF8-E8913F1A3011}" srcOrd="1" destOrd="0" presId="urn:microsoft.com/office/officeart/2005/8/layout/radial6"/>
    <dgm:cxn modelId="{A668E776-0CDB-4EEB-885F-6E7E4F4C928B}" type="presParOf" srcId="{87C5A7FB-5BFA-4CB1-98D2-04BD0ABFF1F3}" destId="{5AAD7A05-00AF-4F1E-9691-892A47A2CA27}" srcOrd="2" destOrd="0" presId="urn:microsoft.com/office/officeart/2005/8/layout/radial6"/>
    <dgm:cxn modelId="{9F9C10CC-09AA-4D77-8205-F61538EC3276}" type="presParOf" srcId="{87C5A7FB-5BFA-4CB1-98D2-04BD0ABFF1F3}" destId="{6C9BBA6C-D6CE-4424-8F8E-C18C83222B40}" srcOrd="3" destOrd="0" presId="urn:microsoft.com/office/officeart/2005/8/layout/radial6"/>
    <dgm:cxn modelId="{5877581E-B4F0-42DB-8C1B-3549844C0D86}" type="presParOf" srcId="{87C5A7FB-5BFA-4CB1-98D2-04BD0ABFF1F3}" destId="{8CC03D8F-24FB-4D61-9E5F-DF9D64BC80E1}" srcOrd="4" destOrd="0" presId="urn:microsoft.com/office/officeart/2005/8/layout/radial6"/>
    <dgm:cxn modelId="{484E8369-E1E5-4042-9A49-8CB7C9887855}" type="presParOf" srcId="{87C5A7FB-5BFA-4CB1-98D2-04BD0ABFF1F3}" destId="{A2A57C8B-A137-44BA-91CC-B119984F16EF}" srcOrd="5" destOrd="0" presId="urn:microsoft.com/office/officeart/2005/8/layout/radial6"/>
    <dgm:cxn modelId="{75E472B8-5EB2-474D-88CB-F8CEE9639052}" type="presParOf" srcId="{87C5A7FB-5BFA-4CB1-98D2-04BD0ABFF1F3}" destId="{27C67426-F1AB-4FFA-B957-A5982E81982D}" srcOrd="6" destOrd="0" presId="urn:microsoft.com/office/officeart/2005/8/layout/radial6"/>
    <dgm:cxn modelId="{4D6B1E70-96F8-4AD4-A111-6B444EA6D8CE}" type="presParOf" srcId="{87C5A7FB-5BFA-4CB1-98D2-04BD0ABFF1F3}" destId="{C2D18C7E-4C5B-4384-8AAA-587A758F9DDE}" srcOrd="7" destOrd="0" presId="urn:microsoft.com/office/officeart/2005/8/layout/radial6"/>
    <dgm:cxn modelId="{99AE8F7F-064A-4C11-9E0B-52258DC4E13A}" type="presParOf" srcId="{87C5A7FB-5BFA-4CB1-98D2-04BD0ABFF1F3}" destId="{72D1E8E6-1D87-4FDD-9B5E-4BC91CC41BC0}" srcOrd="8" destOrd="0" presId="urn:microsoft.com/office/officeart/2005/8/layout/radial6"/>
    <dgm:cxn modelId="{0DC17B86-A6FA-4082-892D-21AAD383F9DC}" type="presParOf" srcId="{87C5A7FB-5BFA-4CB1-98D2-04BD0ABFF1F3}" destId="{58F662D8-4BCD-4C78-84C9-D366968EC19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1F4A7-9C7E-4F5E-A985-97E6A6185E9D}" type="doc">
      <dgm:prSet loTypeId="urn:microsoft.com/office/officeart/2005/8/layout/arrow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77F3AF-6FD6-484B-83B5-AAAA8F21AD5A}">
      <dgm:prSet phldrT="[Texto]"/>
      <dgm:spPr/>
      <dgm:t>
        <a:bodyPr/>
        <a:lstStyle/>
        <a:p>
          <a:r>
            <a:rPr lang="pt-BR" dirty="0" smtClean="0"/>
            <a:t>Saúde da criança</a:t>
          </a:r>
          <a:endParaRPr lang="pt-BR" dirty="0"/>
        </a:p>
      </dgm:t>
    </dgm:pt>
    <dgm:pt modelId="{1852B634-F545-4D66-9A02-F34565AF3EEF}" type="parTrans" cxnId="{B4368208-0F7C-4120-815C-7169449C87E8}">
      <dgm:prSet/>
      <dgm:spPr/>
      <dgm:t>
        <a:bodyPr/>
        <a:lstStyle/>
        <a:p>
          <a:endParaRPr lang="pt-BR"/>
        </a:p>
      </dgm:t>
    </dgm:pt>
    <dgm:pt modelId="{1CC08CB6-E872-4421-8058-8C066E20F8AA}" type="sibTrans" cxnId="{B4368208-0F7C-4120-815C-7169449C87E8}">
      <dgm:prSet/>
      <dgm:spPr/>
      <dgm:t>
        <a:bodyPr/>
        <a:lstStyle/>
        <a:p>
          <a:endParaRPr lang="pt-BR"/>
        </a:p>
      </dgm:t>
    </dgm:pt>
    <dgm:pt modelId="{E5A70928-8FDF-4D82-A00A-6ED530780CE4}">
      <dgm:prSet phldrT="[Texto]"/>
      <dgm:spPr/>
      <dgm:t>
        <a:bodyPr/>
        <a:lstStyle/>
        <a:p>
          <a:r>
            <a:rPr lang="pt-BR" dirty="0" smtClean="0"/>
            <a:t>Equipe, serviço e comunidade</a:t>
          </a:r>
          <a:endParaRPr lang="pt-BR" dirty="0"/>
        </a:p>
      </dgm:t>
    </dgm:pt>
    <dgm:pt modelId="{6A7520F9-2E99-4418-B360-37D9C34D1D96}" type="parTrans" cxnId="{233D92C8-4AD9-4B2B-B892-55EB3A86770A}">
      <dgm:prSet/>
      <dgm:spPr/>
      <dgm:t>
        <a:bodyPr/>
        <a:lstStyle/>
        <a:p>
          <a:endParaRPr lang="pt-BR"/>
        </a:p>
      </dgm:t>
    </dgm:pt>
    <dgm:pt modelId="{B78813AF-E323-4406-8D9E-7E5FCBDB54D9}" type="sibTrans" cxnId="{233D92C8-4AD9-4B2B-B892-55EB3A86770A}">
      <dgm:prSet/>
      <dgm:spPr/>
      <dgm:t>
        <a:bodyPr/>
        <a:lstStyle/>
        <a:p>
          <a:endParaRPr lang="pt-BR"/>
        </a:p>
      </dgm:t>
    </dgm:pt>
    <dgm:pt modelId="{606307C6-9900-49D2-B359-74B452B7A026}" type="pres">
      <dgm:prSet presAssocID="{3071F4A7-9C7E-4F5E-A985-97E6A6185E9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0D5D09-26B2-4D8D-A6C3-55697554A6A6}" type="pres">
      <dgm:prSet presAssocID="{3071F4A7-9C7E-4F5E-A985-97E6A6185E9D}" presName="ribbon" presStyleLbl="node1" presStyleIdx="0" presStyleCnt="1" custLinFactNeighborX="214"/>
      <dgm:spPr/>
      <dgm:t>
        <a:bodyPr/>
        <a:lstStyle/>
        <a:p>
          <a:endParaRPr lang="pt-BR"/>
        </a:p>
      </dgm:t>
    </dgm:pt>
    <dgm:pt modelId="{DEF55740-F1B6-479D-8F05-10F8D6344175}" type="pres">
      <dgm:prSet presAssocID="{3071F4A7-9C7E-4F5E-A985-97E6A6185E9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B28EAB-D1B2-4EFE-9951-6903FCD310CD}" type="pres">
      <dgm:prSet presAssocID="{3071F4A7-9C7E-4F5E-A985-97E6A6185E9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8196B2-D5A2-4A27-AFA3-D3402F4042C9}" type="presOf" srcId="{E5A70928-8FDF-4D82-A00A-6ED530780CE4}" destId="{57B28EAB-D1B2-4EFE-9951-6903FCD310CD}" srcOrd="0" destOrd="0" presId="urn:microsoft.com/office/officeart/2005/8/layout/arrow6"/>
    <dgm:cxn modelId="{233D92C8-4AD9-4B2B-B892-55EB3A86770A}" srcId="{3071F4A7-9C7E-4F5E-A985-97E6A6185E9D}" destId="{E5A70928-8FDF-4D82-A00A-6ED530780CE4}" srcOrd="1" destOrd="0" parTransId="{6A7520F9-2E99-4418-B360-37D9C34D1D96}" sibTransId="{B78813AF-E323-4406-8D9E-7E5FCBDB54D9}"/>
    <dgm:cxn modelId="{B4368208-0F7C-4120-815C-7169449C87E8}" srcId="{3071F4A7-9C7E-4F5E-A985-97E6A6185E9D}" destId="{4177F3AF-6FD6-484B-83B5-AAAA8F21AD5A}" srcOrd="0" destOrd="0" parTransId="{1852B634-F545-4D66-9A02-F34565AF3EEF}" sibTransId="{1CC08CB6-E872-4421-8058-8C066E20F8AA}"/>
    <dgm:cxn modelId="{4C4A6D81-D06C-4812-A59C-E074EC346678}" type="presOf" srcId="{3071F4A7-9C7E-4F5E-A985-97E6A6185E9D}" destId="{606307C6-9900-49D2-B359-74B452B7A026}" srcOrd="0" destOrd="0" presId="urn:microsoft.com/office/officeart/2005/8/layout/arrow6"/>
    <dgm:cxn modelId="{0D8B4B49-1ADF-4C05-AF92-E5E68B783863}" type="presOf" srcId="{4177F3AF-6FD6-484B-83B5-AAAA8F21AD5A}" destId="{DEF55740-F1B6-479D-8F05-10F8D6344175}" srcOrd="0" destOrd="0" presId="urn:microsoft.com/office/officeart/2005/8/layout/arrow6"/>
    <dgm:cxn modelId="{9487529A-0369-45B3-A8C9-135DE6911206}" type="presParOf" srcId="{606307C6-9900-49D2-B359-74B452B7A026}" destId="{C60D5D09-26B2-4D8D-A6C3-55697554A6A6}" srcOrd="0" destOrd="0" presId="urn:microsoft.com/office/officeart/2005/8/layout/arrow6"/>
    <dgm:cxn modelId="{8D9C3351-533F-4A22-B5A6-6E2BE5CEB026}" type="presParOf" srcId="{606307C6-9900-49D2-B359-74B452B7A026}" destId="{DEF55740-F1B6-479D-8F05-10F8D6344175}" srcOrd="1" destOrd="0" presId="urn:microsoft.com/office/officeart/2005/8/layout/arrow6"/>
    <dgm:cxn modelId="{0C7A1C39-D184-4AF6-A97B-6BEBE8700627}" type="presParOf" srcId="{606307C6-9900-49D2-B359-74B452B7A026}" destId="{57B28EAB-D1B2-4EFE-9951-6903FCD310C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CD9AA-2667-4E28-B42F-812984923FE8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91C109DF-A87E-4397-A961-6A8F82D175E8}">
      <dgm:prSet phldrT="[Texto]" custT="1"/>
      <dgm:spPr/>
      <dgm:t>
        <a:bodyPr/>
        <a:lstStyle/>
        <a:p>
          <a:r>
            <a:rPr lang="pt-BR" sz="2100" b="1" dirty="0" smtClean="0"/>
            <a:t>90 em saúde da criança</a:t>
          </a:r>
          <a:endParaRPr lang="pt-BR" sz="2100" b="1" dirty="0"/>
        </a:p>
      </dgm:t>
    </dgm:pt>
    <dgm:pt modelId="{F1680E39-E506-4264-BADD-666B44B06382}" type="parTrans" cxnId="{10EB843F-CF8E-478D-8E30-F205AD345B7B}">
      <dgm:prSet/>
      <dgm:spPr/>
      <dgm:t>
        <a:bodyPr/>
        <a:lstStyle/>
        <a:p>
          <a:endParaRPr lang="pt-BR"/>
        </a:p>
      </dgm:t>
    </dgm:pt>
    <dgm:pt modelId="{F0ADFF07-D848-4FB9-92E7-F9DCD2E0CB76}" type="sibTrans" cxnId="{10EB843F-CF8E-478D-8E30-F205AD345B7B}">
      <dgm:prSet/>
      <dgm:spPr/>
      <dgm:t>
        <a:bodyPr/>
        <a:lstStyle/>
        <a:p>
          <a:endParaRPr lang="pt-BR"/>
        </a:p>
      </dgm:t>
    </dgm:pt>
    <dgm:pt modelId="{DB769ABD-EC8A-491A-8BCF-B30E9E108EC6}">
      <dgm:prSet phldrT="[Texto]" custT="1"/>
      <dgm:spPr/>
      <dgm:t>
        <a:bodyPr/>
        <a:lstStyle/>
        <a:p>
          <a:r>
            <a:rPr lang="pt-BR" sz="2100" b="1" dirty="0" smtClean="0"/>
            <a:t>78 em saúde bucal da criança</a:t>
          </a:r>
          <a:endParaRPr lang="pt-BR" sz="2100" b="1" dirty="0"/>
        </a:p>
      </dgm:t>
    </dgm:pt>
    <dgm:pt modelId="{B10CEC4A-931C-4B09-9FD5-7689144A5E0C}" type="parTrans" cxnId="{7195A19F-0387-4016-B1A3-C7968F7A3E41}">
      <dgm:prSet/>
      <dgm:spPr/>
      <dgm:t>
        <a:bodyPr/>
        <a:lstStyle/>
        <a:p>
          <a:endParaRPr lang="pt-BR"/>
        </a:p>
      </dgm:t>
    </dgm:pt>
    <dgm:pt modelId="{22F02F76-3571-414A-8749-1468F870F372}" type="sibTrans" cxnId="{7195A19F-0387-4016-B1A3-C7968F7A3E41}">
      <dgm:prSet/>
      <dgm:spPr/>
      <dgm:t>
        <a:bodyPr/>
        <a:lstStyle/>
        <a:p>
          <a:endParaRPr lang="pt-BR"/>
        </a:p>
      </dgm:t>
    </dgm:pt>
    <dgm:pt modelId="{FE637B1D-F097-48FF-87EF-4AA5CF11655F}" type="pres">
      <dgm:prSet presAssocID="{479CD9AA-2667-4E28-B42F-812984923FE8}" presName="compositeShape" presStyleCnt="0">
        <dgm:presLayoutVars>
          <dgm:chMax val="7"/>
          <dgm:dir/>
          <dgm:resizeHandles val="exact"/>
        </dgm:presLayoutVars>
      </dgm:prSet>
      <dgm:spPr/>
    </dgm:pt>
    <dgm:pt modelId="{42F9368B-BE9B-41A2-A8B9-0DA7FE6C73C4}" type="pres">
      <dgm:prSet presAssocID="{91C109DF-A87E-4397-A961-6A8F82D175E8}" presName="circ1" presStyleLbl="vennNode1" presStyleIdx="0" presStyleCnt="2"/>
      <dgm:spPr/>
      <dgm:t>
        <a:bodyPr/>
        <a:lstStyle/>
        <a:p>
          <a:endParaRPr lang="pt-BR"/>
        </a:p>
      </dgm:t>
    </dgm:pt>
    <dgm:pt modelId="{F38333F4-7535-4881-8D28-BCBE80B33F91}" type="pres">
      <dgm:prSet presAssocID="{91C109DF-A87E-4397-A961-6A8F82D175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0D36F6-72DB-4BE1-8803-CD86A1EB6493}" type="pres">
      <dgm:prSet presAssocID="{DB769ABD-EC8A-491A-8BCF-B30E9E108EC6}" presName="circ2" presStyleLbl="vennNode1" presStyleIdx="1" presStyleCnt="2"/>
      <dgm:spPr/>
      <dgm:t>
        <a:bodyPr/>
        <a:lstStyle/>
        <a:p>
          <a:endParaRPr lang="pt-BR"/>
        </a:p>
      </dgm:t>
    </dgm:pt>
    <dgm:pt modelId="{ACCE888C-DF57-4C61-A74A-508BAEF0C251}" type="pres">
      <dgm:prSet presAssocID="{DB769ABD-EC8A-491A-8BCF-B30E9E108E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BE509A-1A41-4E23-A604-A1441C6A7B81}" type="presOf" srcId="{91C109DF-A87E-4397-A961-6A8F82D175E8}" destId="{F38333F4-7535-4881-8D28-BCBE80B33F91}" srcOrd="1" destOrd="0" presId="urn:microsoft.com/office/officeart/2005/8/layout/venn1"/>
    <dgm:cxn modelId="{10EB843F-CF8E-478D-8E30-F205AD345B7B}" srcId="{479CD9AA-2667-4E28-B42F-812984923FE8}" destId="{91C109DF-A87E-4397-A961-6A8F82D175E8}" srcOrd="0" destOrd="0" parTransId="{F1680E39-E506-4264-BADD-666B44B06382}" sibTransId="{F0ADFF07-D848-4FB9-92E7-F9DCD2E0CB76}"/>
    <dgm:cxn modelId="{EDF96562-49AE-456F-8E30-DB7556DA9D1A}" type="presOf" srcId="{DB769ABD-EC8A-491A-8BCF-B30E9E108EC6}" destId="{ACCE888C-DF57-4C61-A74A-508BAEF0C251}" srcOrd="1" destOrd="0" presId="urn:microsoft.com/office/officeart/2005/8/layout/venn1"/>
    <dgm:cxn modelId="{7195A19F-0387-4016-B1A3-C7968F7A3E41}" srcId="{479CD9AA-2667-4E28-B42F-812984923FE8}" destId="{DB769ABD-EC8A-491A-8BCF-B30E9E108EC6}" srcOrd="1" destOrd="0" parTransId="{B10CEC4A-931C-4B09-9FD5-7689144A5E0C}" sibTransId="{22F02F76-3571-414A-8749-1468F870F372}"/>
    <dgm:cxn modelId="{0E40F9BA-590E-4F4F-B0F4-D34FAFF8908E}" type="presOf" srcId="{479CD9AA-2667-4E28-B42F-812984923FE8}" destId="{FE637B1D-F097-48FF-87EF-4AA5CF11655F}" srcOrd="0" destOrd="0" presId="urn:microsoft.com/office/officeart/2005/8/layout/venn1"/>
    <dgm:cxn modelId="{2BEC7C87-6041-4FB5-BD49-6664E22C2D4D}" type="presOf" srcId="{91C109DF-A87E-4397-A961-6A8F82D175E8}" destId="{42F9368B-BE9B-41A2-A8B9-0DA7FE6C73C4}" srcOrd="0" destOrd="0" presId="urn:microsoft.com/office/officeart/2005/8/layout/venn1"/>
    <dgm:cxn modelId="{F40E3476-3F63-4E20-ADD8-7C723057C211}" type="presOf" srcId="{DB769ABD-EC8A-491A-8BCF-B30E9E108EC6}" destId="{DC0D36F6-72DB-4BE1-8803-CD86A1EB6493}" srcOrd="0" destOrd="0" presId="urn:microsoft.com/office/officeart/2005/8/layout/venn1"/>
    <dgm:cxn modelId="{06A30292-5904-4238-9E6F-BB2D5805623C}" type="presParOf" srcId="{FE637B1D-F097-48FF-87EF-4AA5CF11655F}" destId="{42F9368B-BE9B-41A2-A8B9-0DA7FE6C73C4}" srcOrd="0" destOrd="0" presId="urn:microsoft.com/office/officeart/2005/8/layout/venn1"/>
    <dgm:cxn modelId="{970B89E0-F19A-40B7-ABB0-922FB8A75F31}" type="presParOf" srcId="{FE637B1D-F097-48FF-87EF-4AA5CF11655F}" destId="{F38333F4-7535-4881-8D28-BCBE80B33F91}" srcOrd="1" destOrd="0" presId="urn:microsoft.com/office/officeart/2005/8/layout/venn1"/>
    <dgm:cxn modelId="{E3ED32B0-4AD7-48FA-B7E6-82602E642E29}" type="presParOf" srcId="{FE637B1D-F097-48FF-87EF-4AA5CF11655F}" destId="{DC0D36F6-72DB-4BE1-8803-CD86A1EB6493}" srcOrd="2" destOrd="0" presId="urn:microsoft.com/office/officeart/2005/8/layout/venn1"/>
    <dgm:cxn modelId="{69E2715D-F70E-4E3C-9536-EF07DDB13540}" type="presParOf" srcId="{FE637B1D-F097-48FF-87EF-4AA5CF11655F}" destId="{ACCE888C-DF57-4C61-A74A-508BAEF0C25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88FAE-FC68-445D-B9E7-2E052707D29E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44B25E5-7ED7-40C7-B4DB-F2EEDF69D89E}">
      <dgm:prSet phldrT="[Texto]"/>
      <dgm:spPr/>
      <dgm:t>
        <a:bodyPr/>
        <a:lstStyle/>
        <a:p>
          <a:r>
            <a:rPr lang="pt-BR" dirty="0" smtClean="0"/>
            <a:t>Saúde da criança</a:t>
          </a:r>
          <a:endParaRPr lang="pt-BR" dirty="0"/>
        </a:p>
      </dgm:t>
    </dgm:pt>
    <dgm:pt modelId="{F171E19F-347D-4B0D-8CAD-81D2C9F88FD7}" type="parTrans" cxnId="{2097CDFD-49AA-4CD5-BB6A-20BCA12DF512}">
      <dgm:prSet/>
      <dgm:spPr/>
      <dgm:t>
        <a:bodyPr/>
        <a:lstStyle/>
        <a:p>
          <a:endParaRPr lang="pt-BR"/>
        </a:p>
      </dgm:t>
    </dgm:pt>
    <dgm:pt modelId="{AD7D4FC0-3834-4BFD-B247-32D6C8C3DFE6}" type="sibTrans" cxnId="{2097CDFD-49AA-4CD5-BB6A-20BCA12DF512}">
      <dgm:prSet/>
      <dgm:spPr/>
      <dgm:t>
        <a:bodyPr/>
        <a:lstStyle/>
        <a:p>
          <a:endParaRPr lang="pt-BR"/>
        </a:p>
      </dgm:t>
    </dgm:pt>
    <dgm:pt modelId="{3BF36886-005C-413E-8A70-34535DA0E76E}">
      <dgm:prSet phldrT="[Texto]"/>
      <dgm:spPr/>
      <dgm:t>
        <a:bodyPr/>
        <a:lstStyle/>
        <a:p>
          <a:r>
            <a:rPr lang="pt-BR" dirty="0" smtClean="0"/>
            <a:t>Equipe: integração dos profissionais </a:t>
          </a:r>
          <a:endParaRPr lang="pt-BR" dirty="0"/>
        </a:p>
      </dgm:t>
    </dgm:pt>
    <dgm:pt modelId="{5C794EEB-20B2-4D94-BEE9-39D5D91919FB}" type="parTrans" cxnId="{A04070CB-E56F-4651-9BD0-6A47055CA5EE}">
      <dgm:prSet/>
      <dgm:spPr/>
      <dgm:t>
        <a:bodyPr/>
        <a:lstStyle/>
        <a:p>
          <a:endParaRPr lang="pt-BR"/>
        </a:p>
      </dgm:t>
    </dgm:pt>
    <dgm:pt modelId="{80BFE7D7-7154-48B7-A81C-C63ADCA4588E}" type="sibTrans" cxnId="{A04070CB-E56F-4651-9BD0-6A47055CA5EE}">
      <dgm:prSet/>
      <dgm:spPr/>
      <dgm:t>
        <a:bodyPr/>
        <a:lstStyle/>
        <a:p>
          <a:endParaRPr lang="pt-BR"/>
        </a:p>
      </dgm:t>
    </dgm:pt>
    <dgm:pt modelId="{E199BD3B-CC12-4139-8A89-13A47464D1C9}">
      <dgm:prSet phldrT="[Texto]"/>
      <dgm:spPr/>
      <dgm:t>
        <a:bodyPr/>
        <a:lstStyle/>
        <a:p>
          <a:r>
            <a:rPr lang="pt-BR" dirty="0" smtClean="0"/>
            <a:t>Serviço: atenção à criança</a:t>
          </a:r>
          <a:endParaRPr lang="pt-BR" dirty="0"/>
        </a:p>
      </dgm:t>
    </dgm:pt>
    <dgm:pt modelId="{EC8318D8-2E1E-49EF-902A-FF048D065EC9}" type="parTrans" cxnId="{76A3942E-D161-47F2-95C7-230283EC74B1}">
      <dgm:prSet/>
      <dgm:spPr/>
      <dgm:t>
        <a:bodyPr/>
        <a:lstStyle/>
        <a:p>
          <a:endParaRPr lang="pt-BR"/>
        </a:p>
      </dgm:t>
    </dgm:pt>
    <dgm:pt modelId="{2494EE0B-B58D-4F48-B8DE-FFACDA70438E}" type="sibTrans" cxnId="{76A3942E-D161-47F2-95C7-230283EC74B1}">
      <dgm:prSet/>
      <dgm:spPr/>
      <dgm:t>
        <a:bodyPr/>
        <a:lstStyle/>
        <a:p>
          <a:endParaRPr lang="pt-BR"/>
        </a:p>
      </dgm:t>
    </dgm:pt>
    <dgm:pt modelId="{FC1F7B1C-5BF8-43A3-8F13-1BBE542EB314}">
      <dgm:prSet phldrT="[Texto]"/>
      <dgm:spPr/>
      <dgm:t>
        <a:bodyPr/>
        <a:lstStyle/>
        <a:p>
          <a:r>
            <a:rPr lang="pt-BR" dirty="0" smtClean="0"/>
            <a:t>Comunidade: Acolhimento</a:t>
          </a:r>
          <a:endParaRPr lang="pt-BR" dirty="0"/>
        </a:p>
      </dgm:t>
    </dgm:pt>
    <dgm:pt modelId="{C5C4593A-9B3A-4A3E-992B-E09DE45EF46E}" type="parTrans" cxnId="{A709C1E6-28C4-4CB7-8D48-8B71A8FFBE1F}">
      <dgm:prSet/>
      <dgm:spPr/>
      <dgm:t>
        <a:bodyPr/>
        <a:lstStyle/>
        <a:p>
          <a:endParaRPr lang="pt-BR"/>
        </a:p>
      </dgm:t>
    </dgm:pt>
    <dgm:pt modelId="{84CDB586-2500-4302-AC29-34F0F6C8EFA7}" type="sibTrans" cxnId="{A709C1E6-28C4-4CB7-8D48-8B71A8FFBE1F}">
      <dgm:prSet/>
      <dgm:spPr/>
      <dgm:t>
        <a:bodyPr/>
        <a:lstStyle/>
        <a:p>
          <a:endParaRPr lang="pt-BR"/>
        </a:p>
      </dgm:t>
    </dgm:pt>
    <dgm:pt modelId="{609CE99E-DACE-4CF3-9EEF-7258AC5EC304}" type="pres">
      <dgm:prSet presAssocID="{04B88FAE-FC68-445D-B9E7-2E052707D2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E28339-E03B-4502-A9DE-966DB96E2367}" type="pres">
      <dgm:prSet presAssocID="{544B25E5-7ED7-40C7-B4DB-F2EEDF69D89E}" presName="centerShape" presStyleLbl="node0" presStyleIdx="0" presStyleCnt="1"/>
      <dgm:spPr/>
      <dgm:t>
        <a:bodyPr/>
        <a:lstStyle/>
        <a:p>
          <a:endParaRPr lang="pt-BR"/>
        </a:p>
      </dgm:t>
    </dgm:pt>
    <dgm:pt modelId="{FF181AC8-3647-4BBC-A096-D4B1379EF3BA}" type="pres">
      <dgm:prSet presAssocID="{5C794EEB-20B2-4D94-BEE9-39D5D91919FB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106B446D-CCDF-45A5-8063-FDB39693BBD3}" type="pres">
      <dgm:prSet presAssocID="{3BF36886-005C-413E-8A70-34535DA0E7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71BA8-6812-4158-90FA-E7B0AFAB7464}" type="pres">
      <dgm:prSet presAssocID="{EC8318D8-2E1E-49EF-902A-FF048D065EC9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10E5AC34-312D-4634-B1A5-73291D607614}" type="pres">
      <dgm:prSet presAssocID="{E199BD3B-CC12-4139-8A89-13A47464D1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AA359-B8C0-483A-BD50-581581A9B509}" type="pres">
      <dgm:prSet presAssocID="{C5C4593A-9B3A-4A3E-992B-E09DE45EF46E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74EEDC8B-75AA-47E8-82C3-1035F1D82109}" type="pres">
      <dgm:prSet presAssocID="{FC1F7B1C-5BF8-43A3-8F13-1BBE542EB3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48BEC0-E33B-4BD2-B9E6-516186D9C314}" type="presOf" srcId="{5C794EEB-20B2-4D94-BEE9-39D5D91919FB}" destId="{FF181AC8-3647-4BBC-A096-D4B1379EF3BA}" srcOrd="0" destOrd="0" presId="urn:microsoft.com/office/officeart/2005/8/layout/radial4"/>
    <dgm:cxn modelId="{A709C1E6-28C4-4CB7-8D48-8B71A8FFBE1F}" srcId="{544B25E5-7ED7-40C7-B4DB-F2EEDF69D89E}" destId="{FC1F7B1C-5BF8-43A3-8F13-1BBE542EB314}" srcOrd="2" destOrd="0" parTransId="{C5C4593A-9B3A-4A3E-992B-E09DE45EF46E}" sibTransId="{84CDB586-2500-4302-AC29-34F0F6C8EFA7}"/>
    <dgm:cxn modelId="{00DC5C5E-7D9B-4134-8122-9131A16C3C74}" type="presOf" srcId="{04B88FAE-FC68-445D-B9E7-2E052707D29E}" destId="{609CE99E-DACE-4CF3-9EEF-7258AC5EC304}" srcOrd="0" destOrd="0" presId="urn:microsoft.com/office/officeart/2005/8/layout/radial4"/>
    <dgm:cxn modelId="{76A3942E-D161-47F2-95C7-230283EC74B1}" srcId="{544B25E5-7ED7-40C7-B4DB-F2EEDF69D89E}" destId="{E199BD3B-CC12-4139-8A89-13A47464D1C9}" srcOrd="1" destOrd="0" parTransId="{EC8318D8-2E1E-49EF-902A-FF048D065EC9}" sibTransId="{2494EE0B-B58D-4F48-B8DE-FFACDA70438E}"/>
    <dgm:cxn modelId="{B7D295FC-7CF4-4B2E-8DEC-EC5792AEA7A2}" type="presOf" srcId="{FC1F7B1C-5BF8-43A3-8F13-1BBE542EB314}" destId="{74EEDC8B-75AA-47E8-82C3-1035F1D82109}" srcOrd="0" destOrd="0" presId="urn:microsoft.com/office/officeart/2005/8/layout/radial4"/>
    <dgm:cxn modelId="{2097CDFD-49AA-4CD5-BB6A-20BCA12DF512}" srcId="{04B88FAE-FC68-445D-B9E7-2E052707D29E}" destId="{544B25E5-7ED7-40C7-B4DB-F2EEDF69D89E}" srcOrd="0" destOrd="0" parTransId="{F171E19F-347D-4B0D-8CAD-81D2C9F88FD7}" sibTransId="{AD7D4FC0-3834-4BFD-B247-32D6C8C3DFE6}"/>
    <dgm:cxn modelId="{A3D67D9F-A40F-46BD-9E0A-0C5C03280E9F}" type="presOf" srcId="{EC8318D8-2E1E-49EF-902A-FF048D065EC9}" destId="{25771BA8-6812-4158-90FA-E7B0AFAB7464}" srcOrd="0" destOrd="0" presId="urn:microsoft.com/office/officeart/2005/8/layout/radial4"/>
    <dgm:cxn modelId="{DEDF48E8-ACA8-466C-ADC8-24F6179F8207}" type="presOf" srcId="{3BF36886-005C-413E-8A70-34535DA0E76E}" destId="{106B446D-CCDF-45A5-8063-FDB39693BBD3}" srcOrd="0" destOrd="0" presId="urn:microsoft.com/office/officeart/2005/8/layout/radial4"/>
    <dgm:cxn modelId="{7E780403-1BAF-4598-9B4A-7ADDAA93B728}" type="presOf" srcId="{E199BD3B-CC12-4139-8A89-13A47464D1C9}" destId="{10E5AC34-312D-4634-B1A5-73291D607614}" srcOrd="0" destOrd="0" presId="urn:microsoft.com/office/officeart/2005/8/layout/radial4"/>
    <dgm:cxn modelId="{9C023701-649D-48B1-B572-ACEA37AA7A59}" type="presOf" srcId="{544B25E5-7ED7-40C7-B4DB-F2EEDF69D89E}" destId="{C3E28339-E03B-4502-A9DE-966DB96E2367}" srcOrd="0" destOrd="0" presId="urn:microsoft.com/office/officeart/2005/8/layout/radial4"/>
    <dgm:cxn modelId="{A04070CB-E56F-4651-9BD0-6A47055CA5EE}" srcId="{544B25E5-7ED7-40C7-B4DB-F2EEDF69D89E}" destId="{3BF36886-005C-413E-8A70-34535DA0E76E}" srcOrd="0" destOrd="0" parTransId="{5C794EEB-20B2-4D94-BEE9-39D5D91919FB}" sibTransId="{80BFE7D7-7154-48B7-A81C-C63ADCA4588E}"/>
    <dgm:cxn modelId="{B1FBDB6E-3062-4AA7-BF2E-2C02F259385B}" type="presOf" srcId="{C5C4593A-9B3A-4A3E-992B-E09DE45EF46E}" destId="{F4FAA359-B8C0-483A-BD50-581581A9B509}" srcOrd="0" destOrd="0" presId="urn:microsoft.com/office/officeart/2005/8/layout/radial4"/>
    <dgm:cxn modelId="{D5140581-3EE4-420E-9775-F2A382FF593A}" type="presParOf" srcId="{609CE99E-DACE-4CF3-9EEF-7258AC5EC304}" destId="{C3E28339-E03B-4502-A9DE-966DB96E2367}" srcOrd="0" destOrd="0" presId="urn:microsoft.com/office/officeart/2005/8/layout/radial4"/>
    <dgm:cxn modelId="{A01AC634-50A7-4FAE-A47C-F190253B8983}" type="presParOf" srcId="{609CE99E-DACE-4CF3-9EEF-7258AC5EC304}" destId="{FF181AC8-3647-4BBC-A096-D4B1379EF3BA}" srcOrd="1" destOrd="0" presId="urn:microsoft.com/office/officeart/2005/8/layout/radial4"/>
    <dgm:cxn modelId="{37792F32-B64D-451D-A869-8E35289DACBD}" type="presParOf" srcId="{609CE99E-DACE-4CF3-9EEF-7258AC5EC304}" destId="{106B446D-CCDF-45A5-8063-FDB39693BBD3}" srcOrd="2" destOrd="0" presId="urn:microsoft.com/office/officeart/2005/8/layout/radial4"/>
    <dgm:cxn modelId="{676E1EAF-137B-4372-90BD-E9C08B9A5428}" type="presParOf" srcId="{609CE99E-DACE-4CF3-9EEF-7258AC5EC304}" destId="{25771BA8-6812-4158-90FA-E7B0AFAB7464}" srcOrd="3" destOrd="0" presId="urn:microsoft.com/office/officeart/2005/8/layout/radial4"/>
    <dgm:cxn modelId="{0E5119A1-06E7-40CB-978E-EA639D063850}" type="presParOf" srcId="{609CE99E-DACE-4CF3-9EEF-7258AC5EC304}" destId="{10E5AC34-312D-4634-B1A5-73291D607614}" srcOrd="4" destOrd="0" presId="urn:microsoft.com/office/officeart/2005/8/layout/radial4"/>
    <dgm:cxn modelId="{11DB1742-ED7F-43DA-B2E9-42001448BCF5}" type="presParOf" srcId="{609CE99E-DACE-4CF3-9EEF-7258AC5EC304}" destId="{F4FAA359-B8C0-483A-BD50-581581A9B509}" srcOrd="5" destOrd="0" presId="urn:microsoft.com/office/officeart/2005/8/layout/radial4"/>
    <dgm:cxn modelId="{44CA6F59-B9F0-48B2-A7F7-2DFDAC070F8C}" type="presParOf" srcId="{609CE99E-DACE-4CF3-9EEF-7258AC5EC304}" destId="{74EEDC8B-75AA-47E8-82C3-1035F1D8210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0648B-F040-4E93-A5F0-E9EAADA24875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B3BC5EDC-EB60-45A0-98B1-BBC54E1DBCFF}">
      <dgm:prSet phldrT="[Texto]" custT="1"/>
      <dgm:spPr/>
      <dgm:t>
        <a:bodyPr/>
        <a:lstStyle/>
        <a:p>
          <a:pPr algn="ctr"/>
          <a:r>
            <a:rPr lang="pt-BR" sz="2000" b="1" dirty="0" smtClean="0"/>
            <a:t>Educação à distância X aprendizado</a:t>
          </a:r>
          <a:endParaRPr lang="pt-BR" sz="2000" b="1" dirty="0"/>
        </a:p>
      </dgm:t>
    </dgm:pt>
    <dgm:pt modelId="{5B119232-6A99-4908-82B2-A965AA97CD24}" type="parTrans" cxnId="{C92D38D7-DC6F-4CDE-9168-A97AE25184EA}">
      <dgm:prSet/>
      <dgm:spPr/>
      <dgm:t>
        <a:bodyPr/>
        <a:lstStyle/>
        <a:p>
          <a:endParaRPr lang="pt-BR"/>
        </a:p>
      </dgm:t>
    </dgm:pt>
    <dgm:pt modelId="{66B70BD4-E278-43A6-981B-4ED9AF5AC243}" type="sibTrans" cxnId="{C92D38D7-DC6F-4CDE-9168-A97AE25184EA}">
      <dgm:prSet/>
      <dgm:spPr/>
      <dgm:t>
        <a:bodyPr/>
        <a:lstStyle/>
        <a:p>
          <a:endParaRPr lang="pt-BR"/>
        </a:p>
      </dgm:t>
    </dgm:pt>
    <dgm:pt modelId="{D8C58441-9FC7-44CF-8DE5-74104B9126E0}">
      <dgm:prSet phldrT="[Texto]" custT="1"/>
      <dgm:spPr/>
      <dgm:t>
        <a:bodyPr/>
        <a:lstStyle/>
        <a:p>
          <a:pPr algn="ctr"/>
          <a:r>
            <a:rPr lang="pt-BR" sz="2000" b="1" dirty="0" err="1" smtClean="0"/>
            <a:t>Odontopediatria</a:t>
          </a:r>
          <a:r>
            <a:rPr lang="pt-BR" sz="2000" b="1" dirty="0" smtClean="0"/>
            <a:t> e Saúde da Família</a:t>
          </a:r>
          <a:endParaRPr lang="pt-BR" sz="2000" b="1" dirty="0"/>
        </a:p>
      </dgm:t>
    </dgm:pt>
    <dgm:pt modelId="{97344790-323D-4795-B6E1-7AC833991D0A}" type="parTrans" cxnId="{54187E52-E7C6-43CA-9B59-BDEECE5EFCBB}">
      <dgm:prSet/>
      <dgm:spPr/>
      <dgm:t>
        <a:bodyPr/>
        <a:lstStyle/>
        <a:p>
          <a:endParaRPr lang="pt-BR"/>
        </a:p>
      </dgm:t>
    </dgm:pt>
    <dgm:pt modelId="{2616CE82-646A-4832-9C74-6DD9058A64E0}" type="sibTrans" cxnId="{54187E52-E7C6-43CA-9B59-BDEECE5EFCBB}">
      <dgm:prSet/>
      <dgm:spPr/>
      <dgm:t>
        <a:bodyPr/>
        <a:lstStyle/>
        <a:p>
          <a:endParaRPr lang="pt-BR"/>
        </a:p>
      </dgm:t>
    </dgm:pt>
    <dgm:pt modelId="{A32E8A3C-C963-401D-86CB-327C284C37C5}">
      <dgm:prSet phldrT="[Texto]" custT="1"/>
      <dgm:spPr/>
      <dgm:t>
        <a:bodyPr/>
        <a:lstStyle/>
        <a:p>
          <a:pPr algn="ctr"/>
          <a:r>
            <a:rPr lang="pt-BR" sz="2000" b="1" dirty="0" smtClean="0"/>
            <a:t>Segurança profissional</a:t>
          </a:r>
          <a:endParaRPr lang="pt-BR" sz="2000" b="1" dirty="0"/>
        </a:p>
      </dgm:t>
    </dgm:pt>
    <dgm:pt modelId="{A6829332-4143-478A-A476-02867949622B}" type="parTrans" cxnId="{1494DE63-CEAA-47A6-899F-D749E104F8D9}">
      <dgm:prSet/>
      <dgm:spPr/>
      <dgm:t>
        <a:bodyPr/>
        <a:lstStyle/>
        <a:p>
          <a:endParaRPr lang="pt-BR"/>
        </a:p>
      </dgm:t>
    </dgm:pt>
    <dgm:pt modelId="{A6D2E86C-6D83-4621-BC95-55CC9F6B266B}" type="sibTrans" cxnId="{1494DE63-CEAA-47A6-899F-D749E104F8D9}">
      <dgm:prSet/>
      <dgm:spPr/>
      <dgm:t>
        <a:bodyPr/>
        <a:lstStyle/>
        <a:p>
          <a:endParaRPr lang="pt-BR"/>
        </a:p>
      </dgm:t>
    </dgm:pt>
    <dgm:pt modelId="{1987DE10-C2CC-4851-8D4D-B9E95C3E0034}" type="pres">
      <dgm:prSet presAssocID="{65F0648B-F040-4E93-A5F0-E9EAADA24875}" presName="arrowDiagram" presStyleCnt="0">
        <dgm:presLayoutVars>
          <dgm:chMax val="5"/>
          <dgm:dir/>
          <dgm:resizeHandles val="exact"/>
        </dgm:presLayoutVars>
      </dgm:prSet>
      <dgm:spPr/>
    </dgm:pt>
    <dgm:pt modelId="{4D0FD72D-70CD-498F-9014-E90445618130}" type="pres">
      <dgm:prSet presAssocID="{65F0648B-F040-4E93-A5F0-E9EAADA24875}" presName="arrow" presStyleLbl="bgShp" presStyleIdx="0" presStyleCnt="1"/>
      <dgm:spPr/>
    </dgm:pt>
    <dgm:pt modelId="{7F1F5051-22A3-457F-8C87-6E5DF193DA04}" type="pres">
      <dgm:prSet presAssocID="{65F0648B-F040-4E93-A5F0-E9EAADA24875}" presName="arrowDiagram3" presStyleCnt="0"/>
      <dgm:spPr/>
    </dgm:pt>
    <dgm:pt modelId="{3DBEEBEC-D532-4EEF-86D7-4DBADF2C0F06}" type="pres">
      <dgm:prSet presAssocID="{B3BC5EDC-EB60-45A0-98B1-BBC54E1DBCFF}" presName="bullet3a" presStyleLbl="node1" presStyleIdx="0" presStyleCnt="3"/>
      <dgm:spPr/>
    </dgm:pt>
    <dgm:pt modelId="{C364F5EA-7F55-4FFA-A5A0-991CAC5C5B35}" type="pres">
      <dgm:prSet presAssocID="{B3BC5EDC-EB60-45A0-98B1-BBC54E1DBCFF}" presName="textBox3a" presStyleLbl="revTx" presStyleIdx="0" presStyleCnt="3" custScaleX="148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0A61F-C118-48D6-969C-76629D83AEC8}" type="pres">
      <dgm:prSet presAssocID="{D8C58441-9FC7-44CF-8DE5-74104B9126E0}" presName="bullet3b" presStyleLbl="node1" presStyleIdx="1" presStyleCnt="3"/>
      <dgm:spPr/>
    </dgm:pt>
    <dgm:pt modelId="{A52CC721-A914-4A31-AC49-45AE3351EDD0}" type="pres">
      <dgm:prSet presAssocID="{D8C58441-9FC7-44CF-8DE5-74104B9126E0}" presName="textBox3b" presStyleLbl="revTx" presStyleIdx="1" presStyleCnt="3" custScaleX="1574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A4F51-D7E3-49EA-B243-5E122EA5D0E7}" type="pres">
      <dgm:prSet presAssocID="{A32E8A3C-C963-401D-86CB-327C284C37C5}" presName="bullet3c" presStyleLbl="node1" presStyleIdx="2" presStyleCnt="3"/>
      <dgm:spPr/>
    </dgm:pt>
    <dgm:pt modelId="{2FEA375A-FA22-44F8-B77E-EB57079872C2}" type="pres">
      <dgm:prSet presAssocID="{A32E8A3C-C963-401D-86CB-327C284C37C5}" presName="textBox3c" presStyleLbl="revTx" presStyleIdx="2" presStyleCnt="3" custScaleX="1365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94DE63-CEAA-47A6-899F-D749E104F8D9}" srcId="{65F0648B-F040-4E93-A5F0-E9EAADA24875}" destId="{A32E8A3C-C963-401D-86CB-327C284C37C5}" srcOrd="2" destOrd="0" parTransId="{A6829332-4143-478A-A476-02867949622B}" sibTransId="{A6D2E86C-6D83-4621-BC95-55CC9F6B266B}"/>
    <dgm:cxn modelId="{C92D38D7-DC6F-4CDE-9168-A97AE25184EA}" srcId="{65F0648B-F040-4E93-A5F0-E9EAADA24875}" destId="{B3BC5EDC-EB60-45A0-98B1-BBC54E1DBCFF}" srcOrd="0" destOrd="0" parTransId="{5B119232-6A99-4908-82B2-A965AA97CD24}" sibTransId="{66B70BD4-E278-43A6-981B-4ED9AF5AC243}"/>
    <dgm:cxn modelId="{5A9FD7BF-EAD0-4166-B779-B46C000FE2DB}" type="presOf" srcId="{B3BC5EDC-EB60-45A0-98B1-BBC54E1DBCFF}" destId="{C364F5EA-7F55-4FFA-A5A0-991CAC5C5B35}" srcOrd="0" destOrd="0" presId="urn:microsoft.com/office/officeart/2005/8/layout/arrow2"/>
    <dgm:cxn modelId="{54187E52-E7C6-43CA-9B59-BDEECE5EFCBB}" srcId="{65F0648B-F040-4E93-A5F0-E9EAADA24875}" destId="{D8C58441-9FC7-44CF-8DE5-74104B9126E0}" srcOrd="1" destOrd="0" parTransId="{97344790-323D-4795-B6E1-7AC833991D0A}" sibTransId="{2616CE82-646A-4832-9C74-6DD9058A64E0}"/>
    <dgm:cxn modelId="{BB7BE41C-B89D-4846-A022-71B738196A1F}" type="presOf" srcId="{A32E8A3C-C963-401D-86CB-327C284C37C5}" destId="{2FEA375A-FA22-44F8-B77E-EB57079872C2}" srcOrd="0" destOrd="0" presId="urn:microsoft.com/office/officeart/2005/8/layout/arrow2"/>
    <dgm:cxn modelId="{77C10204-EF59-4006-B4E6-DBCA84577C76}" type="presOf" srcId="{65F0648B-F040-4E93-A5F0-E9EAADA24875}" destId="{1987DE10-C2CC-4851-8D4D-B9E95C3E0034}" srcOrd="0" destOrd="0" presId="urn:microsoft.com/office/officeart/2005/8/layout/arrow2"/>
    <dgm:cxn modelId="{1306AB4E-66A5-4A22-A707-7C10904DF5A4}" type="presOf" srcId="{D8C58441-9FC7-44CF-8DE5-74104B9126E0}" destId="{A52CC721-A914-4A31-AC49-45AE3351EDD0}" srcOrd="0" destOrd="0" presId="urn:microsoft.com/office/officeart/2005/8/layout/arrow2"/>
    <dgm:cxn modelId="{2059EB06-BC40-43C1-B648-6D39C8B153F1}" type="presParOf" srcId="{1987DE10-C2CC-4851-8D4D-B9E95C3E0034}" destId="{4D0FD72D-70CD-498F-9014-E90445618130}" srcOrd="0" destOrd="0" presId="urn:microsoft.com/office/officeart/2005/8/layout/arrow2"/>
    <dgm:cxn modelId="{4B0F1AC4-9806-404C-8B3A-793C3968D85A}" type="presParOf" srcId="{1987DE10-C2CC-4851-8D4D-B9E95C3E0034}" destId="{7F1F5051-22A3-457F-8C87-6E5DF193DA04}" srcOrd="1" destOrd="0" presId="urn:microsoft.com/office/officeart/2005/8/layout/arrow2"/>
    <dgm:cxn modelId="{3526A8BA-338F-4B68-9C5C-53BF3ED2E323}" type="presParOf" srcId="{7F1F5051-22A3-457F-8C87-6E5DF193DA04}" destId="{3DBEEBEC-D532-4EEF-86D7-4DBADF2C0F06}" srcOrd="0" destOrd="0" presId="urn:microsoft.com/office/officeart/2005/8/layout/arrow2"/>
    <dgm:cxn modelId="{9522AB6F-326C-4075-8D29-904AE3979D3A}" type="presParOf" srcId="{7F1F5051-22A3-457F-8C87-6E5DF193DA04}" destId="{C364F5EA-7F55-4FFA-A5A0-991CAC5C5B35}" srcOrd="1" destOrd="0" presId="urn:microsoft.com/office/officeart/2005/8/layout/arrow2"/>
    <dgm:cxn modelId="{3FAF69D3-02EC-462E-BFD2-B565BA8B2793}" type="presParOf" srcId="{7F1F5051-22A3-457F-8C87-6E5DF193DA04}" destId="{0D30A61F-C118-48D6-969C-76629D83AEC8}" srcOrd="2" destOrd="0" presId="urn:microsoft.com/office/officeart/2005/8/layout/arrow2"/>
    <dgm:cxn modelId="{21A01851-FD26-465D-998F-093D32B20914}" type="presParOf" srcId="{7F1F5051-22A3-457F-8C87-6E5DF193DA04}" destId="{A52CC721-A914-4A31-AC49-45AE3351EDD0}" srcOrd="3" destOrd="0" presId="urn:microsoft.com/office/officeart/2005/8/layout/arrow2"/>
    <dgm:cxn modelId="{DD75627D-A330-41ED-BBA9-464332AD2926}" type="presParOf" srcId="{7F1F5051-22A3-457F-8C87-6E5DF193DA04}" destId="{8F7A4F51-D7E3-49EA-B243-5E122EA5D0E7}" srcOrd="4" destOrd="0" presId="urn:microsoft.com/office/officeart/2005/8/layout/arrow2"/>
    <dgm:cxn modelId="{08FA9440-44D8-48EB-A7FB-45F0879938D6}" type="presParOf" srcId="{7F1F5051-22A3-457F-8C87-6E5DF193DA04}" destId="{2FEA375A-FA22-44F8-B77E-EB57079872C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662D8-4BCD-4C78-84C9-D366968EC197}">
      <dsp:nvSpPr>
        <dsp:cNvPr id="0" name=""/>
        <dsp:cNvSpPr/>
      </dsp:nvSpPr>
      <dsp:spPr>
        <a:xfrm>
          <a:off x="1224130" y="452763"/>
          <a:ext cx="3024346" cy="3024346"/>
        </a:xfrm>
        <a:prstGeom prst="blockArc">
          <a:avLst>
            <a:gd name="adj1" fmla="val 9000000"/>
            <a:gd name="adj2" fmla="val 16200000"/>
            <a:gd name="adj3" fmla="val 4631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C67426-F1AB-4FFA-B957-A5982E81982D}">
      <dsp:nvSpPr>
        <dsp:cNvPr id="0" name=""/>
        <dsp:cNvSpPr/>
      </dsp:nvSpPr>
      <dsp:spPr>
        <a:xfrm>
          <a:off x="1224130" y="452763"/>
          <a:ext cx="3024346" cy="3024346"/>
        </a:xfrm>
        <a:prstGeom prst="blockArc">
          <a:avLst>
            <a:gd name="adj1" fmla="val 1800000"/>
            <a:gd name="adj2" fmla="val 9000000"/>
            <a:gd name="adj3" fmla="val 4631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BBA6C-D6CE-4424-8F8E-C18C83222B40}">
      <dsp:nvSpPr>
        <dsp:cNvPr id="0" name=""/>
        <dsp:cNvSpPr/>
      </dsp:nvSpPr>
      <dsp:spPr>
        <a:xfrm>
          <a:off x="1224130" y="452763"/>
          <a:ext cx="3024346" cy="3024346"/>
        </a:xfrm>
        <a:prstGeom prst="blockArc">
          <a:avLst>
            <a:gd name="adj1" fmla="val 16200000"/>
            <a:gd name="adj2" fmla="val 1800000"/>
            <a:gd name="adj3" fmla="val 463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5EDE8-6ABF-49AC-922F-286EA317A01F}">
      <dsp:nvSpPr>
        <dsp:cNvPr id="0" name=""/>
        <dsp:cNvSpPr/>
      </dsp:nvSpPr>
      <dsp:spPr>
        <a:xfrm>
          <a:off x="2041539" y="1270171"/>
          <a:ext cx="1389529" cy="13895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Saúde da criança</a:t>
          </a:r>
          <a:endParaRPr lang="pt-BR" sz="2200" kern="1200" dirty="0"/>
        </a:p>
      </dsp:txBody>
      <dsp:txXfrm>
        <a:off x="2245031" y="1473663"/>
        <a:ext cx="982545" cy="982545"/>
      </dsp:txXfrm>
    </dsp:sp>
    <dsp:sp modelId="{AF824716-2EDB-465B-9CF8-E8913F1A3011}">
      <dsp:nvSpPr>
        <dsp:cNvPr id="0" name=""/>
        <dsp:cNvSpPr/>
      </dsp:nvSpPr>
      <dsp:spPr>
        <a:xfrm>
          <a:off x="2249968" y="1443"/>
          <a:ext cx="972670" cy="97267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Equipe</a:t>
          </a:r>
          <a:endParaRPr lang="pt-BR" sz="1600" kern="1200" dirty="0"/>
        </a:p>
      </dsp:txBody>
      <dsp:txXfrm>
        <a:off x="2392412" y="143887"/>
        <a:ext cx="687782" cy="687782"/>
      </dsp:txXfrm>
    </dsp:sp>
    <dsp:sp modelId="{8CC03D8F-24FB-4D61-9E5F-DF9D64BC80E1}">
      <dsp:nvSpPr>
        <dsp:cNvPr id="0" name=""/>
        <dsp:cNvSpPr/>
      </dsp:nvSpPr>
      <dsp:spPr>
        <a:xfrm>
          <a:off x="3529224" y="2217179"/>
          <a:ext cx="972670" cy="972670"/>
        </a:xfrm>
        <a:prstGeom prst="ellipse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Comuni</a:t>
          </a: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dade</a:t>
          </a:r>
          <a:endParaRPr lang="pt-BR" sz="1400" kern="1200" dirty="0"/>
        </a:p>
      </dsp:txBody>
      <dsp:txXfrm>
        <a:off x="3671668" y="2359623"/>
        <a:ext cx="687782" cy="687782"/>
      </dsp:txXfrm>
    </dsp:sp>
    <dsp:sp modelId="{C2D18C7E-4C5B-4384-8AAA-587A758F9DDE}">
      <dsp:nvSpPr>
        <dsp:cNvPr id="0" name=""/>
        <dsp:cNvSpPr/>
      </dsp:nvSpPr>
      <dsp:spPr>
        <a:xfrm>
          <a:off x="970713" y="2217179"/>
          <a:ext cx="972670" cy="972670"/>
        </a:xfrm>
        <a:prstGeom prst="ellips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Serviço</a:t>
          </a:r>
          <a:endParaRPr lang="pt-BR" sz="1400" b="1" kern="1200" dirty="0"/>
        </a:p>
      </dsp:txBody>
      <dsp:txXfrm>
        <a:off x="1113157" y="2359623"/>
        <a:ext cx="687782" cy="68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D5D09-26B2-4D8D-A6C3-55697554A6A6}">
      <dsp:nvSpPr>
        <dsp:cNvPr id="0" name=""/>
        <dsp:cNvSpPr/>
      </dsp:nvSpPr>
      <dsp:spPr>
        <a:xfrm>
          <a:off x="648071" y="0"/>
          <a:ext cx="3711960" cy="1484784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55740-F1B6-479D-8F05-10F8D6344175}">
      <dsp:nvSpPr>
        <dsp:cNvPr id="0" name=""/>
        <dsp:cNvSpPr/>
      </dsp:nvSpPr>
      <dsp:spPr>
        <a:xfrm>
          <a:off x="1085563" y="259837"/>
          <a:ext cx="1224946" cy="727544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Saúde da criança</a:t>
          </a:r>
          <a:endParaRPr lang="pt-BR" sz="1600" kern="1200" dirty="0"/>
        </a:p>
      </dsp:txBody>
      <dsp:txXfrm>
        <a:off x="1085563" y="259837"/>
        <a:ext cx="1224946" cy="727544"/>
      </dsp:txXfrm>
    </dsp:sp>
    <dsp:sp modelId="{57B28EAB-D1B2-4EFE-9951-6903FCD310CD}">
      <dsp:nvSpPr>
        <dsp:cNvPr id="0" name=""/>
        <dsp:cNvSpPr/>
      </dsp:nvSpPr>
      <dsp:spPr>
        <a:xfrm>
          <a:off x="2496108" y="497402"/>
          <a:ext cx="1447664" cy="727544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Equipe, serviço e comunidade</a:t>
          </a:r>
          <a:endParaRPr lang="pt-BR" sz="1600" kern="1200" dirty="0"/>
        </a:p>
      </dsp:txBody>
      <dsp:txXfrm>
        <a:off x="2496108" y="497402"/>
        <a:ext cx="1447664" cy="727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368B-BE9B-41A2-A8B9-0DA7FE6C73C4}">
      <dsp:nvSpPr>
        <dsp:cNvPr id="0" name=""/>
        <dsp:cNvSpPr/>
      </dsp:nvSpPr>
      <dsp:spPr>
        <a:xfrm>
          <a:off x="831041" y="5484"/>
          <a:ext cx="2005255" cy="20052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90 em saúde da criança</a:t>
          </a:r>
          <a:endParaRPr lang="pt-BR" sz="2100" b="1" kern="1200" dirty="0"/>
        </a:p>
      </dsp:txBody>
      <dsp:txXfrm>
        <a:off x="1111054" y="241946"/>
        <a:ext cx="1156183" cy="1532330"/>
      </dsp:txXfrm>
    </dsp:sp>
    <dsp:sp modelId="{DC0D36F6-72DB-4BE1-8803-CD86A1EB6493}">
      <dsp:nvSpPr>
        <dsp:cNvPr id="0" name=""/>
        <dsp:cNvSpPr/>
      </dsp:nvSpPr>
      <dsp:spPr>
        <a:xfrm>
          <a:off x="2276270" y="5484"/>
          <a:ext cx="2005255" cy="2005255"/>
        </a:xfrm>
        <a:prstGeom prst="ellipse">
          <a:avLst/>
        </a:prstGeom>
        <a:solidFill>
          <a:schemeClr val="accent4">
            <a:alpha val="50000"/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78 em saúde bucal da criança</a:t>
          </a:r>
          <a:endParaRPr lang="pt-BR" sz="2100" b="1" kern="1200" dirty="0"/>
        </a:p>
      </dsp:txBody>
      <dsp:txXfrm>
        <a:off x="2845329" y="241946"/>
        <a:ext cx="1156183" cy="1532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28339-E03B-4502-A9DE-966DB96E2367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Saúde da criança</a:t>
          </a:r>
          <a:endParaRPr lang="pt-BR" sz="2900" kern="1200" dirty="0"/>
        </a:p>
      </dsp:txBody>
      <dsp:txXfrm>
        <a:off x="2416912" y="2539008"/>
        <a:ext cx="1262175" cy="1262175"/>
      </dsp:txXfrm>
    </dsp:sp>
    <dsp:sp modelId="{FF181AC8-3647-4BBC-A096-D4B1379EF3BA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B446D-CCDF-45A5-8063-FDB39693BBD3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Equipe: integração dos profissionais </a:t>
          </a:r>
          <a:endParaRPr lang="pt-BR" sz="2000" kern="1200" dirty="0"/>
        </a:p>
      </dsp:txBody>
      <dsp:txXfrm>
        <a:off x="199856" y="1103105"/>
        <a:ext cx="1616269" cy="1277122"/>
      </dsp:txXfrm>
    </dsp:sp>
    <dsp:sp modelId="{25771BA8-6812-4158-90FA-E7B0AFAB7464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E5AC34-312D-4634-B1A5-73291D607614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Serviço: atenção à criança</a:t>
          </a:r>
          <a:endParaRPr lang="pt-BR" sz="2000" kern="1200" dirty="0"/>
        </a:p>
      </dsp:txBody>
      <dsp:txXfrm>
        <a:off x="2239865" y="41144"/>
        <a:ext cx="1616269" cy="1277122"/>
      </dsp:txXfrm>
    </dsp:sp>
    <dsp:sp modelId="{F4FAA359-B8C0-483A-BD50-581581A9B509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EDC8B-75AA-47E8-82C3-1035F1D82109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Comunidade: Acolhimento</a:t>
          </a:r>
          <a:endParaRPr lang="pt-BR" sz="2000" kern="1200" dirty="0"/>
        </a:p>
      </dsp:txBody>
      <dsp:txXfrm>
        <a:off x="4279873" y="1103105"/>
        <a:ext cx="1616269" cy="1277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D72D-70CD-498F-9014-E90445618130}">
      <dsp:nvSpPr>
        <dsp:cNvPr id="0" name=""/>
        <dsp:cNvSpPr/>
      </dsp:nvSpPr>
      <dsp:spPr>
        <a:xfrm>
          <a:off x="0" y="126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BEEBEC-D532-4EEF-86D7-4DBADF2C0F06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4F5EA-7F55-4FFA-A5A0-991CAC5C5B35}">
      <dsp:nvSpPr>
        <dsp:cNvPr id="0" name=""/>
        <dsp:cNvSpPr/>
      </dsp:nvSpPr>
      <dsp:spPr>
        <a:xfrm>
          <a:off x="511294" y="2835909"/>
          <a:ext cx="210465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Educação à distância X aprendizado</a:t>
          </a:r>
          <a:endParaRPr lang="pt-BR" sz="2000" b="1" kern="1200" dirty="0"/>
        </a:p>
      </dsp:txBody>
      <dsp:txXfrm>
        <a:off x="511294" y="2835909"/>
        <a:ext cx="2104658" cy="1101090"/>
      </dsp:txXfrm>
    </dsp:sp>
    <dsp:sp modelId="{0D30A61F-C118-48D6-969C-76629D83AEC8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CC721-A914-4A31-AC49-45AE3351EDD0}">
      <dsp:nvSpPr>
        <dsp:cNvPr id="0" name=""/>
        <dsp:cNvSpPr/>
      </dsp:nvSpPr>
      <dsp:spPr>
        <a:xfrm>
          <a:off x="1895870" y="1864359"/>
          <a:ext cx="2304258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Odontopediatria</a:t>
          </a:r>
          <a:r>
            <a:rPr lang="pt-BR" sz="2000" b="1" kern="1200" dirty="0" smtClean="0"/>
            <a:t> e Saúde da Família</a:t>
          </a:r>
          <a:endParaRPr lang="pt-BR" sz="2000" b="1" kern="1200" dirty="0"/>
        </a:p>
      </dsp:txBody>
      <dsp:txXfrm>
        <a:off x="1895870" y="1864359"/>
        <a:ext cx="2304258" cy="2072640"/>
      </dsp:txXfrm>
    </dsp:sp>
    <dsp:sp modelId="{8F7A4F51-D7E3-49EA-B243-5E122EA5D0E7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A375A-FA22-44F8-B77E-EB57079872C2}">
      <dsp:nvSpPr>
        <dsp:cNvPr id="0" name=""/>
        <dsp:cNvSpPr/>
      </dsp:nvSpPr>
      <dsp:spPr>
        <a:xfrm>
          <a:off x="3786418" y="1289049"/>
          <a:ext cx="1997883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Segurança profissional</a:t>
          </a:r>
          <a:endParaRPr lang="pt-BR" sz="2000" b="1" kern="1200" dirty="0"/>
        </a:p>
      </dsp:txBody>
      <dsp:txXfrm>
        <a:off x="3786418" y="1289049"/>
        <a:ext cx="1997883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DB5F-FE30-4904-A79F-EA5877C341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3AF3-4A01-4404-85F2-65FFBF6DE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0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3AF3-4A01-4404-85F2-65FFBF6DE24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8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3AF3-4A01-4404-85F2-65FFBF6DE24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62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3AF3-4A01-4404-85F2-65FFBF6DE24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4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FC9E75-8D6D-4711-ADF8-A868D3B9D62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5D947A-DA83-4BF8-9565-50DFB3153D8D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>
                <a:effectLst/>
              </a:rPr>
              <a:t>Melhoria da Atenção à Saúde da Criança de zero a setenta e dois meses, na UBS Beira Mar, Luís Correia/PI.</a:t>
            </a:r>
            <a:r>
              <a:rPr lang="pt-BR" sz="2200" dirty="0">
                <a:effectLst/>
              </a:rPr>
              <a:t/>
            </a:r>
            <a:br>
              <a:rPr lang="pt-BR" sz="2200" dirty="0">
                <a:effectLst/>
              </a:rPr>
            </a:br>
            <a:endParaRPr lang="pt-B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9628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100" b="1" dirty="0" smtClean="0"/>
              <a:t>UNIVERSIDADE FEDERAL DE PELOTAS</a:t>
            </a:r>
            <a:endParaRPr lang="pt-BR" sz="2100" dirty="0" smtClean="0"/>
          </a:p>
          <a:p>
            <a:pPr algn="ctr"/>
            <a:r>
              <a:rPr lang="pt-BR" sz="2100" b="1" dirty="0" smtClean="0"/>
              <a:t>UNIVERSIDADE ABERTA DO SUS</a:t>
            </a:r>
            <a:endParaRPr lang="pt-BR" sz="2100" dirty="0" smtClean="0"/>
          </a:p>
          <a:p>
            <a:pPr algn="ctr"/>
            <a:r>
              <a:rPr lang="pt-BR" sz="2100" b="1" dirty="0" smtClean="0"/>
              <a:t>Faculdade de Medicina</a:t>
            </a:r>
            <a:endParaRPr lang="pt-BR" sz="2100" dirty="0" smtClean="0"/>
          </a:p>
          <a:p>
            <a:pPr algn="ctr"/>
            <a:r>
              <a:rPr lang="pt-BR" sz="2100" b="1" dirty="0" smtClean="0"/>
              <a:t>Especialização em Saúde da Família</a:t>
            </a:r>
            <a:endParaRPr lang="pt-BR" sz="2100" dirty="0" smtClean="0"/>
          </a:p>
          <a:p>
            <a:pPr algn="ctr"/>
            <a:r>
              <a:rPr lang="pt-BR" sz="2100" b="1" dirty="0" smtClean="0"/>
              <a:t>Turma VI</a:t>
            </a:r>
            <a:endParaRPr lang="pt-BR" sz="21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95936" y="508518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 smtClean="0"/>
              <a:t>Autor: Hudson Oliveira Silva</a:t>
            </a:r>
          </a:p>
          <a:p>
            <a:r>
              <a:rPr lang="pt-BR" dirty="0" smtClean="0"/>
              <a:t>Orientadora</a:t>
            </a:r>
            <a:r>
              <a:rPr lang="pt-BR" dirty="0"/>
              <a:t>: </a:t>
            </a:r>
            <a:r>
              <a:rPr lang="pt-BR" dirty="0" err="1"/>
              <a:t>Luzane</a:t>
            </a:r>
            <a:r>
              <a:rPr lang="pt-BR" dirty="0"/>
              <a:t> Santana da Rocha</a:t>
            </a:r>
          </a:p>
          <a:p>
            <a:endParaRPr lang="pt-BR" dirty="0"/>
          </a:p>
        </p:txBody>
      </p:sp>
      <p:pic>
        <p:nvPicPr>
          <p:cNvPr id="5" name="Imagem 4" descr="http://www.infoenem.com.br/wp-content/uploads/2013/03/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107910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384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effectLst/>
              </a:rPr>
              <a:t>Objetivo 2. Melhorar a qualidade do atendimento à criança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642096" cy="4968552"/>
          </a:xfrm>
        </p:spPr>
        <p:txBody>
          <a:bodyPr/>
          <a:lstStyle/>
          <a:p>
            <a:pPr algn="just"/>
            <a:r>
              <a:rPr lang="pt-BR" sz="2000" b="1" dirty="0"/>
              <a:t>2.4. Monitorar 100% das crianças com excesso de peso</a:t>
            </a:r>
            <a:r>
              <a:rPr lang="pt-BR" sz="2000" b="1" dirty="0" smtClean="0"/>
              <a:t>. (100%</a:t>
            </a:r>
            <a:r>
              <a:rPr lang="pt-BR" sz="2000" b="1" dirty="0" smtClean="0">
                <a:sym typeface="Wingdings" pitchFamily="2" charset="2"/>
              </a:rPr>
              <a:t> 5/5</a:t>
            </a:r>
            <a:r>
              <a:rPr lang="pt-BR" sz="2000" b="1" dirty="0" smtClean="0"/>
              <a:t>)</a:t>
            </a:r>
            <a:endParaRPr lang="pt-BR" sz="2000" b="1" dirty="0"/>
          </a:p>
          <a:p>
            <a:pPr algn="just"/>
            <a:r>
              <a:rPr lang="pt-BR" sz="2000" b="1" dirty="0"/>
              <a:t>2.5. Monitorar o desenvolvimento em 100% das </a:t>
            </a:r>
            <a:r>
              <a:rPr lang="pt-BR" sz="2000" b="1" dirty="0" smtClean="0"/>
              <a:t>crianças (84/90).</a:t>
            </a:r>
            <a:endParaRPr lang="pt-BR" sz="2000" dirty="0"/>
          </a:p>
          <a:p>
            <a:pPr algn="just"/>
            <a:r>
              <a:rPr lang="pt-BR" sz="2000" b="1" dirty="0"/>
              <a:t>2.6. Vacinar 100% das crianças de acordo com a </a:t>
            </a:r>
            <a:r>
              <a:rPr lang="pt-BR" sz="2000" b="1" dirty="0" smtClean="0"/>
              <a:t>idade (86/90).</a:t>
            </a:r>
            <a:endParaRPr lang="pt-BR" sz="20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96736927"/>
              </p:ext>
            </p:extLst>
          </p:nvPr>
        </p:nvGraphicFramePr>
        <p:xfrm>
          <a:off x="323528" y="3789040"/>
          <a:ext cx="42484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579536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16. </a:t>
            </a:r>
            <a:r>
              <a:rPr lang="pt-BR" sz="1000" dirty="0"/>
              <a:t>Gráfico da proporção de crianças com monitoramento de desenvolvimento.</a:t>
            </a:r>
          </a:p>
          <a:p>
            <a:r>
              <a:rPr lang="pt-BR" dirty="0"/>
              <a:t> 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23567719"/>
              </p:ext>
            </p:extLst>
          </p:nvPr>
        </p:nvGraphicFramePr>
        <p:xfrm>
          <a:off x="4751512" y="3789040"/>
          <a:ext cx="4122712" cy="18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4572000" y="57953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17. </a:t>
            </a:r>
            <a:r>
              <a:rPr lang="pt-BR" sz="1000" dirty="0"/>
              <a:t>Gráfico da proporção de crianças com vacinação em dia para a idade.</a:t>
            </a:r>
          </a:p>
        </p:txBody>
      </p:sp>
    </p:spTree>
    <p:extLst>
      <p:ext uri="{BB962C8B-B14F-4D97-AF65-F5344CB8AC3E}">
        <p14:creationId xmlns:p14="http://schemas.microsoft.com/office/powerpoint/2010/main" val="25908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137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>
                <a:effectLst/>
              </a:rPr>
              <a:t>Objetivo 2. Melhorar a qualidade do atendimento à criança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28800"/>
            <a:ext cx="7564693" cy="4896544"/>
          </a:xfrm>
        </p:spPr>
        <p:txBody>
          <a:bodyPr/>
          <a:lstStyle/>
          <a:p>
            <a:pPr algn="just"/>
            <a:r>
              <a:rPr lang="pt-BR" sz="2000" b="1" dirty="0"/>
              <a:t>2.7. Realizar suplementação de ferro em 100% das crianças de 6 a 24 meses</a:t>
            </a:r>
            <a:r>
              <a:rPr lang="pt-BR" sz="2000" b="1" dirty="0" smtClean="0"/>
              <a:t>. (100%</a:t>
            </a:r>
            <a:r>
              <a:rPr lang="pt-BR" sz="2000" b="1" dirty="0" smtClean="0">
                <a:sym typeface="Wingdings" pitchFamily="2" charset="2"/>
              </a:rPr>
              <a:t> 16/16</a:t>
            </a:r>
            <a:r>
              <a:rPr lang="pt-BR" sz="2000" b="1" dirty="0" smtClean="0"/>
              <a:t>)</a:t>
            </a:r>
            <a:endParaRPr lang="pt-BR" sz="2000" dirty="0"/>
          </a:p>
          <a:p>
            <a:pPr algn="just"/>
            <a:r>
              <a:rPr lang="pt-BR" sz="2000" b="1" dirty="0"/>
              <a:t>2.8. Realizar triagem auditiva em 100% das </a:t>
            </a:r>
            <a:r>
              <a:rPr lang="pt-BR" sz="2000" b="1" dirty="0" smtClean="0"/>
              <a:t>crianças (83/90).</a:t>
            </a:r>
            <a:endParaRPr lang="pt-BR" sz="2000" dirty="0"/>
          </a:p>
          <a:p>
            <a:pPr algn="just"/>
            <a:r>
              <a:rPr lang="pt-BR" sz="2000" b="1" dirty="0"/>
              <a:t>2.9. Realizar teste do pezinho em 100% das crianças até 7 dias de </a:t>
            </a:r>
            <a:r>
              <a:rPr lang="pt-BR" sz="2000" b="1" dirty="0" smtClean="0"/>
              <a:t>vida (84/90).</a:t>
            </a:r>
            <a:endParaRPr lang="pt-BR" sz="20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18971867"/>
              </p:ext>
            </p:extLst>
          </p:nvPr>
        </p:nvGraphicFramePr>
        <p:xfrm>
          <a:off x="251519" y="4221088"/>
          <a:ext cx="4104457" cy="205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635113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 18. </a:t>
            </a:r>
            <a:r>
              <a:rPr lang="pt-BR" sz="1000" dirty="0"/>
              <a:t>Gráfico da proporção de crianças com triagem auditiva.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33724159"/>
              </p:ext>
            </p:extLst>
          </p:nvPr>
        </p:nvGraphicFramePr>
        <p:xfrm>
          <a:off x="4572000" y="4221087"/>
          <a:ext cx="4176464" cy="205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4828389" y="6341258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Figura 19. </a:t>
            </a:r>
            <a:r>
              <a:rPr lang="pt-BR" sz="1000" dirty="0"/>
              <a:t>Gráfico da proporção de crianças com teste do pezinho realizado até 7 dias de vida.</a:t>
            </a:r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>
                <a:effectLst/>
              </a:rPr>
              <a:t>Objetivo 2. Melhorar a qualidade do atendimento à criança</a:t>
            </a: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28800"/>
            <a:ext cx="7344816" cy="4619600"/>
          </a:xfrm>
        </p:spPr>
        <p:txBody>
          <a:bodyPr/>
          <a:lstStyle/>
          <a:p>
            <a:pPr algn="just"/>
            <a:r>
              <a:rPr lang="pt-BR" sz="2000" b="1" dirty="0"/>
              <a:t>2.10. Realizar avaliação da necessidade de atendimento odontológico em 100</a:t>
            </a:r>
            <a:r>
              <a:rPr lang="pt-BR" sz="2000" b="1" dirty="0" smtClean="0"/>
              <a:t>% das crianças (77/78).</a:t>
            </a:r>
            <a:endParaRPr lang="pt-BR" sz="2000" b="1" dirty="0"/>
          </a:p>
          <a:p>
            <a:pPr algn="just"/>
            <a:r>
              <a:rPr lang="pt-BR" sz="2000" b="1" dirty="0"/>
              <a:t>2.11. Realizar primeira consulta odontológica para 100% das crianças </a:t>
            </a:r>
            <a:r>
              <a:rPr lang="pt-BR" sz="2000" b="1" dirty="0" smtClean="0"/>
              <a:t>moradoras </a:t>
            </a:r>
            <a:r>
              <a:rPr lang="pt-BR" sz="2000" b="1" dirty="0"/>
              <a:t>da área de abrangência, cadastradas na unidade de </a:t>
            </a:r>
            <a:r>
              <a:rPr lang="pt-BR" sz="2000" b="1" dirty="0" smtClean="0"/>
              <a:t>saúde (76/78).</a:t>
            </a:r>
            <a:endParaRPr lang="pt-BR" sz="2000" b="1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66187829"/>
              </p:ext>
            </p:extLst>
          </p:nvPr>
        </p:nvGraphicFramePr>
        <p:xfrm>
          <a:off x="539552" y="3717032"/>
          <a:ext cx="3960439" cy="214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58772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20. </a:t>
            </a:r>
            <a:r>
              <a:rPr lang="pt-BR" sz="1000" dirty="0"/>
              <a:t>Gráfico da proporção de crianças entre 6 e 72 meses com avaliação de necessidade de atendimento odontológico.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04206592"/>
              </p:ext>
            </p:extLst>
          </p:nvPr>
        </p:nvGraphicFramePr>
        <p:xfrm>
          <a:off x="4788024" y="3733001"/>
          <a:ext cx="3960440" cy="214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4608512" y="592024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21. </a:t>
            </a:r>
            <a:r>
              <a:rPr lang="pt-BR" sz="1000" dirty="0"/>
              <a:t>Gráfico da proporção de crianças de 6 a 72 meses com primeira consulta odontológica.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37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effectLst/>
              </a:rPr>
              <a:t>Objetivo 3. Melhorar a adesão ao programa de Saúde da Criança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746064" cy="4619600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3.1. Fazer busca ativa de 100% das crianças faltosas às </a:t>
            </a:r>
            <a:r>
              <a:rPr lang="pt-BR" sz="2200" b="1" dirty="0" smtClean="0"/>
              <a:t>consultas (13/14).</a:t>
            </a:r>
            <a:endParaRPr lang="pt-BR" sz="2200" dirty="0"/>
          </a:p>
          <a:p>
            <a:pPr algn="just"/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99982027"/>
              </p:ext>
            </p:extLst>
          </p:nvPr>
        </p:nvGraphicFramePr>
        <p:xfrm>
          <a:off x="2195736" y="2924944"/>
          <a:ext cx="5544616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08312" y="5645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 smtClean="0"/>
              <a:t>Figura 22. </a:t>
            </a:r>
            <a:r>
              <a:rPr lang="pt-BR" sz="1200" dirty="0"/>
              <a:t>Gráfico da proporção de busca ativa realizada às crianças faltosas às consultas no programa de saúde da criança.</a:t>
            </a:r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30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effectLst/>
              </a:rPr>
              <a:t>Objetivo 4. Melhorar o registro das </a:t>
            </a:r>
            <a:r>
              <a:rPr lang="pt-BR" sz="3100" b="1" dirty="0" smtClean="0">
                <a:effectLst/>
              </a:rPr>
              <a:t>informações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17712"/>
            <a:ext cx="7488832" cy="4691608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4.1. Manter registro na ficha espelho de saúde da criança/ vacinação de 100% das crianças que consultam no </a:t>
            </a:r>
            <a:r>
              <a:rPr lang="pt-BR" sz="2200" b="1" dirty="0" smtClean="0"/>
              <a:t>serviço (82/90).</a:t>
            </a:r>
            <a:endParaRPr lang="pt-BR" sz="2200" dirty="0"/>
          </a:p>
          <a:p>
            <a:pPr algn="just"/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45031643"/>
              </p:ext>
            </p:extLst>
          </p:nvPr>
        </p:nvGraphicFramePr>
        <p:xfrm>
          <a:off x="2051720" y="3212976"/>
          <a:ext cx="5616624" cy="259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11760" y="591966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23. </a:t>
            </a:r>
            <a:r>
              <a:rPr lang="pt-BR" sz="1200" dirty="0"/>
              <a:t>Gráfico da proporção de crianças com registro atualizado.</a:t>
            </a:r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400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effectLst/>
              </a:rPr>
              <a:t>Objetivo 5. Mapear as crianças de risco pertencentes à área de abrangência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602048" cy="4536504"/>
          </a:xfrm>
        </p:spPr>
        <p:txBody>
          <a:bodyPr/>
          <a:lstStyle/>
          <a:p>
            <a:r>
              <a:rPr lang="pt-BR" sz="2300" b="1" dirty="0"/>
              <a:t>5.1. Realizar avaliação de risco em 100% das crianças cadastradas no </a:t>
            </a:r>
            <a:r>
              <a:rPr lang="pt-BR" sz="2300" b="1" dirty="0" smtClean="0"/>
              <a:t>programa (77/90).</a:t>
            </a:r>
            <a:endParaRPr lang="pt-BR" sz="23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22854907"/>
              </p:ext>
            </p:extLst>
          </p:nvPr>
        </p:nvGraphicFramePr>
        <p:xfrm>
          <a:off x="1835696" y="3068960"/>
          <a:ext cx="59046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67744" y="5888305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24. Gráfico da proporção de crianças com avaliação de risco.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400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effectLst/>
              </a:rPr>
              <a:t>Objetivo 6. Promover a saúde das crianças 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800600"/>
          </a:xfrm>
        </p:spPr>
        <p:txBody>
          <a:bodyPr/>
          <a:lstStyle/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000" b="1" dirty="0" smtClean="0"/>
              <a:t>6.1. Dar </a:t>
            </a:r>
            <a:r>
              <a:rPr lang="pt-BR" sz="2000" b="1" dirty="0"/>
              <a:t>orientações para prevenir acidentes na infância em 100% das consultas de saúde da </a:t>
            </a:r>
            <a:r>
              <a:rPr lang="pt-BR" sz="2000" b="1" dirty="0" smtClean="0"/>
              <a:t>criança (82/90). </a:t>
            </a:r>
            <a:endParaRPr lang="pt-BR" sz="2000" dirty="0"/>
          </a:p>
          <a:p>
            <a:pPr algn="just"/>
            <a:r>
              <a:rPr lang="pt-BR" sz="2000" b="1" dirty="0"/>
              <a:t>6.2. Colocar 100% das crianças para mamar durante a primeira </a:t>
            </a:r>
            <a:r>
              <a:rPr lang="pt-BR" sz="2000" b="1" dirty="0" smtClean="0"/>
              <a:t>consulta (83/90).</a:t>
            </a:r>
          </a:p>
          <a:p>
            <a:pPr algn="just"/>
            <a:r>
              <a:rPr lang="pt-BR" sz="2000" b="1" dirty="0"/>
              <a:t>6.3. Fornecer orientações nutricionais de acordo com a faixa etária para 100% das </a:t>
            </a:r>
            <a:r>
              <a:rPr lang="pt-BR" sz="2000" b="1" dirty="0" smtClean="0"/>
              <a:t>crianças (83/90</a:t>
            </a:r>
            <a:r>
              <a:rPr lang="pt-BR" sz="2000" b="1" dirty="0"/>
              <a:t>).</a:t>
            </a:r>
            <a:endParaRPr lang="pt-BR" sz="2000" dirty="0"/>
          </a:p>
          <a:p>
            <a:pPr algn="just"/>
            <a:r>
              <a:rPr lang="pt-BR" sz="2000" b="1" dirty="0"/>
              <a:t>6.4. Fornecer orientações sobre higiene bucal para 100% das crianças de acordo com a faixa </a:t>
            </a:r>
            <a:r>
              <a:rPr lang="pt-BR" sz="2000" b="1" dirty="0" smtClean="0"/>
              <a:t>etária (</a:t>
            </a:r>
            <a:r>
              <a:rPr lang="pt-BR" sz="2000" b="1" dirty="0"/>
              <a:t>83/90).</a:t>
            </a:r>
            <a:endParaRPr lang="pt-BR" sz="2000" dirty="0"/>
          </a:p>
          <a:p>
            <a:pPr algn="just"/>
            <a:endParaRPr lang="pt-BR" sz="2000" dirty="0"/>
          </a:p>
          <a:p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90847255"/>
              </p:ext>
            </p:extLst>
          </p:nvPr>
        </p:nvGraphicFramePr>
        <p:xfrm>
          <a:off x="1187624" y="4437112"/>
          <a:ext cx="361865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29951" y="6150114"/>
            <a:ext cx="4046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 smtClean="0"/>
              <a:t>Figura 25. </a:t>
            </a:r>
            <a:r>
              <a:rPr lang="pt-BR" sz="800" dirty="0" smtClean="0"/>
              <a:t>Gráficos </a:t>
            </a:r>
            <a:r>
              <a:rPr lang="pt-BR" sz="800" dirty="0"/>
              <a:t>da proporção de crianças cujas mães receberam orientações sobre prevenção de acidentes na </a:t>
            </a:r>
            <a:r>
              <a:rPr lang="pt-BR" sz="800" dirty="0" smtClean="0"/>
              <a:t>infância</a:t>
            </a:r>
            <a:r>
              <a:rPr lang="pt-BR" sz="800" dirty="0"/>
              <a:t>.</a:t>
            </a:r>
            <a:endParaRPr lang="pt-BR" sz="800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56258"/>
              </p:ext>
            </p:extLst>
          </p:nvPr>
        </p:nvGraphicFramePr>
        <p:xfrm>
          <a:off x="5076056" y="4437112"/>
          <a:ext cx="3744416" cy="168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4932041" y="6186790"/>
            <a:ext cx="3960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 smtClean="0"/>
              <a:t>Figura 26</a:t>
            </a:r>
            <a:r>
              <a:rPr lang="pt-BR" sz="800" dirty="0" smtClean="0"/>
              <a:t>. Gráficos </a:t>
            </a:r>
            <a:r>
              <a:rPr lang="pt-BR" sz="800" dirty="0"/>
              <a:t>da proporção de crianças </a:t>
            </a:r>
            <a:r>
              <a:rPr lang="pt-BR" sz="800" dirty="0" smtClean="0"/>
              <a:t> colocadas </a:t>
            </a:r>
            <a:r>
              <a:rPr lang="pt-BR" sz="800" dirty="0" smtClean="0"/>
              <a:t>para mamar durante a primeira consulta, orientações nutricionais e orientações de higiene bucal.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 smtClean="0"/>
              <a:t>Resultados: Saúde Bucal da Criança</a:t>
            </a:r>
            <a:endParaRPr lang="pt-BR" sz="4200" b="1" dirty="0"/>
          </a:p>
        </p:txBody>
      </p:sp>
      <p:pic>
        <p:nvPicPr>
          <p:cNvPr id="2050" name="Picture 2" descr="C:\Users\HUDSON\Desktop\Especialização em Saúde da Família\Unidade 3\Fotos\20140929_09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05606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563888" y="6473958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 27. Atendimento odontológico a criança.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2513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400" y="55780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effectLst/>
              </a:rPr>
              <a:t>Objetivo 1. Ampliar a cobertura de atenção à saúde bucal da criança 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28800"/>
            <a:ext cx="7602048" cy="4619600"/>
          </a:xfrm>
        </p:spPr>
        <p:txBody>
          <a:bodyPr>
            <a:normAutofit/>
          </a:bodyPr>
          <a:lstStyle/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1800" b="1" dirty="0" smtClean="0"/>
              <a:t>1.1. Ampliar </a:t>
            </a:r>
            <a:r>
              <a:rPr lang="pt-BR" sz="1800" b="1" dirty="0"/>
              <a:t>a cobertura de primeira consulta odontológica programática  para 60% das crianças de 6 a 72 meses de idade residentes na área de abrangência da unidade de </a:t>
            </a:r>
            <a:r>
              <a:rPr lang="pt-BR" sz="1800" b="1" dirty="0" smtClean="0"/>
              <a:t>saúde (68/78).</a:t>
            </a:r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endParaRPr lang="pt-BR" sz="2000" dirty="0"/>
          </a:p>
          <a:p>
            <a:pPr algn="just"/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88438268"/>
              </p:ext>
            </p:extLst>
          </p:nvPr>
        </p:nvGraphicFramePr>
        <p:xfrm>
          <a:off x="2591780" y="3356992"/>
          <a:ext cx="48245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581228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28. </a:t>
            </a:r>
            <a:r>
              <a:rPr lang="pt-BR" sz="1200" dirty="0"/>
              <a:t>Gráfico da proporção de crianças residentes na área de abrangência da unidade de saúde com primeira </a:t>
            </a:r>
            <a:r>
              <a:rPr lang="pt-BR" sz="1200" dirty="0" smtClean="0"/>
              <a:t>consulta odontológica </a:t>
            </a:r>
            <a:r>
              <a:rPr lang="pt-BR" sz="1200" dirty="0"/>
              <a:t>programática.</a:t>
            </a:r>
          </a:p>
        </p:txBody>
      </p:sp>
    </p:spTree>
    <p:extLst>
      <p:ext uri="{BB962C8B-B14F-4D97-AF65-F5344CB8AC3E}">
        <p14:creationId xmlns:p14="http://schemas.microsoft.com/office/powerpoint/2010/main" val="30603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b="1" dirty="0">
                <a:effectLst/>
              </a:rPr>
              <a:t>Objetivo 2. Melhorar a qualidade da atenção à saúde </a:t>
            </a:r>
            <a:r>
              <a:rPr lang="pt-BR" sz="2900" b="1" dirty="0" smtClean="0">
                <a:effectLst/>
              </a:rPr>
              <a:t>bucal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/>
          <a:lstStyle/>
          <a:p>
            <a:pPr algn="just"/>
            <a:r>
              <a:rPr lang="pt-BR" sz="2000" b="1" dirty="0"/>
              <a:t>2.1. Realizar avaliação da necessidade de atendimento odontológico em 100% das </a:t>
            </a:r>
            <a:r>
              <a:rPr lang="pt-BR" sz="2000" b="1" dirty="0" smtClean="0"/>
              <a:t>crianças (100%</a:t>
            </a:r>
            <a:r>
              <a:rPr lang="pt-BR" sz="2000" b="1" dirty="0" smtClean="0">
                <a:sym typeface="Wingdings" pitchFamily="2" charset="2"/>
              </a:rPr>
              <a:t> 68/68</a:t>
            </a:r>
            <a:r>
              <a:rPr lang="pt-BR" sz="2000" b="1" dirty="0" smtClean="0"/>
              <a:t>).</a:t>
            </a:r>
          </a:p>
          <a:p>
            <a:pPr algn="just"/>
            <a:r>
              <a:rPr lang="pt-BR" sz="2000" b="1" dirty="0" smtClean="0"/>
              <a:t>2.2</a:t>
            </a:r>
            <a:r>
              <a:rPr lang="pt-BR" sz="2000" b="1" dirty="0"/>
              <a:t>. Realizar a primeira consulta odontológica programática para 100% das crianças </a:t>
            </a:r>
            <a:r>
              <a:rPr lang="pt-BR" sz="2000" b="1" dirty="0" smtClean="0"/>
              <a:t>e </a:t>
            </a:r>
            <a:r>
              <a:rPr lang="pt-BR" sz="2000" b="1" dirty="0"/>
              <a:t>que necessitam de atendimento </a:t>
            </a:r>
            <a:r>
              <a:rPr lang="pt-BR" sz="2000" b="1" dirty="0" smtClean="0"/>
              <a:t>odontológico (100%</a:t>
            </a:r>
            <a:r>
              <a:rPr lang="pt-BR" sz="2000" b="1" dirty="0">
                <a:sym typeface="Wingdings" pitchFamily="2" charset="2"/>
              </a:rPr>
              <a:t>  68/68</a:t>
            </a:r>
            <a:r>
              <a:rPr lang="pt-BR" sz="2000" b="1" dirty="0" smtClean="0"/>
              <a:t>)</a:t>
            </a:r>
          </a:p>
          <a:p>
            <a:pPr algn="just"/>
            <a:r>
              <a:rPr lang="pt-BR" sz="2000" b="1" dirty="0"/>
              <a:t>2.3. Concluir o tratamento dentário em 100% das crianças com primeira consulta odontológica </a:t>
            </a:r>
            <a:r>
              <a:rPr lang="pt-BR" sz="2000" b="1" dirty="0" smtClean="0"/>
              <a:t>programática (62/68).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70031737"/>
              </p:ext>
            </p:extLst>
          </p:nvPr>
        </p:nvGraphicFramePr>
        <p:xfrm>
          <a:off x="2339752" y="4388618"/>
          <a:ext cx="4968552" cy="189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555776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 smtClean="0"/>
              <a:t>Figura 29. </a:t>
            </a:r>
            <a:r>
              <a:rPr lang="pt-BR" sz="1200" dirty="0"/>
              <a:t>Gráfico da proporção de crianças com tratamento dentário concluído. </a:t>
            </a:r>
          </a:p>
        </p:txBody>
      </p:sp>
    </p:spTree>
    <p:extLst>
      <p:ext uri="{BB962C8B-B14F-4D97-AF65-F5344CB8AC3E}">
        <p14:creationId xmlns:p14="http://schemas.microsoft.com/office/powerpoint/2010/main" val="30388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 descr="http://upload.wikimedia.org/wikipedia/commons/thumb/2/24/Piaui_Municip_LuisCorreia.svg/280px-Piaui_Municip_LuisCorre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5352"/>
            <a:ext cx="177752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uidetravelbrazil.com.br/wp-content/uploads/2014/01/Praia-de-Atala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425352"/>
            <a:ext cx="2376264" cy="17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2" y="162880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29.252 habitantes (IBGE, 2013);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Á</a:t>
            </a:r>
            <a:r>
              <a:rPr lang="pt-BR" dirty="0" smtClean="0"/>
              <a:t>rea </a:t>
            </a:r>
            <a:r>
              <a:rPr lang="pt-BR" dirty="0"/>
              <a:t>de </a:t>
            </a:r>
            <a:r>
              <a:rPr lang="pt-BR" dirty="0" smtClean="0"/>
              <a:t>abrangência de 1077,3 Km;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15 Unidades Básicas de Saúde da </a:t>
            </a:r>
            <a:r>
              <a:rPr lang="pt-BR" dirty="0" smtClean="0"/>
              <a:t>Família.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92080" y="467694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Casa adaptada;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Local estratégico;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Grande demanda;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Comunidade litorânea.</a:t>
            </a:r>
          </a:p>
        </p:txBody>
      </p:sp>
      <p:sp>
        <p:nvSpPr>
          <p:cNvPr id="6" name="Elipse 5"/>
          <p:cNvSpPr/>
          <p:nvPr/>
        </p:nvSpPr>
        <p:spPr>
          <a:xfrm>
            <a:off x="107504" y="2200916"/>
            <a:ext cx="1296144" cy="1023401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87524" y="231831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Luís Correia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05609" y="4941168"/>
            <a:ext cx="1296144" cy="1023401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85629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UBS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47865" y="338312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Figuras 1 e 2. Luís Correia.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75318" y="6093296"/>
            <a:ext cx="3860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 3. Unidade básica de Saúde Beira- Mar.</a:t>
            </a:r>
            <a:endParaRPr lang="pt-BR" sz="10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HUDSON\Desktop\20150120_080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75" y="4329294"/>
            <a:ext cx="2285741" cy="171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400" y="62981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effectLst/>
              </a:rPr>
              <a:t>Objetivo 3. Melhorar a adesão ao atendimento em saúde bucal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508720"/>
            <a:ext cx="7498080" cy="4800600"/>
          </a:xfrm>
        </p:spPr>
        <p:txBody>
          <a:bodyPr/>
          <a:lstStyle/>
          <a:p>
            <a:pPr algn="just"/>
            <a:r>
              <a:rPr lang="pt-BR" sz="2000" b="1" dirty="0"/>
              <a:t>3.1. Realizar busca ativa de 100% das crianças que necessitavam realizar a primeira consulta odontológica programática e </a:t>
            </a:r>
            <a:r>
              <a:rPr lang="pt-BR" sz="2000" b="1" dirty="0" smtClean="0"/>
              <a:t>faltaram (10/11).</a:t>
            </a:r>
          </a:p>
          <a:p>
            <a:pPr algn="just"/>
            <a:r>
              <a:rPr lang="pt-BR" sz="2000" b="1" dirty="0"/>
              <a:t>3.2. Fazer busca ativa de 100% das crianças com primeira consulta odontológica programática, faltosas às </a:t>
            </a:r>
            <a:r>
              <a:rPr lang="pt-BR" sz="2000" b="1" dirty="0" smtClean="0"/>
              <a:t>consultas (100%</a:t>
            </a:r>
            <a:r>
              <a:rPr lang="pt-BR" sz="2000" b="1" dirty="0" smtClean="0">
                <a:sym typeface="Wingdings" pitchFamily="2" charset="2"/>
              </a:rPr>
              <a:t>5/5</a:t>
            </a:r>
            <a:r>
              <a:rPr lang="pt-BR" sz="2000" b="1" dirty="0" smtClean="0"/>
              <a:t>).</a:t>
            </a:r>
          </a:p>
          <a:p>
            <a:endParaRPr lang="pt-BR" sz="2000" dirty="0"/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15233467"/>
              </p:ext>
            </p:extLst>
          </p:nvPr>
        </p:nvGraphicFramePr>
        <p:xfrm>
          <a:off x="2033464" y="3789040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11760" y="62201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 30. </a:t>
            </a:r>
            <a:r>
              <a:rPr lang="pt-BR" sz="1000" dirty="0"/>
              <a:t>Gráfico da proporção de busca ativa realizada às crianças que necessitavam de primeira consulta odontológica programática e que faltaram. </a:t>
            </a:r>
          </a:p>
        </p:txBody>
      </p:sp>
    </p:spTree>
    <p:extLst>
      <p:ext uri="{BB962C8B-B14F-4D97-AF65-F5344CB8AC3E}">
        <p14:creationId xmlns:p14="http://schemas.microsoft.com/office/powerpoint/2010/main" val="3983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b="1" dirty="0">
                <a:effectLst/>
              </a:rPr>
              <a:t>Objetivo 4. Melhorar o registro das informações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b="1" dirty="0"/>
              <a:t>4.1. Manter registro atualizado em planilha e/ou prontuário de 100% das crianças com primeira consulta odontológica </a:t>
            </a:r>
            <a:r>
              <a:rPr lang="pt-BR" sz="2000" b="1" dirty="0" smtClean="0"/>
              <a:t>programática (66</a:t>
            </a:r>
            <a:r>
              <a:rPr lang="pt-BR" sz="2000" b="1" dirty="0" smtClean="0">
                <a:sym typeface="Wingdings" pitchFamily="2" charset="2"/>
              </a:rPr>
              <a:t>68)</a:t>
            </a:r>
            <a:r>
              <a:rPr lang="pt-BR" sz="2000" b="1" dirty="0" smtClean="0"/>
              <a:t>.</a:t>
            </a:r>
            <a:endParaRPr lang="pt-BR" sz="20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84080850"/>
              </p:ext>
            </p:extLst>
          </p:nvPr>
        </p:nvGraphicFramePr>
        <p:xfrm>
          <a:off x="2051720" y="3068960"/>
          <a:ext cx="5817220" cy="273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83768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 smtClean="0"/>
              <a:t>Figura 31. </a:t>
            </a:r>
            <a:r>
              <a:rPr lang="pt-BR" sz="1200" dirty="0"/>
              <a:t>Gráfico da proporção de crianças com registro atualizado.</a:t>
            </a:r>
          </a:p>
        </p:txBody>
      </p:sp>
    </p:spTree>
    <p:extLst>
      <p:ext uri="{BB962C8B-B14F-4D97-AF65-F5344CB8AC3E}">
        <p14:creationId xmlns:p14="http://schemas.microsoft.com/office/powerpoint/2010/main" val="3036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effectLst/>
              </a:rPr>
              <a:t> </a:t>
            </a:r>
            <a:br>
              <a:rPr lang="pt-BR" dirty="0">
                <a:effectLst/>
              </a:rPr>
            </a:br>
            <a:r>
              <a:rPr lang="pt-BR" sz="2900" b="1" dirty="0">
                <a:effectLst/>
              </a:rPr>
              <a:t>Objetivo 5. Promover a saúde das crianças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800" b="1" dirty="0"/>
              <a:t>5.1. Fornecer orientações sobre higiene bucal para 100% das crianças com primeira consulta odontológica programática</a:t>
            </a:r>
            <a:r>
              <a:rPr lang="pt-BR" sz="1800" b="1" dirty="0" smtClean="0"/>
              <a:t>.</a:t>
            </a:r>
            <a:r>
              <a:rPr lang="pt-BR" sz="1800" b="1" dirty="0"/>
              <a:t> </a:t>
            </a:r>
            <a:endParaRPr lang="pt-BR" sz="1800" dirty="0"/>
          </a:p>
          <a:p>
            <a:pPr algn="just"/>
            <a:r>
              <a:rPr lang="pt-BR" sz="1800" b="1" dirty="0"/>
              <a:t>5.2. Fornecer orientação nutricional para 100% das crianças com primeira consulta odontológica programática</a:t>
            </a:r>
            <a:r>
              <a:rPr lang="pt-BR" sz="1800" b="1" dirty="0" smtClean="0"/>
              <a:t>.</a:t>
            </a:r>
          </a:p>
          <a:p>
            <a:pPr algn="just"/>
            <a:r>
              <a:rPr lang="pt-BR" sz="1800" b="1" dirty="0"/>
              <a:t>5.3 Fornecer orientações sobre hábitos de sucção nutritiva e não nutritiva e prevenção de </a:t>
            </a:r>
            <a:r>
              <a:rPr lang="pt-BR" sz="1800" b="1" dirty="0" err="1"/>
              <a:t>oclusopatias</a:t>
            </a:r>
            <a:r>
              <a:rPr lang="pt-BR" sz="1800" b="1" dirty="0"/>
              <a:t> para 100% dos responsáveis de crianças de 6 a 72 meses de idade com primeira consulta odontológica programática</a:t>
            </a:r>
            <a:r>
              <a:rPr lang="pt-BR" sz="1800" b="1" dirty="0" smtClean="0"/>
              <a:t>.</a:t>
            </a:r>
            <a:endParaRPr lang="pt-BR" sz="1800" dirty="0"/>
          </a:p>
          <a:p>
            <a:endParaRPr lang="pt-BR" sz="20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46001319"/>
              </p:ext>
            </p:extLst>
          </p:nvPr>
        </p:nvGraphicFramePr>
        <p:xfrm>
          <a:off x="2267744" y="4005064"/>
          <a:ext cx="5112568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627784" y="6257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000" dirty="0" smtClean="0"/>
              <a:t>Figura 32. </a:t>
            </a:r>
            <a:r>
              <a:rPr lang="pt-BR" sz="1000" dirty="0"/>
              <a:t>Gráfico da proporção de crianças com orientações sobre higiene </a:t>
            </a:r>
            <a:r>
              <a:rPr lang="pt-BR" sz="1000" dirty="0" smtClean="0"/>
              <a:t>bucal, orientação nutricional, hábitos de sucção nutritiva e não </a:t>
            </a:r>
            <a:r>
              <a:rPr lang="pt-BR" sz="1000" dirty="0" err="1" smtClean="0"/>
              <a:t>nutritivae</a:t>
            </a:r>
            <a:r>
              <a:rPr lang="pt-BR" sz="1000" dirty="0" smtClean="0"/>
              <a:t> prevenção de </a:t>
            </a:r>
            <a:r>
              <a:rPr lang="pt-BR" sz="1000" dirty="0" err="1" smtClean="0"/>
              <a:t>oclusopatias</a:t>
            </a:r>
            <a:r>
              <a:rPr lang="pt-BR" sz="1000" dirty="0" smtClean="0"/>
              <a:t>.</a:t>
            </a:r>
            <a:endParaRPr lang="pt-BR" sz="1000" dirty="0"/>
          </a:p>
          <a:p>
            <a:r>
              <a:rPr lang="pt-BR" dirty="0"/>
              <a:t>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24328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66/68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524328" y="5085184"/>
            <a:ext cx="792088" cy="369332"/>
          </a:xfrm>
          <a:prstGeom prst="ellips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9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/>
              <a:t>Resultados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3096344"/>
          </a:xfrm>
        </p:spPr>
        <p:txBody>
          <a:bodyPr>
            <a:normAutofit/>
          </a:bodyPr>
          <a:lstStyle/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Ampliação </a:t>
            </a:r>
            <a:r>
              <a:rPr lang="pt-BR" sz="2200" dirty="0"/>
              <a:t>da cobertura da atenção às </a:t>
            </a:r>
            <a:r>
              <a:rPr lang="pt-BR" sz="2200" dirty="0" smtClean="0"/>
              <a:t>crianças;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/>
              <a:t>M</a:t>
            </a:r>
            <a:r>
              <a:rPr lang="pt-BR" sz="2200" dirty="0" smtClean="0"/>
              <a:t>elhoria </a:t>
            </a:r>
            <a:r>
              <a:rPr lang="pt-BR" sz="2200" dirty="0"/>
              <a:t>dos </a:t>
            </a:r>
            <a:r>
              <a:rPr lang="pt-BR" sz="2200" dirty="0" smtClean="0"/>
              <a:t>registros;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/>
              <a:t>Q</a:t>
            </a:r>
            <a:r>
              <a:rPr lang="pt-BR" sz="2200" dirty="0" smtClean="0"/>
              <a:t>ualificação da atenção.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4748932"/>
              </p:ext>
            </p:extLst>
          </p:nvPr>
        </p:nvGraphicFramePr>
        <p:xfrm>
          <a:off x="2483768" y="1412776"/>
          <a:ext cx="51125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8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430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3922400"/>
              </p:ext>
            </p:extLst>
          </p:nvPr>
        </p:nvGraphicFramePr>
        <p:xfrm>
          <a:off x="212372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5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352072"/>
            <a:ext cx="7498080" cy="389632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Nível de incorporação da intervenção à rotina de serviço: </a:t>
            </a:r>
          </a:p>
          <a:p>
            <a:pPr lvl="1" algn="just"/>
            <a:r>
              <a:rPr lang="pt-BR" sz="2000" dirty="0"/>
              <a:t>D</a:t>
            </a:r>
            <a:r>
              <a:rPr lang="pt-BR" sz="2000" dirty="0" smtClean="0"/>
              <a:t>ia específico de atendimento as crianças;</a:t>
            </a:r>
          </a:p>
          <a:p>
            <a:pPr lvl="1" algn="just"/>
            <a:r>
              <a:rPr lang="pt-BR" sz="2000" dirty="0" smtClean="0"/>
              <a:t>Capacitação do acolhimento infantil.</a:t>
            </a:r>
          </a:p>
          <a:p>
            <a:pPr lvl="1" algn="just"/>
            <a:endParaRPr lang="pt-BR" sz="2000" dirty="0"/>
          </a:p>
          <a:p>
            <a:pPr algn="just"/>
            <a:r>
              <a:rPr lang="pt-BR" sz="2400" dirty="0" smtClean="0"/>
              <a:t>Mudanças a fazer</a:t>
            </a:r>
            <a:r>
              <a:rPr lang="pt-BR" sz="2400" dirty="0"/>
              <a:t> </a:t>
            </a:r>
            <a:r>
              <a:rPr lang="pt-BR" sz="2400" dirty="0" smtClean="0"/>
              <a:t>para viabilizar  a continuidade do projeto: </a:t>
            </a:r>
          </a:p>
          <a:p>
            <a:pPr lvl="1" algn="just"/>
            <a:r>
              <a:rPr lang="pt-BR" sz="2000" dirty="0"/>
              <a:t>A</a:t>
            </a:r>
            <a:r>
              <a:rPr lang="pt-BR" sz="2000" dirty="0" smtClean="0"/>
              <a:t>proximação com os ACS;</a:t>
            </a:r>
          </a:p>
          <a:p>
            <a:pPr lvl="1" algn="just"/>
            <a:r>
              <a:rPr lang="pt-BR" sz="2000" dirty="0"/>
              <a:t>T</a:t>
            </a:r>
            <a:r>
              <a:rPr lang="pt-BR" sz="2000" dirty="0" smtClean="0"/>
              <a:t>urno de atendimento </a:t>
            </a:r>
            <a:r>
              <a:rPr lang="pt-BR" sz="2000" dirty="0"/>
              <a:t>à</a:t>
            </a:r>
            <a:r>
              <a:rPr lang="pt-BR" sz="2000" dirty="0" smtClean="0"/>
              <a:t>s crianças.</a:t>
            </a:r>
            <a:endParaRPr lang="pt-BR" sz="2000" dirty="0"/>
          </a:p>
        </p:txBody>
      </p:sp>
      <p:pic>
        <p:nvPicPr>
          <p:cNvPr id="4099" name="Picture 3" descr="C:\Users\HUDSON\Desktop\Especialização em Saúde da Família\Unidade 3\Fotos\20141001_09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305"/>
            <a:ext cx="1440160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5580112" y="201351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Figura 33. Técnica de enfermagem atendendo a mãe e a criança.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2778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dirty="0" smtClean="0"/>
              <a:t>Reflexão crítica sobre o processo pessoal de aprendizagem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 marL="82296" indent="0">
              <a:buNone/>
            </a:pPr>
            <a:endParaRPr lang="pt-BR" dirty="0"/>
          </a:p>
        </p:txBody>
      </p:sp>
      <p:pic>
        <p:nvPicPr>
          <p:cNvPr id="3074" name="Picture 2" descr="C:\Users\HUDSON\Desktop\Especialização em Saúde da Família\Unidade 3\Fotos\20140812_100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96884"/>
            <a:ext cx="1725503" cy="2300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6444208" y="6525344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Figura 34. Orientação de higiene bucal. </a:t>
            </a:r>
            <a:endParaRPr lang="pt-BR" sz="1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9664245"/>
              </p:ext>
            </p:extLst>
          </p:nvPr>
        </p:nvGraphicFramePr>
        <p:xfrm>
          <a:off x="1907704" y="15446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63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Obrigado!!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404664"/>
            <a:ext cx="7498080" cy="4800600"/>
          </a:xfrm>
        </p:spPr>
        <p:txBody>
          <a:bodyPr/>
          <a:lstStyle/>
          <a:p>
            <a:endParaRPr lang="pt-BR"/>
          </a:p>
        </p:txBody>
      </p:sp>
      <p:pic>
        <p:nvPicPr>
          <p:cNvPr id="2050" name="Picture 2" descr="C:\Users\HUDSON\Desktop\Especialização em Saúde da Família\Unidade 3\Fotos\20141028_103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HUDSON\Desktop\Especialização em Saúde da Família\Unidade 3\Fotos\20141126_085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6114"/>
            <a:ext cx="4166684" cy="312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87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Importância:</a:t>
            </a:r>
          </a:p>
          <a:p>
            <a:endParaRPr lang="pt-BR" sz="2400" dirty="0" smtClean="0"/>
          </a:p>
          <a:p>
            <a:pPr marL="82296" indent="0">
              <a:buNone/>
            </a:pP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 smtClean="0"/>
              <a:t>Situação da ação programática antes da intervenção:</a:t>
            </a:r>
          </a:p>
          <a:p>
            <a:pPr marL="82296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7380351"/>
              </p:ext>
            </p:extLst>
          </p:nvPr>
        </p:nvGraphicFramePr>
        <p:xfrm>
          <a:off x="3419872" y="620688"/>
          <a:ext cx="547260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4850591"/>
              </p:ext>
            </p:extLst>
          </p:nvPr>
        </p:nvGraphicFramePr>
        <p:xfrm>
          <a:off x="2316088" y="5157192"/>
          <a:ext cx="4992216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25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488832" cy="4547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Melhorar a Atenção à Saúde da Criança de zero a setenta e dois meses na UBS Beira Mar no município de Luís Correia/PI.</a:t>
            </a:r>
          </a:p>
          <a:p>
            <a:pPr marL="82296" indent="0">
              <a:buNone/>
            </a:pPr>
            <a:endParaRPr lang="pt-BR" sz="2200" b="1" u="sng" dirty="0" smtClean="0"/>
          </a:p>
        </p:txBody>
      </p:sp>
      <p:pic>
        <p:nvPicPr>
          <p:cNvPr id="5122" name="Picture 2" descr="C:\Users\HUDSON\Desktop\Especialização em Saúde da Família\Unidade 3\Fotos\20140902_10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319722" cy="309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DSON\Desktop\Especialização em Saúde da Família\Unidade 3\Fotos\20140819_10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78358"/>
            <a:ext cx="2265716" cy="302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6521963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Figuras 4 e 5. Acolhimento das criança na UBS.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701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636912"/>
            <a:ext cx="7312856" cy="3611488"/>
          </a:xfrm>
        </p:spPr>
        <p:txBody>
          <a:bodyPr/>
          <a:lstStyle/>
          <a:p>
            <a:pPr algn="just"/>
            <a:r>
              <a:rPr lang="pt-BR" sz="2000" dirty="0"/>
              <a:t>C</a:t>
            </a:r>
            <a:r>
              <a:rPr lang="pt-BR" sz="2000" dirty="0" smtClean="0"/>
              <a:t>rianças </a:t>
            </a:r>
            <a:r>
              <a:rPr lang="pt-BR" sz="2000" dirty="0"/>
              <a:t>de 0 a 72 meses que forem pertencentes à área </a:t>
            </a:r>
            <a:r>
              <a:rPr lang="pt-BR" sz="2000" dirty="0" err="1"/>
              <a:t>adscrita</a:t>
            </a:r>
            <a:r>
              <a:rPr lang="pt-BR" sz="2000" dirty="0"/>
              <a:t> da unidade básica de saúde Beira Mar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Parte teórica: LILACS</a:t>
            </a:r>
            <a:r>
              <a:rPr lang="pt-BR" sz="2000" dirty="0"/>
              <a:t>, MEDLINE e SCIELO restringindo a pesquisa à saúde coletiva de crianças de 0 a 72 meses de idade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Palavras-chaves: Saúde </a:t>
            </a:r>
            <a:r>
              <a:rPr lang="pt-BR" sz="2000" dirty="0"/>
              <a:t>da Família; Atenção Primária à Saúde; Saúde da Criança.</a:t>
            </a:r>
          </a:p>
        </p:txBody>
      </p:sp>
      <p:pic>
        <p:nvPicPr>
          <p:cNvPr id="1026" name="Picture 2" descr="C:\Users\HUDSON\Desktop\Especialização em Saúde da Família\Unidade 3\Fotos\20140917_092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8104" y="191683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 6. Atendimento de saúde bucal de uma criança na UBS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827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600" dirty="0"/>
              <a:t>Fichas espelho e planilhas de coleta de dados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7903" y="1412776"/>
            <a:ext cx="3310121" cy="243041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1412776"/>
            <a:ext cx="3352601" cy="233171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547664" y="3861048"/>
            <a:ext cx="3166105" cy="2338777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/>
          <a:stretch>
            <a:fillRect/>
          </a:stretch>
        </p:blipFill>
        <p:spPr>
          <a:xfrm>
            <a:off x="5292079" y="3861048"/>
            <a:ext cx="3094097" cy="23387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3728" y="6309320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Figura 7,8,9, 10. Fichas espelho e planilhas de coleta de dados.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80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400" y="141277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Resultados: Saúde da criança</a:t>
            </a:r>
            <a:endParaRPr lang="pt-BR" dirty="0"/>
          </a:p>
        </p:txBody>
      </p:sp>
      <p:pic>
        <p:nvPicPr>
          <p:cNvPr id="3" name="Picture 5" descr="C:\Users\HUDSON\Desktop\Especialização em Saúde da Família\Unidade 3\Fotos\20141028_101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55892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Figura 11. Enfermeira atualizando o cartão de vacina da criança.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787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384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b="1" dirty="0">
                <a:effectLst/>
              </a:rPr>
              <a:t>Objetivo 1. Ampliar a cobertura do Programa de Saúde da Criança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56792"/>
            <a:ext cx="7632848" cy="4691608"/>
          </a:xfrm>
        </p:spPr>
        <p:txBody>
          <a:bodyPr/>
          <a:lstStyle/>
          <a:p>
            <a:pPr algn="just"/>
            <a:r>
              <a:rPr lang="pt-BR" sz="2000" b="1" dirty="0"/>
              <a:t>1.1. Ampliar a cobertura da atenção à saúde para 60% crianças entre zero e 72 meses pertencentes à área de abrangência da unidade </a:t>
            </a:r>
            <a:r>
              <a:rPr lang="pt-BR" sz="2000" b="1" dirty="0" smtClean="0"/>
              <a:t>saúde (90/145).</a:t>
            </a:r>
            <a:endParaRPr lang="pt-BR" sz="2000" b="1" dirty="0"/>
          </a:p>
          <a:p>
            <a:pPr lvl="1"/>
            <a:endParaRPr lang="pt-BR" sz="2000" dirty="0"/>
          </a:p>
          <a:p>
            <a:pPr marL="402336" lvl="1" indent="0">
              <a:buNone/>
            </a:pPr>
            <a:endParaRPr lang="pt-BR" sz="2000" dirty="0"/>
          </a:p>
          <a:p>
            <a:endParaRPr lang="pt-BR" sz="2000" dirty="0"/>
          </a:p>
          <a:p>
            <a:pPr marL="82296" indent="0">
              <a:buNone/>
            </a:pPr>
            <a:endParaRPr lang="pt-BR" sz="28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000724"/>
              </p:ext>
            </p:extLst>
          </p:nvPr>
        </p:nvGraphicFramePr>
        <p:xfrm>
          <a:off x="2051720" y="3068960"/>
          <a:ext cx="54006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23728" y="5930696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Figura 12. </a:t>
            </a:r>
            <a:r>
              <a:rPr lang="pt-BR" sz="1200" dirty="0"/>
              <a:t>Gráfico da proporção de crianças entre zero e 72 meses inscritas no programa da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3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2392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effectLst/>
              </a:rPr>
              <a:t>Objetivo 2. Melhorar a qualidade do atendimento à criança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algn="just"/>
            <a:r>
              <a:rPr lang="pt-BR" sz="1800" b="1" dirty="0"/>
              <a:t>2.1. Realizar a primeira consulta na primeira semana de vida para 100% das crianças </a:t>
            </a:r>
            <a:r>
              <a:rPr lang="pt-BR" sz="1800" b="1" dirty="0" smtClean="0"/>
              <a:t>cadastradas (85/90).</a:t>
            </a:r>
          </a:p>
          <a:p>
            <a:pPr algn="just"/>
            <a:r>
              <a:rPr lang="pt-BR" sz="1800" b="1" dirty="0"/>
              <a:t>2.2 Monitorar o crescimento em 100% das </a:t>
            </a:r>
            <a:r>
              <a:rPr lang="pt-BR" sz="1800" b="1" dirty="0" smtClean="0"/>
              <a:t>crianças (85/90).</a:t>
            </a:r>
            <a:endParaRPr lang="pt-BR" sz="1800" dirty="0"/>
          </a:p>
          <a:p>
            <a:pPr algn="just"/>
            <a:r>
              <a:rPr lang="pt-BR" sz="1800" b="1" dirty="0"/>
              <a:t>2.3. Monitorar 100% das crianças com déficit de </a:t>
            </a:r>
            <a:r>
              <a:rPr lang="pt-BR" sz="1800" b="1" dirty="0" smtClean="0"/>
              <a:t>peso (6/6).</a:t>
            </a:r>
            <a:r>
              <a:rPr lang="pt-BR" sz="1800" dirty="0"/>
              <a:t> 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7932845"/>
              </p:ext>
            </p:extLst>
          </p:nvPr>
        </p:nvGraphicFramePr>
        <p:xfrm>
          <a:off x="539552" y="3140968"/>
          <a:ext cx="4176464" cy="155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971600" y="4696864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Figura 13. </a:t>
            </a:r>
            <a:r>
              <a:rPr lang="pt-BR" sz="1000" dirty="0"/>
              <a:t>Gráfico da proporção de crianças com primeira consulta na primeira semana de vida.</a:t>
            </a:r>
          </a:p>
          <a:p>
            <a:pPr algn="ctr"/>
            <a:r>
              <a:rPr lang="pt-BR" dirty="0"/>
              <a:t> 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20383574"/>
              </p:ext>
            </p:extLst>
          </p:nvPr>
        </p:nvGraphicFramePr>
        <p:xfrm>
          <a:off x="4788024" y="3140968"/>
          <a:ext cx="4032448" cy="153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5004048" y="4670157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Figura 14. </a:t>
            </a:r>
            <a:r>
              <a:rPr lang="pt-BR" sz="1000" dirty="0"/>
              <a:t>Gráfico da proporção de crianças com monitoramento de crescimento.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50762309"/>
              </p:ext>
            </p:extLst>
          </p:nvPr>
        </p:nvGraphicFramePr>
        <p:xfrm>
          <a:off x="2843808" y="5132236"/>
          <a:ext cx="3960440" cy="134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2051720" y="644404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Figura 15. </a:t>
            </a:r>
            <a:r>
              <a:rPr lang="pt-BR" sz="1000" dirty="0"/>
              <a:t>Gráfico da proporção de crianças com déficit de peso monitoradas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911</TotalTime>
  <Words>1451</Words>
  <Application>Microsoft Office PowerPoint</Application>
  <PresentationFormat>Apresentação na tela (4:3)</PresentationFormat>
  <Paragraphs>160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Solstício</vt:lpstr>
      <vt:lpstr>Melhoria da Atenção à Saúde da Criança de zero a setenta e dois meses, na UBS Beira Mar, Luís Correia/PI. </vt:lpstr>
      <vt:lpstr>Introdução</vt:lpstr>
      <vt:lpstr>Introdução</vt:lpstr>
      <vt:lpstr>Objetivo Geral</vt:lpstr>
      <vt:lpstr>Metodologia</vt:lpstr>
      <vt:lpstr>Fichas espelho e planilhas de coleta de dados</vt:lpstr>
      <vt:lpstr>Resultados: Saúde da criança</vt:lpstr>
      <vt:lpstr>Objetivo 1. Ampliar a cobertura do Programa de Saúde da Criança </vt:lpstr>
      <vt:lpstr>Objetivo 2. Melhorar a qualidade do atendimento à criança </vt:lpstr>
      <vt:lpstr>Objetivo 2. Melhorar a qualidade do atendimento à criança</vt:lpstr>
      <vt:lpstr>Objetivo 2. Melhorar a qualidade do atendimento à criança</vt:lpstr>
      <vt:lpstr>Objetivo 2. Melhorar a qualidade do atendimento à criança</vt:lpstr>
      <vt:lpstr>Objetivo 3. Melhorar a adesão ao programa de Saúde da Criança </vt:lpstr>
      <vt:lpstr>Objetivo 4. Melhorar o registro das informações </vt:lpstr>
      <vt:lpstr>Objetivo 5. Mapear as crianças de risco pertencentes à área de abrangência </vt:lpstr>
      <vt:lpstr>Objetivo 6. Promover a saúde das crianças  </vt:lpstr>
      <vt:lpstr>Resultados: Saúde Bucal da Criança</vt:lpstr>
      <vt:lpstr>Objetivo 1. Ampliar a cobertura de atenção à saúde bucal da criança  </vt:lpstr>
      <vt:lpstr>Objetivo 2. Melhorar a qualidade da atenção à saúde bucal </vt:lpstr>
      <vt:lpstr>Objetivo 3. Melhorar a adesão ao atendimento em saúde bucal </vt:lpstr>
      <vt:lpstr>Objetivo 4. Melhorar o registro das informações </vt:lpstr>
      <vt:lpstr>  Objetivo 5. Promover a saúde das crianças </vt:lpstr>
      <vt:lpstr>Resultados</vt:lpstr>
      <vt:lpstr>Discussão</vt:lpstr>
      <vt:lpstr>Discussão</vt:lpstr>
      <vt:lpstr>Reflexão crítica sobre o processo pessoal de aprendizagem</vt:lpstr>
      <vt:lpstr>Obrigado!!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Criança de zero a setenta e dois meses, na UBS Beira Mar, Luís Correia/PI.</dc:title>
  <dc:creator>HUDSON</dc:creator>
  <cp:lastModifiedBy>HUDSON</cp:lastModifiedBy>
  <cp:revision>61</cp:revision>
  <dcterms:created xsi:type="dcterms:W3CDTF">2015-01-16T11:54:58Z</dcterms:created>
  <dcterms:modified xsi:type="dcterms:W3CDTF">2015-01-21T10:25:19Z</dcterms:modified>
</cp:coreProperties>
</file>