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2" r:id="rId16"/>
    <p:sldId id="273" r:id="rId17"/>
    <p:sldId id="283" r:id="rId18"/>
    <p:sldId id="284" r:id="rId19"/>
    <p:sldId id="285" r:id="rId20"/>
    <p:sldId id="277" r:id="rId21"/>
    <p:sldId id="278" r:id="rId22"/>
    <p:sldId id="279" r:id="rId23"/>
    <p:sldId id="280" r:id="rId24"/>
    <p:sldId id="286" r:id="rId25"/>
    <p:sldId id="28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08/06/2015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2088231"/>
          </a:xfrm>
        </p:spPr>
        <p:txBody>
          <a:bodyPr>
            <a:normAutofit/>
          </a:bodyPr>
          <a:lstStyle/>
          <a:p>
            <a:r>
              <a:rPr lang="pt-BR" sz="2400" b="1" dirty="0"/>
              <a:t>UNIVERSIDADE ABERTA DO SUS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UNIVERSIDADE FEDERAL DE PELOTAS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Especialização em Saúde da Família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Modalidade a Distância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Turma nº 5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8280920" cy="1728192"/>
          </a:xfrm>
        </p:spPr>
        <p:txBody>
          <a:bodyPr>
            <a:normAutofit/>
          </a:bodyPr>
          <a:lstStyle/>
          <a:p>
            <a:endParaRPr lang="pt-BR" sz="2400" b="1" u="sng" dirty="0" smtClean="0">
              <a:solidFill>
                <a:srgbClr val="FF0000"/>
              </a:solidFill>
              <a:latin typeface="+mj-lt"/>
              <a:cs typeface="Angsana New" pitchFamily="18" charset="-34"/>
            </a:endParaRPr>
          </a:p>
          <a:p>
            <a:r>
              <a:rPr lang="pt-BR" sz="2400" b="1" dirty="0">
                <a:solidFill>
                  <a:schemeClr val="tx1"/>
                </a:solidFill>
              </a:rPr>
              <a:t>MELHORIA NA ATENÇÃO À SAÚDE DE HIPERTENSOS E DIABÉTICOS DA UNIDADE BÁSICA DE SAÚDE SANTA TEREZA DO MUNICÍPIO DE BOA VISTA-RR.</a:t>
            </a:r>
          </a:p>
          <a:p>
            <a:endParaRPr lang="pt-BR" sz="2400" b="1" dirty="0">
              <a:solidFill>
                <a:schemeClr val="tx1"/>
              </a:solidFill>
            </a:endParaRPr>
          </a:p>
          <a:p>
            <a:endParaRPr lang="pt-BR" sz="2400" b="1" dirty="0" smtClean="0">
              <a:solidFill>
                <a:schemeClr val="tx1"/>
              </a:solidFill>
            </a:endParaRPr>
          </a:p>
          <a:p>
            <a:endParaRPr lang="pt-BR" sz="2400" b="1" dirty="0">
              <a:solidFill>
                <a:schemeClr val="tx1"/>
              </a:solidFill>
            </a:endParaRPr>
          </a:p>
          <a:p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95736" y="4293096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algn="ctr"/>
            <a:r>
              <a:rPr lang="pt-BR" b="1" dirty="0" smtClean="0"/>
              <a:t>HUGO FRANCISCO RODAS DE SOUZA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ORIENTADOR: PABLO VIANA STOLZ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0736"/>
            <a:ext cx="1510202" cy="153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4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Proporção </a:t>
            </a:r>
            <a:r>
              <a:rPr lang="pt-BR" sz="2800" b="1" dirty="0"/>
              <a:t>de hipertensos </a:t>
            </a:r>
            <a:r>
              <a:rPr lang="pt-BR" sz="2800" b="1" dirty="0" smtClean="0"/>
              <a:t>e diabéticos com </a:t>
            </a:r>
            <a:r>
              <a:rPr lang="pt-BR" sz="2800" b="1" dirty="0"/>
              <a:t>o exame clínico em dia de acordo com o protocolo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898567" cy="332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38761"/>
            <a:ext cx="5350140" cy="32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413"/>
            <a:ext cx="2648291" cy="17081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84784"/>
            <a:ext cx="2806216" cy="17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Proporção </a:t>
            </a:r>
            <a:r>
              <a:rPr lang="pt-BR" sz="2800" b="1" dirty="0"/>
              <a:t>de hipertensos </a:t>
            </a:r>
            <a:r>
              <a:rPr lang="pt-BR" sz="2800" b="1" dirty="0" smtClean="0"/>
              <a:t>e diabéticos com </a:t>
            </a:r>
            <a:r>
              <a:rPr lang="pt-BR" sz="2800" b="1" dirty="0"/>
              <a:t>exames complementares com protocolo em dia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05380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05" y="3495537"/>
            <a:ext cx="5084688" cy="307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37112"/>
            <a:ext cx="2629797" cy="15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 smtClean="0"/>
              <a:t>Proporção </a:t>
            </a:r>
            <a:r>
              <a:rPr lang="pt-BR" sz="2800" b="1" dirty="0"/>
              <a:t>de </a:t>
            </a:r>
            <a:r>
              <a:rPr lang="pt-BR" sz="2800" b="1" dirty="0" smtClean="0"/>
              <a:t>hipertensos e diabéticos </a:t>
            </a:r>
            <a:r>
              <a:rPr lang="pt-BR" sz="2800" b="1" dirty="0"/>
              <a:t>com prescrição de medicamentos da farmácia popular / HIPERDIA priorizada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292080" cy="308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00130"/>
            <a:ext cx="5299801" cy="28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45716"/>
            <a:ext cx="2483768" cy="165584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48" y="1845791"/>
            <a:ext cx="2160240" cy="16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Proporção </a:t>
            </a:r>
            <a:r>
              <a:rPr lang="pt-BR" sz="2800" b="1" dirty="0"/>
              <a:t>de hipertensos </a:t>
            </a:r>
            <a:r>
              <a:rPr lang="pt-BR" sz="2800" b="1" dirty="0" smtClean="0"/>
              <a:t>e diabéticos com </a:t>
            </a:r>
            <a:r>
              <a:rPr lang="pt-BR" sz="2800" b="1" dirty="0"/>
              <a:t>avaliação da necessidade de atendimento odontológico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412776"/>
            <a:ext cx="4873415" cy="273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2997"/>
            <a:ext cx="5279407" cy="326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9120"/>
            <a:ext cx="2719362" cy="15296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2629366" cy="14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/>
              <a:t>Proporção </a:t>
            </a:r>
            <a:r>
              <a:rPr lang="pt-BR" sz="2800" b="1" dirty="0"/>
              <a:t>de hipertensos </a:t>
            </a:r>
            <a:r>
              <a:rPr lang="pt-BR" sz="2800" b="1" dirty="0" smtClean="0"/>
              <a:t>e diabéticos faltosos </a:t>
            </a:r>
            <a:r>
              <a:rPr lang="pt-BR" sz="2800" b="1" dirty="0"/>
              <a:t>às consultas com busca ativa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1484784"/>
            <a:ext cx="4846637" cy="277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56" y="3933056"/>
            <a:ext cx="4602163" cy="274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2014673" cy="151100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14829"/>
            <a:ext cx="2232248" cy="16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/>
              <a:t>Proporção de hipertensos </a:t>
            </a:r>
            <a:r>
              <a:rPr lang="pt-BR" sz="3200" b="1" dirty="0" smtClean="0"/>
              <a:t>e diabéticos com </a:t>
            </a:r>
            <a:r>
              <a:rPr lang="pt-BR" sz="3200" b="1" dirty="0"/>
              <a:t>registro adequado na ficha de acompanhamento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84663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556792"/>
            <a:ext cx="484663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34" y="1772816"/>
            <a:ext cx="2016224" cy="14268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82" y="4410693"/>
            <a:ext cx="2166998" cy="15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2454"/>
            <a:ext cx="8686800" cy="1143000"/>
          </a:xfrm>
        </p:spPr>
        <p:txBody>
          <a:bodyPr>
            <a:noAutofit/>
          </a:bodyPr>
          <a:lstStyle/>
          <a:p>
            <a:r>
              <a:rPr lang="pt-BR" sz="2800" b="1" dirty="0"/>
              <a:t>Proporção de hipertensos </a:t>
            </a:r>
            <a:r>
              <a:rPr lang="pt-BR" sz="2800" b="1" dirty="0" smtClean="0"/>
              <a:t>e diabéticos com </a:t>
            </a:r>
            <a:r>
              <a:rPr lang="pt-BR" sz="2800" b="1" dirty="0"/>
              <a:t>estratificação de risco cardiovascular por exame clínico em dia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" y="1628800"/>
            <a:ext cx="48466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13" y="3746385"/>
            <a:ext cx="4846637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17" y="1647906"/>
            <a:ext cx="1968828" cy="147662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09120"/>
            <a:ext cx="2655168" cy="15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/>
              <a:t>Proporção de </a:t>
            </a:r>
            <a:r>
              <a:rPr lang="pt-BR" sz="3200" b="1" dirty="0" smtClean="0"/>
              <a:t>hipertensos e diabéticos </a:t>
            </a:r>
            <a:r>
              <a:rPr lang="pt-BR" sz="3200" b="1" dirty="0"/>
              <a:t>com orientação nutricional sobre alimentação saudável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8466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06761"/>
            <a:ext cx="484663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97250"/>
            <a:ext cx="2088232" cy="208823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80356"/>
            <a:ext cx="2144469" cy="160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/>
              <a:t>Proporção de </a:t>
            </a:r>
            <a:r>
              <a:rPr lang="pt-BR" sz="3200" b="1" dirty="0" smtClean="0"/>
              <a:t>hipertensos e diabéticos </a:t>
            </a:r>
            <a:r>
              <a:rPr lang="pt-BR" sz="3200" b="1" dirty="0"/>
              <a:t>que receberam orientação sobre atividade física regular.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84663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00984"/>
            <a:ext cx="467042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466529"/>
            <a:ext cx="2016224" cy="17692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0808"/>
            <a:ext cx="2448272" cy="16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/>
              <a:t>Proporção de </a:t>
            </a:r>
            <a:r>
              <a:rPr lang="pt-BR" sz="3200" b="1" dirty="0" smtClean="0"/>
              <a:t>hipertensos e diabéticos </a:t>
            </a:r>
            <a:r>
              <a:rPr lang="pt-BR" sz="3200" b="1" dirty="0"/>
              <a:t>que receberam orientação sobre os riscos do tabagismo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84663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24" y="1594387"/>
            <a:ext cx="49625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2376264" cy="130100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93096"/>
            <a:ext cx="1970968" cy="13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Introdução 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pt-BR" dirty="0" smtClean="0"/>
              <a:t>Importância da intervenção </a:t>
            </a:r>
          </a:p>
          <a:p>
            <a:r>
              <a:rPr lang="pt-BR" dirty="0" smtClean="0"/>
              <a:t>Saúde no município</a:t>
            </a:r>
          </a:p>
          <a:p>
            <a:r>
              <a:rPr lang="pt-BR" dirty="0" smtClean="0"/>
              <a:t>Unidade Básica de Saúde Santa Tereza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42" y="3284984"/>
            <a:ext cx="4463727" cy="293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2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/>
              <a:t>Proporção de hipertensos </a:t>
            </a:r>
            <a:r>
              <a:rPr lang="pt-BR" sz="2800" b="1" dirty="0" smtClean="0"/>
              <a:t>e diabéticos que </a:t>
            </a:r>
            <a:r>
              <a:rPr lang="pt-BR" sz="2800" b="1" dirty="0"/>
              <a:t>receberam orientação sobre higiene bucal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1" y="1700808"/>
            <a:ext cx="4846637" cy="287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52" y="4058254"/>
            <a:ext cx="496252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44824"/>
            <a:ext cx="2703536" cy="15207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25" y="4732615"/>
            <a:ext cx="2744956" cy="15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/>
          <a:lstStyle/>
          <a:p>
            <a:pPr algn="l"/>
            <a:r>
              <a:rPr lang="pt-BR" b="1" dirty="0" smtClean="0"/>
              <a:t>Discussão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Qualificação da atenção ao hipertenso e diabético; 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Incorporação à rotina da UBS;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Importância da intervenção para o serviço, para a comunidade;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Inclusão de todos os profissionais no processo de cuidado à saúde do hipertenso e diabético;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Vinculo fortalecido;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Adaptações realizadas.  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Reflexões sobre o trabalho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Ampliou os conhecimentos sobre o trabalho multidisciplinar.</a:t>
            </a:r>
          </a:p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Melhorias na minha prática clínica.</a:t>
            </a:r>
          </a:p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Troca de experiência e conhecimento entre colegas e orientadores.</a:t>
            </a:r>
          </a:p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Importância dos registros para planejar novas ações.</a:t>
            </a:r>
          </a:p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Importância das ações preventivas/educativas.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4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Agradecimentos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A coordenação do curso pelos conhecimentos transmitidos.</a:t>
            </a:r>
          </a:p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À meu orientador Pablo pela paciência e dedicação.</a:t>
            </a:r>
          </a:p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Aos usuários e colegas da UBS Santa Tereza pelo apoio e sucesso da intervenção.</a:t>
            </a:r>
          </a:p>
          <a:p>
            <a:pPr algn="just"/>
            <a:r>
              <a:rPr lang="pt-BR" b="1" dirty="0" smtClean="0">
                <a:solidFill>
                  <a:srgbClr val="002060"/>
                </a:solidFill>
              </a:rPr>
              <a:t>A todos aqueles que estiveram ao meu lado durante este processo.</a:t>
            </a: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448945" cy="38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7" y="456089"/>
            <a:ext cx="3360373" cy="25202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6" y="3356992"/>
            <a:ext cx="4955712" cy="27899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3846922" cy="21608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73" y="3573322"/>
            <a:ext cx="3143103" cy="235732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707904" y="260620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 smtClean="0">
                <a:latin typeface="Georgia" pitchFamily="18" charset="0"/>
              </a:rPr>
              <a:t>MUITO OBRIGADO!!!</a:t>
            </a:r>
            <a:endParaRPr lang="pt-BR" sz="32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pPr algn="l"/>
            <a:r>
              <a:rPr lang="pt-BR" b="1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pt-BR" sz="2400" b="1" dirty="0" smtClean="0"/>
              <a:t>Localização: </a:t>
            </a:r>
            <a:r>
              <a:rPr lang="pt-BR" sz="2400" dirty="0">
                <a:solidFill>
                  <a:srgbClr val="002060"/>
                </a:solidFill>
              </a:rPr>
              <a:t>Boa Vista situa-se na porção centro-oriental do </a:t>
            </a:r>
            <a:r>
              <a:rPr lang="pt-BR" sz="2400" dirty="0" smtClean="0">
                <a:solidFill>
                  <a:srgbClr val="002060"/>
                </a:solidFill>
              </a:rPr>
              <a:t>estado de Roraima a 785 km de Manaus. </a:t>
            </a:r>
          </a:p>
          <a:p>
            <a:r>
              <a:rPr lang="pt-BR" sz="2400" b="1" dirty="0" smtClean="0"/>
              <a:t>População Total:</a:t>
            </a:r>
            <a:r>
              <a:rPr lang="pt-BR" sz="2400" dirty="0" smtClean="0"/>
              <a:t> </a:t>
            </a:r>
            <a:r>
              <a:rPr lang="pt-BR" sz="2400" dirty="0">
                <a:solidFill>
                  <a:srgbClr val="002060"/>
                </a:solidFill>
              </a:rPr>
              <a:t>314.900 habitantes - 63,11% da população de </a:t>
            </a:r>
            <a:r>
              <a:rPr lang="pt-BR" sz="2400" dirty="0" smtClean="0">
                <a:solidFill>
                  <a:srgbClr val="002060"/>
                </a:solidFill>
              </a:rPr>
              <a:t>Roraima vivem na zona urbana - (IBGE, 2014)</a:t>
            </a:r>
          </a:p>
          <a:p>
            <a:r>
              <a:rPr lang="pt-BR" sz="2400" b="1" dirty="0" smtClean="0"/>
              <a:t>Serviços de saúde no Município:</a:t>
            </a:r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400" dirty="0" smtClean="0">
                <a:solidFill>
                  <a:srgbClr val="002060"/>
                </a:solidFill>
              </a:rPr>
              <a:t>32 Unidades Básicas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2060"/>
                </a:solidFill>
              </a:rPr>
              <a:t>	</a:t>
            </a:r>
            <a:r>
              <a:rPr lang="pt-BR" sz="2400" dirty="0" smtClean="0">
                <a:solidFill>
                  <a:srgbClr val="002060"/>
                </a:solidFill>
              </a:rPr>
              <a:t>55 Unidades de ESF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2060"/>
                </a:solidFill>
              </a:rPr>
              <a:t>	</a:t>
            </a:r>
            <a:r>
              <a:rPr lang="pt-BR" sz="2400" dirty="0" smtClean="0">
                <a:solidFill>
                  <a:srgbClr val="002060"/>
                </a:solidFill>
              </a:rPr>
              <a:t>01 Serviço de Radiologia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2060"/>
                </a:solidFill>
              </a:rPr>
              <a:t>	</a:t>
            </a:r>
            <a:r>
              <a:rPr lang="pt-BR" sz="2400" dirty="0" smtClean="0">
                <a:solidFill>
                  <a:srgbClr val="002060"/>
                </a:solidFill>
              </a:rPr>
              <a:t>00 ESB - inseridas - ESF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2060"/>
                </a:solidFill>
              </a:rPr>
              <a:t>	</a:t>
            </a:r>
            <a:r>
              <a:rPr lang="pt-BR" sz="2400" dirty="0" smtClean="0">
                <a:solidFill>
                  <a:srgbClr val="002060"/>
                </a:solidFill>
              </a:rPr>
              <a:t>02 CAPS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2060"/>
                </a:solidFill>
              </a:rPr>
              <a:t>	</a:t>
            </a:r>
            <a:r>
              <a:rPr lang="pt-BR" sz="2400" dirty="0" smtClean="0">
                <a:solidFill>
                  <a:srgbClr val="002060"/>
                </a:solidFill>
              </a:rPr>
              <a:t>03 Hospitais </a:t>
            </a:r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400" dirty="0" smtClean="0"/>
              <a:t>  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06185"/>
            <a:ext cx="320762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Local de Atuação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UBS </a:t>
            </a:r>
            <a:r>
              <a:rPr lang="pt-BR" b="1" dirty="0">
                <a:solidFill>
                  <a:srgbClr val="002060"/>
                </a:solidFill>
              </a:rPr>
              <a:t>S</a:t>
            </a:r>
            <a:r>
              <a:rPr lang="pt-BR" b="1" dirty="0" smtClean="0">
                <a:solidFill>
                  <a:srgbClr val="002060"/>
                </a:solidFill>
              </a:rPr>
              <a:t>anta Tereza – Urbana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Famílias do bairro e do entorno </a:t>
            </a:r>
          </a:p>
          <a:p>
            <a:r>
              <a:rPr lang="pt-BR" b="1" dirty="0" smtClean="0">
                <a:solidFill>
                  <a:srgbClr val="002060"/>
                </a:solidFill>
              </a:rPr>
              <a:t>Pessoal atuante</a:t>
            </a:r>
            <a:r>
              <a:rPr lang="pt-BR" dirty="0" smtClean="0">
                <a:solidFill>
                  <a:srgbClr val="002060"/>
                </a:solidFill>
              </a:rPr>
              <a:t>: </a:t>
            </a:r>
          </a:p>
          <a:p>
            <a:pPr lvl="1">
              <a:buFont typeface="Wingdings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</a:rPr>
              <a:t> 2 Equipes:</a:t>
            </a:r>
          </a:p>
          <a:p>
            <a:pPr lvl="1">
              <a:buFont typeface="Arial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1</a:t>
            </a:r>
            <a:r>
              <a:rPr lang="pt-BR" dirty="0" smtClean="0">
                <a:solidFill>
                  <a:srgbClr val="002060"/>
                </a:solidFill>
              </a:rPr>
              <a:t> Médico </a:t>
            </a:r>
          </a:p>
          <a:p>
            <a:pPr lvl="1">
              <a:buFont typeface="Arial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1</a:t>
            </a:r>
            <a:r>
              <a:rPr lang="pt-BR" dirty="0" smtClean="0">
                <a:solidFill>
                  <a:srgbClr val="002060"/>
                </a:solidFill>
              </a:rPr>
              <a:t> Enfermeiro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1 Técnico de enfermagem 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</a:rPr>
              <a:t>6 Agentes Comunitários de Saúde 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98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2746648" cy="1143000"/>
          </a:xfrm>
        </p:spPr>
        <p:txBody>
          <a:bodyPr/>
          <a:lstStyle/>
          <a:p>
            <a:pPr algn="l"/>
            <a:r>
              <a:rPr lang="pt-BR" b="1" dirty="0" smtClean="0"/>
              <a:t>Objetivos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sz="3500" b="1" dirty="0" smtClean="0"/>
              <a:t>Geral </a:t>
            </a:r>
            <a:endParaRPr lang="pt-BR" sz="3500" b="1" dirty="0"/>
          </a:p>
          <a:p>
            <a:pPr algn="just"/>
            <a:r>
              <a:rPr lang="pt-BR" sz="3300" b="1" dirty="0" smtClean="0">
                <a:solidFill>
                  <a:srgbClr val="002060"/>
                </a:solidFill>
              </a:rPr>
              <a:t>Melhoria na </a:t>
            </a:r>
            <a:r>
              <a:rPr lang="pt-BR" sz="3300" b="1" dirty="0">
                <a:solidFill>
                  <a:srgbClr val="002060"/>
                </a:solidFill>
              </a:rPr>
              <a:t>saúde de hipertensos e diabéticos da Unidade Básica de Saúde Santa </a:t>
            </a:r>
            <a:r>
              <a:rPr lang="pt-BR" sz="3300" b="1" dirty="0" smtClean="0">
                <a:solidFill>
                  <a:srgbClr val="002060"/>
                </a:solidFill>
              </a:rPr>
              <a:t>Tereza </a:t>
            </a:r>
            <a:r>
              <a:rPr lang="pt-BR" sz="3300" b="1" dirty="0">
                <a:solidFill>
                  <a:srgbClr val="002060"/>
                </a:solidFill>
              </a:rPr>
              <a:t>de Boa Vista – </a:t>
            </a:r>
            <a:r>
              <a:rPr lang="pt-BR" sz="3300" b="1" dirty="0" smtClean="0">
                <a:solidFill>
                  <a:srgbClr val="002060"/>
                </a:solidFill>
              </a:rPr>
              <a:t>Roraima.</a:t>
            </a:r>
          </a:p>
          <a:p>
            <a:pPr marL="0" indent="0">
              <a:buNone/>
            </a:pPr>
            <a:r>
              <a:rPr lang="pt-BR" sz="3500" b="1" dirty="0" smtClean="0"/>
              <a:t>Específicos</a:t>
            </a:r>
          </a:p>
          <a:p>
            <a:pPr algn="just">
              <a:spcBef>
                <a:spcPts val="0"/>
              </a:spcBef>
            </a:pPr>
            <a:r>
              <a:rPr lang="pt-BR" b="1" dirty="0" smtClean="0">
                <a:solidFill>
                  <a:srgbClr val="002060"/>
                </a:solidFill>
              </a:rPr>
              <a:t>Ampliar </a:t>
            </a:r>
            <a:r>
              <a:rPr lang="pt-BR" b="1" dirty="0">
                <a:solidFill>
                  <a:srgbClr val="002060"/>
                </a:solidFill>
              </a:rPr>
              <a:t>a cobertura a hipertensos e/ou </a:t>
            </a:r>
            <a:r>
              <a:rPr lang="pt-BR" b="1" dirty="0" smtClean="0">
                <a:solidFill>
                  <a:srgbClr val="002060"/>
                </a:solidFill>
              </a:rPr>
              <a:t>diabéticos;</a:t>
            </a:r>
          </a:p>
          <a:p>
            <a:pPr algn="just">
              <a:spcBef>
                <a:spcPts val="0"/>
              </a:spcBef>
            </a:pPr>
            <a:r>
              <a:rPr lang="pt-BR" b="1" dirty="0" smtClean="0">
                <a:solidFill>
                  <a:srgbClr val="002060"/>
                </a:solidFill>
              </a:rPr>
              <a:t>Melhorar </a:t>
            </a:r>
            <a:r>
              <a:rPr lang="pt-BR" b="1" dirty="0">
                <a:solidFill>
                  <a:srgbClr val="002060"/>
                </a:solidFill>
              </a:rPr>
              <a:t>a qualidade da </a:t>
            </a:r>
            <a:r>
              <a:rPr lang="pt-BR" b="1" dirty="0" smtClean="0">
                <a:solidFill>
                  <a:srgbClr val="002060"/>
                </a:solidFill>
              </a:rPr>
              <a:t>atenção; a </a:t>
            </a:r>
            <a:r>
              <a:rPr lang="pt-BR" b="1" dirty="0">
                <a:solidFill>
                  <a:srgbClr val="002060"/>
                </a:solidFill>
              </a:rPr>
              <a:t>adesão </a:t>
            </a:r>
            <a:r>
              <a:rPr lang="pt-BR" b="1" dirty="0" smtClean="0">
                <a:solidFill>
                  <a:srgbClr val="002060"/>
                </a:solidFill>
              </a:rPr>
              <a:t>ao programa e o </a:t>
            </a:r>
            <a:r>
              <a:rPr lang="pt-BR" b="1" dirty="0">
                <a:solidFill>
                  <a:srgbClr val="002060"/>
                </a:solidFill>
              </a:rPr>
              <a:t>registro das </a:t>
            </a:r>
            <a:r>
              <a:rPr lang="pt-BR" b="1" dirty="0" smtClean="0">
                <a:solidFill>
                  <a:srgbClr val="002060"/>
                </a:solidFill>
              </a:rPr>
              <a:t>informações sobre os hipertensos e diabéticos; </a:t>
            </a:r>
          </a:p>
          <a:p>
            <a:pPr algn="just">
              <a:spcBef>
                <a:spcPts val="0"/>
              </a:spcBef>
            </a:pPr>
            <a:r>
              <a:rPr lang="pt-BR" b="1" dirty="0" smtClean="0">
                <a:solidFill>
                  <a:srgbClr val="002060"/>
                </a:solidFill>
              </a:rPr>
              <a:t>Mapear </a:t>
            </a:r>
            <a:r>
              <a:rPr lang="pt-BR" b="1" dirty="0">
                <a:solidFill>
                  <a:srgbClr val="002060"/>
                </a:solidFill>
              </a:rPr>
              <a:t>hipertensos e diabéticos de risco para doença </a:t>
            </a:r>
            <a:r>
              <a:rPr lang="pt-BR" b="1" dirty="0" smtClean="0">
                <a:solidFill>
                  <a:srgbClr val="002060"/>
                </a:solidFill>
              </a:rPr>
              <a:t>cardiovascular;  </a:t>
            </a:r>
          </a:p>
          <a:p>
            <a:pPr algn="just">
              <a:spcBef>
                <a:spcPts val="0"/>
              </a:spcBef>
            </a:pPr>
            <a:r>
              <a:rPr lang="pt-BR" b="1" dirty="0" smtClean="0">
                <a:solidFill>
                  <a:srgbClr val="002060"/>
                </a:solidFill>
              </a:rPr>
              <a:t>Promover </a:t>
            </a:r>
            <a:r>
              <a:rPr lang="pt-BR" b="1" dirty="0">
                <a:solidFill>
                  <a:srgbClr val="002060"/>
                </a:solidFill>
              </a:rPr>
              <a:t>a saúde de hipertensos e diabéticos.</a:t>
            </a:r>
          </a:p>
          <a:p>
            <a:pPr marL="914400" lvl="2" indent="0">
              <a:buNone/>
            </a:pPr>
            <a:endParaRPr lang="pt-BR" sz="2000" dirty="0" smtClean="0"/>
          </a:p>
          <a:p>
            <a:pPr lvl="2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26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2602632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/>
              <a:t>Logística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 smtClean="0"/>
              <a:t>Protocolo utilizado:</a:t>
            </a:r>
          </a:p>
          <a:p>
            <a:pPr marL="0" indent="0">
              <a:buNone/>
            </a:pPr>
            <a:endParaRPr lang="pt-BR" b="1" dirty="0" smtClean="0"/>
          </a:p>
          <a:p>
            <a:pPr algn="just">
              <a:spcBef>
                <a:spcPts val="0"/>
              </a:spcBef>
            </a:pPr>
            <a:r>
              <a:rPr lang="pt-BR" sz="2800" b="1" dirty="0">
                <a:solidFill>
                  <a:srgbClr val="002060"/>
                </a:solidFill>
              </a:rPr>
              <a:t>CADERNOS DE ATENÇÃO BÁSICA Nº 16 – DIABETES MELLITUS, </a:t>
            </a:r>
            <a:r>
              <a:rPr lang="pt-BR" sz="2800" dirty="0">
                <a:solidFill>
                  <a:srgbClr val="002060"/>
                </a:solidFill>
              </a:rPr>
              <a:t>MINISTÉRIO DA </a:t>
            </a:r>
            <a:r>
              <a:rPr lang="pt-BR" sz="2800" dirty="0" smtClean="0">
                <a:solidFill>
                  <a:srgbClr val="002060"/>
                </a:solidFill>
              </a:rPr>
              <a:t>SAÚDE.</a:t>
            </a:r>
          </a:p>
          <a:p>
            <a:pPr algn="just">
              <a:spcBef>
                <a:spcPts val="0"/>
              </a:spcBef>
            </a:pPr>
            <a:endParaRPr lang="pt-BR" sz="280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800" b="1" dirty="0">
                <a:solidFill>
                  <a:srgbClr val="002060"/>
                </a:solidFill>
              </a:rPr>
              <a:t>CADERNOS DE ATENÇÃO BÁSICA Nº 15 – HIPERTENSÃO ARTERIAL SISTÊMICA, </a:t>
            </a:r>
            <a:r>
              <a:rPr lang="pt-BR" sz="2800" dirty="0">
                <a:solidFill>
                  <a:srgbClr val="002060"/>
                </a:solidFill>
              </a:rPr>
              <a:t>MINISTÉRIO DA </a:t>
            </a:r>
            <a:r>
              <a:rPr lang="pt-BR" sz="2800" dirty="0" smtClean="0">
                <a:solidFill>
                  <a:srgbClr val="002060"/>
                </a:solidFill>
              </a:rPr>
              <a:t>SAÚDE.</a:t>
            </a:r>
          </a:p>
          <a:p>
            <a:pPr algn="just">
              <a:spcBef>
                <a:spcPts val="0"/>
              </a:spcBef>
            </a:pPr>
            <a:endParaRPr lang="pt-BR" sz="2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pt-BR" sz="2800" b="1" dirty="0" smtClean="0">
                <a:solidFill>
                  <a:srgbClr val="002060"/>
                </a:solidFill>
              </a:rPr>
              <a:t>Promoção de saúde bucal nos grupos.</a:t>
            </a:r>
          </a:p>
          <a:p>
            <a:pPr>
              <a:spcBef>
                <a:spcPts val="0"/>
              </a:spcBef>
            </a:pPr>
            <a:endParaRPr lang="pt-BR" sz="28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pt-BR" sz="2800" b="1" dirty="0" smtClean="0">
                <a:solidFill>
                  <a:srgbClr val="002060"/>
                </a:solidFill>
              </a:rPr>
              <a:t>Atendimento na UBS.</a:t>
            </a:r>
          </a:p>
          <a:p>
            <a:pPr marL="0" indent="0">
              <a:buNone/>
            </a:pPr>
            <a:endParaRPr lang="pt-BR" sz="2400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4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9127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Ações Realizadas pela equipe: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rgbClr val="002060"/>
                </a:solidFill>
              </a:rPr>
              <a:t>Divulgação do programa para comunidade;</a:t>
            </a:r>
          </a:p>
          <a:p>
            <a:pPr>
              <a:spcBef>
                <a:spcPts val="0"/>
              </a:spcBef>
            </a:pPr>
            <a:endParaRPr lang="pt-BR" b="1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b="1" dirty="0" smtClean="0">
                <a:solidFill>
                  <a:srgbClr val="002060"/>
                </a:solidFill>
              </a:rPr>
              <a:t>Capacitação para toda equipe básica de trabalho (foto);</a:t>
            </a:r>
          </a:p>
          <a:p>
            <a:pPr algn="just">
              <a:spcBef>
                <a:spcPts val="0"/>
              </a:spcBef>
            </a:pPr>
            <a:endParaRPr lang="pt-BR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rgbClr val="002060"/>
                </a:solidFill>
              </a:rPr>
              <a:t>Acolhimento;</a:t>
            </a:r>
          </a:p>
          <a:p>
            <a:pPr>
              <a:spcBef>
                <a:spcPts val="0"/>
              </a:spcBef>
            </a:pPr>
            <a:endParaRPr lang="pt-BR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rgbClr val="002060"/>
                </a:solidFill>
              </a:rPr>
              <a:t>Registro das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002060"/>
                </a:solidFill>
              </a:rPr>
              <a:t>informações.</a:t>
            </a: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8" y="2924944"/>
            <a:ext cx="507656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/>
              <a:t>Qualificação Profissional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pt-BR" b="1" dirty="0" smtClean="0">
                <a:solidFill>
                  <a:srgbClr val="002060"/>
                </a:solidFill>
              </a:rPr>
              <a:t>Atendimento aos usuários hipertensos e diabéticos a rotina da UBS.</a:t>
            </a:r>
          </a:p>
          <a:p>
            <a:pPr algn="just">
              <a:spcBef>
                <a:spcPts val="0"/>
              </a:spcBef>
            </a:pPr>
            <a:endParaRPr lang="pt-BR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rgbClr val="002060"/>
                </a:solidFill>
              </a:rPr>
              <a:t>Melhorias prática clínica.</a:t>
            </a:r>
          </a:p>
          <a:p>
            <a:pPr>
              <a:spcBef>
                <a:spcPts val="0"/>
              </a:spcBef>
            </a:pPr>
            <a:endParaRPr lang="pt-BR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rgbClr val="002060"/>
                </a:solidFill>
              </a:rPr>
              <a:t>Interação com as equipes.</a:t>
            </a:r>
          </a:p>
          <a:p>
            <a:pPr>
              <a:spcBef>
                <a:spcPts val="0"/>
              </a:spcBef>
            </a:pPr>
            <a:endParaRPr lang="pt-BR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pt-BR" b="1" dirty="0" smtClean="0">
                <a:solidFill>
                  <a:srgbClr val="002060"/>
                </a:solidFill>
              </a:rPr>
              <a:t>Antes e depois da intervenção.</a:t>
            </a:r>
          </a:p>
          <a:p>
            <a:pPr marL="0" indent="0">
              <a:buNone/>
            </a:pPr>
            <a:endParaRPr lang="pt-B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9595" y="12454"/>
            <a:ext cx="8229600" cy="824258"/>
          </a:xfrm>
        </p:spPr>
        <p:txBody>
          <a:bodyPr/>
          <a:lstStyle/>
          <a:p>
            <a:pPr algn="l"/>
            <a:r>
              <a:rPr lang="pt-BR" b="1" dirty="0" smtClean="0"/>
              <a:t>Resultados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Cobertura </a:t>
            </a:r>
            <a:r>
              <a:rPr lang="pt-BR" sz="2800" b="1" dirty="0"/>
              <a:t>do programa de atenção ao hipertenso </a:t>
            </a:r>
            <a:r>
              <a:rPr lang="pt-BR" sz="2800" b="1" dirty="0" smtClean="0"/>
              <a:t>e diabético na </a:t>
            </a:r>
            <a:r>
              <a:rPr lang="pt-BR" sz="2800" b="1" dirty="0"/>
              <a:t>UBS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4392488" cy="309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59" y="4058680"/>
            <a:ext cx="4518025" cy="25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67" y="4511835"/>
            <a:ext cx="2578796" cy="17254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64" y="2109408"/>
            <a:ext cx="2539813" cy="14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589</Words>
  <Application>Microsoft Office PowerPoint</Application>
  <PresentationFormat>Apresentação na tela (4:3)</PresentationFormat>
  <Paragraphs>104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UNIVERSIDADE ABERTA DO SUS UNIVERSIDADE FEDERAL DE PELOTAS Especialização em Saúde da Família Modalidade a Distância Turma nº 5</vt:lpstr>
      <vt:lpstr>Introdução  </vt:lpstr>
      <vt:lpstr>Introdução</vt:lpstr>
      <vt:lpstr>Local de Atuação</vt:lpstr>
      <vt:lpstr>Objetivos</vt:lpstr>
      <vt:lpstr>Logística </vt:lpstr>
      <vt:lpstr>Ações Realizadas pela equipe:</vt:lpstr>
      <vt:lpstr>Qualificação Profissional</vt:lpstr>
      <vt:lpstr>Resultados </vt:lpstr>
      <vt:lpstr>Proporção de hipertensos e diabéticos com o exame clínico em dia de acordo com o protocolo</vt:lpstr>
      <vt:lpstr>Proporção de hipertensos e diabéticos com exames complementares com protocolo em dia</vt:lpstr>
      <vt:lpstr>Proporção de hipertensos e diabéticos com prescrição de medicamentos da farmácia popular / HIPERDIA priorizada</vt:lpstr>
      <vt:lpstr>Proporção de hipertensos e diabéticos com avaliação da necessidade de atendimento odontológico</vt:lpstr>
      <vt:lpstr>Proporção de hipertensos e diabéticos faltosos às consultas com busca ativa</vt:lpstr>
      <vt:lpstr>Proporção de hipertensos e diabéticos com registro adequado na ficha de acompanhamento</vt:lpstr>
      <vt:lpstr>Proporção de hipertensos e diabéticos com estratificação de risco cardiovascular por exame clínico em dia</vt:lpstr>
      <vt:lpstr>Proporção de hipertensos e diabéticos com orientação nutricional sobre alimentação saudável</vt:lpstr>
      <vt:lpstr>Proporção de hipertensos e diabéticos que receberam orientação sobre atividade física regular.</vt:lpstr>
      <vt:lpstr>Proporção de hipertensos e diabéticos que receberam orientação sobre os riscos do tabagismo</vt:lpstr>
      <vt:lpstr>Proporção de hipertensos e diabéticos que receberam orientação sobre higiene bucal</vt:lpstr>
      <vt:lpstr>Discussão </vt:lpstr>
      <vt:lpstr>Reflexões sobre o trabalho</vt:lpstr>
      <vt:lpstr>Agradecimentos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DEPARTAMENTO DE MEDICINA SOCIAL ESPECIALIZACAO EM SAUDE DA FAMILIA</dc:title>
  <dc:creator>Hugo PC</dc:creator>
  <cp:lastModifiedBy>Usuário</cp:lastModifiedBy>
  <cp:revision>52</cp:revision>
  <dcterms:created xsi:type="dcterms:W3CDTF">2015-05-31T20:42:34Z</dcterms:created>
  <dcterms:modified xsi:type="dcterms:W3CDTF">2015-06-09T00:11:08Z</dcterms:modified>
</cp:coreProperties>
</file>