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39"/>
  </p:notesMasterIdLst>
  <p:sldIdLst>
    <p:sldId id="257" r:id="rId2"/>
    <p:sldId id="275" r:id="rId3"/>
    <p:sldId id="260" r:id="rId4"/>
    <p:sldId id="262" r:id="rId5"/>
    <p:sldId id="264" r:id="rId6"/>
    <p:sldId id="370" r:id="rId7"/>
    <p:sldId id="369" r:id="rId8"/>
    <p:sldId id="265" r:id="rId9"/>
    <p:sldId id="266" r:id="rId10"/>
    <p:sldId id="327" r:id="rId11"/>
    <p:sldId id="326" r:id="rId12"/>
    <p:sldId id="333" r:id="rId13"/>
    <p:sldId id="338" r:id="rId14"/>
    <p:sldId id="328" r:id="rId15"/>
    <p:sldId id="329" r:id="rId16"/>
    <p:sldId id="339" r:id="rId17"/>
    <p:sldId id="340" r:id="rId18"/>
    <p:sldId id="341" r:id="rId19"/>
    <p:sldId id="358" r:id="rId20"/>
    <p:sldId id="342" r:id="rId21"/>
    <p:sldId id="360" r:id="rId22"/>
    <p:sldId id="361" r:id="rId23"/>
    <p:sldId id="362" r:id="rId24"/>
    <p:sldId id="359" r:id="rId25"/>
    <p:sldId id="363" r:id="rId26"/>
    <p:sldId id="364" r:id="rId27"/>
    <p:sldId id="368" r:id="rId28"/>
    <p:sldId id="366" r:id="rId29"/>
    <p:sldId id="293" r:id="rId30"/>
    <p:sldId id="294" r:id="rId31"/>
    <p:sldId id="295" r:id="rId32"/>
    <p:sldId id="296" r:id="rId33"/>
    <p:sldId id="307" r:id="rId34"/>
    <p:sldId id="297" r:id="rId35"/>
    <p:sldId id="298" r:id="rId36"/>
    <p:sldId id="299" r:id="rId37"/>
    <p:sldId id="300" r:id="rId3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2" autoAdjust="0"/>
  </p:normalViewPr>
  <p:slideViewPr>
    <p:cSldViewPr snapToGrid="0">
      <p:cViewPr>
        <p:scale>
          <a:sx n="78" d="100"/>
          <a:sy n="78" d="100"/>
        </p:scale>
        <p:origin x="-29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-Cristiane\Documents\Coleta%20de%20dados%20CA%208%20-3%20m&#234;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-Cristiane\Documents\Coleta%20de%20dados%20CA%208%20-3%20m&#234;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-Cristiane\Documents\Coleta%20de%20dados%20CA%208%20-3%20m&#234;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-Cristiane\Documents\Coleta%20de%20dados%20CA%208%20-3%20m&#234;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5244873468356562"/>
          <c:y val="0.26775631671253625"/>
          <c:w val="0.84677502714591513"/>
          <c:h val="0.54014694796944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0.27933884297520944</c:v>
                </c:pt>
                <c:pt idx="1">
                  <c:v>0.41652892561984151</c:v>
                </c:pt>
                <c:pt idx="2">
                  <c:v>0.61322314049586779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342976"/>
        <c:axId val="86198528"/>
      </c:barChart>
      <c:catAx>
        <c:axId val="113342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198528"/>
        <c:crosses val="autoZero"/>
        <c:auto val="1"/>
        <c:lblAlgn val="ctr"/>
        <c:lblOffset val="100"/>
        <c:noMultiLvlLbl val="0"/>
      </c:catAx>
      <c:valAx>
        <c:axId val="8619852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334297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9.4631083866194565E-2"/>
          <c:y val="2.0166372573733299E-2"/>
        </c:manualLayout>
      </c:layout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1740890688259108"/>
          <c:y val="0.29924353117428382"/>
          <c:w val="0.8461538461538578"/>
          <c:h val="0.579547598350195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0.27127659574468593</c:v>
                </c:pt>
                <c:pt idx="1">
                  <c:v>0.37234042553191488</c:v>
                </c:pt>
                <c:pt idx="2">
                  <c:v>0.50531914893616181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259968"/>
        <c:axId val="86201408"/>
      </c:barChart>
      <c:catAx>
        <c:axId val="114259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201408"/>
        <c:crosses val="autoZero"/>
        <c:auto val="1"/>
        <c:lblAlgn val="ctr"/>
        <c:lblOffset val="100"/>
        <c:noMultiLvlLbl val="0"/>
      </c:catAx>
      <c:valAx>
        <c:axId val="8620140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425996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15537936246737025"/>
          <c:y val="3.2407148456117821E-2"/>
        </c:manualLayout>
      </c:layout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11500187993462"/>
          <c:y val="0.29699248120301425"/>
          <c:w val="0.84188996114801362"/>
          <c:h val="0.582706766917281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mulheres com exame citopatológico alterado que não retornaram para conhecer resultado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4.7619047619047623E-2</c:v>
                </c:pt>
                <c:pt idx="1">
                  <c:v>3.0927835051546396E-2</c:v>
                </c:pt>
                <c:pt idx="2">
                  <c:v>2.0000000000000011E-2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787840"/>
        <c:axId val="108292352"/>
      </c:barChart>
      <c:catAx>
        <c:axId val="114787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8292352"/>
        <c:crosses val="autoZero"/>
        <c:auto val="1"/>
        <c:lblAlgn val="ctr"/>
        <c:lblOffset val="100"/>
        <c:noMultiLvlLbl val="0"/>
      </c:catAx>
      <c:valAx>
        <c:axId val="10829235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478784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421065399943873"/>
          <c:y val="0.28417266187050677"/>
          <c:w val="0.8378955981657098"/>
          <c:h val="0.600719424460436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Indicadores!$C$57</c:f>
              <c:strCache>
                <c:ptCount val="1"/>
                <c:pt idx="0">
                  <c:v>Proporção de mulheres entre 50 e 69 anos com avaliação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Indicadores!$D$56:$G$56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Indicadores!$D$57:$G$57</c:f>
              <c:numCache>
                <c:formatCode>0.0%</c:formatCode>
                <c:ptCount val="4"/>
                <c:pt idx="0">
                  <c:v>0.98113207547169801</c:v>
                </c:pt>
                <c:pt idx="1">
                  <c:v>0.98611111111111116</c:v>
                </c:pt>
                <c:pt idx="2">
                  <c:v>0.95876288659793818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175936"/>
        <c:axId val="108295232"/>
      </c:barChart>
      <c:catAx>
        <c:axId val="115175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8295232"/>
        <c:crosses val="autoZero"/>
        <c:auto val="1"/>
        <c:lblAlgn val="ctr"/>
        <c:lblOffset val="100"/>
        <c:noMultiLvlLbl val="0"/>
      </c:catAx>
      <c:valAx>
        <c:axId val="10829523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1759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D5732-18FE-483E-8704-261C72691C3A}" type="datetimeFigureOut">
              <a:rPr lang="pt-BR" smtClean="0"/>
              <a:t>13/09/2015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D2466-B715-423A-96E8-B78D3616EE1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4269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471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F36128-8A9B-452E-A05F-715338D77BA1}" type="slidenum">
              <a:rPr lang="pt-BR" altLang="pt-BR"/>
              <a:pPr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28346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D2466-B715-423A-96E8-B78D3616EE1A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1907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37D469-28D4-4CA3-BDD7-490FB7F74753}" type="datetimeFigureOut">
              <a:rPr lang="pt-BR" smtClean="0"/>
              <a:t>13/09/2015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EA3E23-76AB-4B7C-A0EB-F7C0EE7CE929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t>13/09/2015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t>13/09/2015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t>13/09/2015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t>13/09/2015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7" name="Divisa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t>13/09/2015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t>13/09/2015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t>13/09/2015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t>13/09/2015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t>13/09/2015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37D469-28D4-4CA3-BDD7-490FB7F74753}" type="datetimeFigureOut">
              <a:rPr lang="pt-BR" smtClean="0"/>
              <a:t>13/09/2015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EA3E23-76AB-4B7C-A0EB-F7C0EE7CE929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37D469-28D4-4CA3-BDD7-490FB7F74753}" type="datetimeFigureOut">
              <a:rPr lang="pt-BR" smtClean="0"/>
              <a:t>13/09/2015</a:t>
            </a:fld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EA3E23-76AB-4B7C-A0EB-F7C0EE7CE929}" type="slidenum">
              <a:rPr lang="pt-BR" smtClean="0"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74832" y="115890"/>
            <a:ext cx="8642351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0243" name="Subtitle 2"/>
          <p:cNvSpPr txBox="1">
            <a:spLocks/>
          </p:cNvSpPr>
          <p:nvPr/>
        </p:nvSpPr>
        <p:spPr bwMode="auto">
          <a:xfrm>
            <a:off x="5609676" y="4425696"/>
            <a:ext cx="6127390" cy="98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pt-BR" sz="2000" dirty="0" err="1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Iban</a:t>
            </a:r>
            <a:r>
              <a:rPr lang="pt-BR" sz="20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F</a:t>
            </a:r>
            <a:r>
              <a:rPr lang="pt-BR" sz="20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ajardo </a:t>
            </a:r>
            <a:r>
              <a:rPr lang="pt-BR" sz="20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A</a:t>
            </a:r>
            <a:r>
              <a:rPr lang="pt-BR" sz="20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lvarez</a:t>
            </a:r>
          </a:p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pt-BR" altLang="pt-BR" sz="2000" dirty="0" smtClean="0">
                <a:cs typeface="Arial" panose="020B0604020202020204" pitchFamily="34" charset="0"/>
              </a:rPr>
              <a:t>orientadora: </a:t>
            </a:r>
            <a:r>
              <a:rPr lang="pt-BR" altLang="pt-BR" sz="2000" dirty="0" smtClean="0"/>
              <a:t> </a:t>
            </a:r>
            <a:r>
              <a:rPr lang="pt-BR" altLang="pt-BR" sz="2000" dirty="0"/>
              <a:t>C</a:t>
            </a:r>
            <a:r>
              <a:rPr lang="pt-BR" sz="2000" dirty="0" smtClean="0"/>
              <a:t>leusa </a:t>
            </a:r>
            <a:r>
              <a:rPr lang="pt-BR" sz="2000" dirty="0" err="1"/>
              <a:t>M</a:t>
            </a:r>
            <a:r>
              <a:rPr lang="pt-BR" sz="2000" dirty="0" err="1" smtClean="0"/>
              <a:t>arfiza</a:t>
            </a:r>
            <a:r>
              <a:rPr lang="pt-BR" sz="2000" dirty="0" smtClean="0"/>
              <a:t> </a:t>
            </a:r>
            <a:r>
              <a:rPr lang="pt-BR" sz="2000" dirty="0"/>
              <a:t>G</a:t>
            </a:r>
            <a:r>
              <a:rPr lang="pt-BR" sz="2000" dirty="0" smtClean="0"/>
              <a:t>uimarães </a:t>
            </a:r>
            <a:r>
              <a:rPr lang="pt-BR" sz="2000" dirty="0" err="1"/>
              <a:t>J</a:t>
            </a:r>
            <a:r>
              <a:rPr lang="pt-BR" sz="2000" dirty="0" err="1" smtClean="0"/>
              <a:t>accottet</a:t>
            </a:r>
            <a:endParaRPr lang="pt-BR" sz="2000" dirty="0" smtClean="0"/>
          </a:p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</a:pPr>
            <a:endParaRPr lang="en-US" altLang="pt-BR" sz="2000" dirty="0">
              <a:cs typeface="Arial" panose="020B0604020202020204" pitchFamily="34" charset="0"/>
            </a:endParaRPr>
          </a:p>
        </p:txBody>
      </p:sp>
      <p:sp>
        <p:nvSpPr>
          <p:cNvPr id="10244" name="TextBox 8"/>
          <p:cNvSpPr txBox="1">
            <a:spLocks noChangeArrowheads="1"/>
          </p:cNvSpPr>
          <p:nvPr/>
        </p:nvSpPr>
        <p:spPr bwMode="auto">
          <a:xfrm>
            <a:off x="4881572" y="5643580"/>
            <a:ext cx="25209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400" dirty="0" smtClean="0">
                <a:cs typeface="Arial" panose="020B0604020202020204" pitchFamily="34" charset="0"/>
              </a:rPr>
              <a:t>Pelotas, </a:t>
            </a:r>
            <a:r>
              <a:rPr lang="pt-BR" altLang="pt-BR" sz="2400" dirty="0">
                <a:cs typeface="Arial" panose="020B0604020202020204" pitchFamily="34" charset="0"/>
              </a:rPr>
              <a:t>2015</a:t>
            </a:r>
            <a:endParaRPr lang="en-US" altLang="pt-BR" sz="2400" dirty="0">
              <a:cs typeface="Arial" panose="020B0604020202020204" pitchFamily="34" charset="0"/>
            </a:endParaRPr>
          </a:p>
        </p:txBody>
      </p:sp>
      <p:sp>
        <p:nvSpPr>
          <p:cNvPr id="10249" name="Retângulo 10"/>
          <p:cNvSpPr>
            <a:spLocks noChangeArrowheads="1"/>
          </p:cNvSpPr>
          <p:nvPr/>
        </p:nvSpPr>
        <p:spPr bwMode="auto">
          <a:xfrm>
            <a:off x="2614625" y="357188"/>
            <a:ext cx="64293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altLang="pt-BR" sz="1600" b="1" dirty="0"/>
              <a:t>UNIVERSIDADE ABERTA DO SUS – UNASUS</a:t>
            </a:r>
            <a:endParaRPr lang="pt-BR" altLang="pt-BR" sz="1600" dirty="0"/>
          </a:p>
          <a:p>
            <a:pPr algn="ctr"/>
            <a:r>
              <a:rPr lang="pt-BR" altLang="pt-BR" sz="1600" b="1" dirty="0"/>
              <a:t>UNIVERSIDADE FEDERAL DE PELOTAS</a:t>
            </a:r>
            <a:endParaRPr lang="pt-BR" altLang="pt-BR" sz="1600" dirty="0"/>
          </a:p>
          <a:p>
            <a:pPr algn="ctr"/>
            <a:r>
              <a:rPr lang="pt-BR" altLang="pt-BR" sz="1600" b="1" dirty="0"/>
              <a:t>CURSO DE ESPECIALIZAÇÃO EM SAÚDE DA FAMÍLIA</a:t>
            </a:r>
            <a:endParaRPr lang="pt-BR" altLang="pt-BR" sz="1600" dirty="0"/>
          </a:p>
          <a:p>
            <a:pPr algn="ctr"/>
            <a:r>
              <a:rPr lang="pt-BR" altLang="pt-BR" sz="1600" b="1" dirty="0"/>
              <a:t>MODALIDADE À DISTÂNCIA </a:t>
            </a:r>
            <a:endParaRPr lang="pt-BR" altLang="pt-BR" sz="1600" dirty="0"/>
          </a:p>
          <a:p>
            <a:pPr algn="ctr"/>
            <a:r>
              <a:rPr lang="pt-BR" altLang="pt-BR" sz="1600" b="1" dirty="0"/>
              <a:t>TURMA 7</a:t>
            </a:r>
            <a:endParaRPr lang="pt-BR" altLang="pt-BR" sz="1600" dirty="0"/>
          </a:p>
        </p:txBody>
      </p:sp>
      <p:sp>
        <p:nvSpPr>
          <p:cNvPr id="10250" name="Retângulo 12"/>
          <p:cNvSpPr>
            <a:spLocks noChangeArrowheads="1"/>
          </p:cNvSpPr>
          <p:nvPr/>
        </p:nvSpPr>
        <p:spPr bwMode="auto">
          <a:xfrm>
            <a:off x="2486024" y="2234582"/>
            <a:ext cx="771525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pt-BR" altLang="pt-BR" sz="1600" dirty="0"/>
          </a:p>
          <a:p>
            <a:pPr algn="ctr"/>
            <a:endParaRPr lang="pt-BR" altLang="pt-BR" sz="1600" dirty="0"/>
          </a:p>
          <a:p>
            <a:pPr algn="ctr" eaLnBrk="1" hangingPunct="1"/>
            <a:endParaRPr lang="pt-BR" altLang="pt-BR" dirty="0">
              <a:latin typeface="Baskerville Old Face" panose="02020602080505020303" pitchFamily="18" charset="0"/>
              <a:cs typeface="Arial" panose="020B0604020202020204" pitchFamily="34" charset="0"/>
            </a:endParaRPr>
          </a:p>
        </p:txBody>
      </p:sp>
      <p:sp>
        <p:nvSpPr>
          <p:cNvPr id="10251" name="Retângulo 66"/>
          <p:cNvSpPr>
            <a:spLocks noChangeArrowheads="1"/>
          </p:cNvSpPr>
          <p:nvPr/>
        </p:nvSpPr>
        <p:spPr bwMode="auto">
          <a:xfrm>
            <a:off x="585788" y="128563"/>
            <a:ext cx="1477963" cy="1295400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74833" y="2496191"/>
            <a:ext cx="84264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Qualificação da prevenção  e detecção precoce do câncer de mama e de colo do útero na UBS </a:t>
            </a:r>
            <a:r>
              <a:rPr lang="pt-BR" sz="2800" b="1" dirty="0" err="1"/>
              <a:t>Sabiazal</a:t>
            </a:r>
            <a:r>
              <a:rPr lang="pt-BR" sz="2800" b="1" dirty="0"/>
              <a:t>, </a:t>
            </a:r>
            <a:r>
              <a:rPr lang="pt-BR" sz="2800" b="1" dirty="0" err="1" smtClean="0"/>
              <a:t>Parnaiba</a:t>
            </a:r>
            <a:r>
              <a:rPr lang="pt-BR" sz="2800" b="1" dirty="0" smtClean="0"/>
              <a:t>-PI.</a:t>
            </a:r>
            <a:endParaRPr lang="pt-BR" sz="2800" b="1" dirty="0"/>
          </a:p>
          <a:p>
            <a:pPr algn="ctr"/>
            <a:endParaRPr lang="pt-BR" sz="2800" b="1" dirty="0"/>
          </a:p>
        </p:txBody>
      </p:sp>
      <p:pic>
        <p:nvPicPr>
          <p:cNvPr id="13" name="Imagem 2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2028" y="357188"/>
            <a:ext cx="935038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687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pPr marL="0" lvl="0" indent="0" algn="just">
              <a:buClr>
                <a:prstClr val="black">
                  <a:shade val="95000"/>
                </a:prstClr>
              </a:buClr>
              <a:buNone/>
              <a:defRPr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intervenção foi realizada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durante 12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semanas, e as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ações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comtemplaram os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quatro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eixos pedagógicos do Curso:</a:t>
            </a:r>
          </a:p>
          <a:p>
            <a:pPr marL="0" lvl="0" indent="0" algn="just">
              <a:buClr>
                <a:prstClr val="black">
                  <a:shade val="95000"/>
                </a:prstClr>
              </a:buClr>
              <a:buNone/>
              <a:defRPr/>
            </a:pPr>
            <a:endParaRPr lang="pt-BR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pt-BR" sz="24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organização </a:t>
            </a:r>
            <a:r>
              <a:rPr lang="pt-BR" sz="24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 gestão do serviço;                                    </a:t>
            </a: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pt-BR" sz="24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engajamento público;</a:t>
            </a: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pt-BR" sz="24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qualificação da prática clínica; </a:t>
            </a: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pt-BR" sz="24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monitoramento e avaliação dos serviços.</a:t>
            </a:r>
          </a:p>
          <a:p>
            <a:pPr marL="411163" lvl="1" indent="0" algn="just">
              <a:buClr>
                <a:prstClr val="black"/>
              </a:buClr>
              <a:buNone/>
              <a:defRPr/>
            </a:pPr>
            <a:endParaRPr lang="pt-BR" sz="24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endParaRPr lang="pt-BR" sz="24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endParaRPr lang="pt-BR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endParaRPr lang="pt-BR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endParaRPr lang="pt-BR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à"/>
              <a:defRPr/>
            </a:pPr>
            <a:endParaRPr lang="pt-BR" sz="400" i="1" dirty="0">
              <a:solidFill>
                <a:prstClr val="black"/>
              </a:solidFill>
            </a:endParaRP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400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153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 algn="just">
              <a:buClr>
                <a:prstClr val="black"/>
              </a:buClr>
              <a:buFont typeface="+mj-lt"/>
              <a:buAutoNum type="alphaLcParenR"/>
              <a:defRPr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Cadastramos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os usuários em fichas espelho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disponibilizada pelo Curso 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e impressa com ajuda da Secretaria da Saúde </a:t>
            </a:r>
          </a:p>
          <a:p>
            <a:pPr lvl="1" algn="just">
              <a:buClr>
                <a:prstClr val="black"/>
              </a:buClr>
              <a:buFont typeface="+mj-lt"/>
              <a:buAutoNum type="alphaLcParenR"/>
              <a:defRPr/>
            </a:pP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Realizamos o registro de todas as consultas em prontuário próprio dos usuários</a:t>
            </a:r>
          </a:p>
          <a:p>
            <a:pPr lvl="1" algn="just">
              <a:buClr>
                <a:prstClr val="black"/>
              </a:buClr>
              <a:buFont typeface="+mj-lt"/>
              <a:buAutoNum type="alphaLcParenR"/>
              <a:defRPr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Os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dados após coletados foram levados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à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planilha de coleta de dados para análise dos indicadores.</a:t>
            </a:r>
          </a:p>
          <a:p>
            <a:pPr marL="1235075" lvl="2" indent="-457200">
              <a:buClr>
                <a:prstClr val="black"/>
              </a:buClr>
              <a:buFont typeface="+mj-lt"/>
              <a:buAutoNum type="arabicPeriod"/>
              <a:defRPr/>
            </a:pPr>
            <a:r>
              <a:rPr lang="pt-BR" sz="2400" i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População de mulheres de 25 a 64 anos</a:t>
            </a:r>
            <a:endParaRPr lang="pt-BR" sz="24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235075" lvl="2" indent="-457200">
              <a:buClr>
                <a:prstClr val="black"/>
              </a:buClr>
              <a:buFont typeface="+mj-lt"/>
              <a:buAutoNum type="arabicPeriod"/>
              <a:defRPr/>
            </a:pPr>
            <a:r>
              <a:rPr lang="pt-BR" sz="2400" i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População de mulheres de 50 a 69 anos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24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Protocolo de orientação: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Cadernos de Atenção Básica, n. 13 -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Controle dos cânceres do colo do útero e da mama / Ministério da Saúde, Secretaria de Atenção à Saúde, Departamento de . – 2. ed. – Brasília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400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853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Para o início da intervenção foi realizada uma capacitação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sobre o protocolo do MS, para que toda a equipe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utilizasse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esta referência na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prevenção e controle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dos canceres de colo de útero 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mama;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Discussões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no sentido de orientar o acolhimento das mulheres na faixa etária em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estudo;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109728" indent="0" algn="just">
              <a:buNone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Cadastramento das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mulheres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faixa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etária,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pelo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médico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enfermeira e pelos ACS e atendente (durante procura ou busca ativa).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0050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Foi oportunizado o atendimentos para as mulheres da faixa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etária do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projeto e 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atenção à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demanda espontânea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programadas para não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prejudicar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os serviços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UBS;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comunidade foi orientada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sobre a importância e a periodicidade da realização de consultas, exames clínicos e laboratoriais em dia, disponibilidade de medicamentos, orientação nutricional adequada, atividades físicas, risco do tabagismo e higiene bucal .</a:t>
            </a:r>
          </a:p>
          <a:p>
            <a:pPr algn="just"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Metodologia</a:t>
            </a:r>
          </a:p>
        </p:txBody>
      </p:sp>
    </p:spTree>
    <p:extLst>
      <p:ext uri="{BB962C8B-B14F-4D97-AF65-F5344CB8AC3E}">
        <p14:creationId xmlns:p14="http://schemas.microsoft.com/office/powerpoint/2010/main" val="321247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526472" y="1330036"/>
            <a:ext cx="10972800" cy="4957949"/>
          </a:xfrm>
        </p:spPr>
        <p:txBody>
          <a:bodyPr rtlCol="0">
            <a:noAutofit/>
          </a:bodyPr>
          <a:lstStyle/>
          <a:p>
            <a:pPr algn="just"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Capacitamos a equipe e ACS para conhecer os protocolos de atuação sobre a prevenção de câncer de colo de útero e mama. Além de capacitação para busca ativa.</a:t>
            </a:r>
          </a:p>
          <a:p>
            <a:pPr algn="just"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 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nfermeira foi responsável por palestras  </a:t>
            </a:r>
            <a:r>
              <a:rPr 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sala de espera da unidade, orientando sobre os fatores de risco para estas doenças e a periodicidade das consultas e exames, medidas de prevenção .</a:t>
            </a:r>
          </a:p>
          <a:p>
            <a:pPr algn="just">
              <a:defRPr/>
            </a:pPr>
            <a:endParaRPr lang="pt-B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médico realizou semanalmente uma palestra</a:t>
            </a:r>
            <a:r>
              <a:rPr 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para informar a importância e periodicidade da realização das consultas e exames, além dos fatores de risco e como melhorar nossa saúde.</a:t>
            </a:r>
          </a:p>
          <a:p>
            <a:pPr algn="just"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400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784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9595" y="2148840"/>
            <a:ext cx="10972800" cy="4709160"/>
          </a:xfrm>
        </p:spPr>
        <p:txBody>
          <a:bodyPr>
            <a:norm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ESF  realizou atividades coletivas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nas diferentes localidades da comunidade, como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escola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 igrejas, com frequência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semanal.</a:t>
            </a:r>
          </a:p>
          <a:p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726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481329"/>
            <a:ext cx="10972800" cy="5093439"/>
          </a:xfrm>
        </p:spPr>
        <p:txBody>
          <a:bodyPr/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Objetivo 1.1Detecção precoce do câncer de colo de útero das mulheres na faixa etária entre 25 e 64 anos de idade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Ampliar a cobertura de detecção precoce do câncer de colo de útero das mulheres na faixa etária entre 25 e 64 anos de idade para 100%.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Indicador 1: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Proporção de mulheres entre 25 e 64 anos com exame em dia para detecção precoce de câncer de colo de útero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/>
              <a:t>        </a:t>
            </a:r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489396" y="4303286"/>
            <a:ext cx="53770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. </a:t>
            </a:r>
            <a:r>
              <a:rPr lang="pt-B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primeiro mês foi realizado o cadastramento de 169 mulheres (27,9</a:t>
            </a:r>
            <a:r>
              <a:rPr lang="pt-BR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%), no segundo </a:t>
            </a:r>
            <a:r>
              <a:rPr lang="pt-B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mês conseguimos cadastrar 252 </a:t>
            </a:r>
            <a:r>
              <a:rPr lang="pt-BR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(41,7%) e no terceiro mês este </a:t>
            </a:r>
            <a:r>
              <a:rPr lang="pt-BR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cadastramento </a:t>
            </a:r>
            <a:r>
              <a:rPr lang="pt-B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chegou a 371 mulheres (61,3%)</a:t>
            </a:r>
            <a:r>
              <a:rPr lang="pt-B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700788" y="6297769"/>
            <a:ext cx="7609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200" dirty="0"/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634290563"/>
              </p:ext>
            </p:extLst>
          </p:nvPr>
        </p:nvGraphicFramePr>
        <p:xfrm>
          <a:off x="6748530" y="4066672"/>
          <a:ext cx="4833870" cy="2369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026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1.2.Detecção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precoce do câncer de mama na faixa etária entre 50 e 69 anos de idade.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Meta Ampliar a cobertura de detecção precoce do câncer de mama na faixa etária entre 50 e 69 anos de idade para 100%.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Indicador Proporção de mulheres entre 50 e 69 anos com exame em dia para detecção precoce de câncer de mama.</a:t>
            </a:r>
          </a:p>
          <a:p>
            <a:pPr marL="109728" indent="0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288015" y="4005139"/>
            <a:ext cx="55339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No primeiro mês foi realizado o cadastramento de 51 mulheres (27,1%) do total de 188 </a:t>
            </a:r>
            <a:r>
              <a:rPr lang="pt-BR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mulheres, </a:t>
            </a:r>
            <a:r>
              <a:rPr lang="pt-BR" sz="1600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no segundo mês </a:t>
            </a:r>
            <a:r>
              <a:rPr lang="pt-BR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70 (37,2%) e no terceiro mês este cadastramento chegou a 95 (50,5%) das mulheres desta faixa etária </a:t>
            </a: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775766181"/>
              </p:ext>
            </p:extLst>
          </p:nvPr>
        </p:nvGraphicFramePr>
        <p:xfrm>
          <a:off x="6356541" y="3744477"/>
          <a:ext cx="4730750" cy="2519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293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1475" y="1522564"/>
            <a:ext cx="10972800" cy="4525963"/>
          </a:xfrm>
        </p:spPr>
        <p:txBody>
          <a:bodyPr>
            <a:norm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2 .Obtenção de amostra satisfatória do exame </a:t>
            </a:r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citopatologico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: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Obter 100% de amostra satisfatória do exame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citopatologico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Indicador: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Proporção de mulheres com amostras satisfatória do exame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citopatologico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de colo de útero.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288014" y="4201868"/>
            <a:ext cx="108310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primeiro mês para um total </a:t>
            </a:r>
            <a:r>
              <a:rPr lang="pt-BR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169 </a:t>
            </a:r>
            <a:r>
              <a:rPr lang="pt-B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mulheres cadastradas tivemos 100%  das amostras satisfatória. Segundo mês total de mulheres  cadastradas 252 obtivemos  100% . No terceiro mês  para um total de mulheres cadastradas 371  obtivemos os 100 % das amostras satisfatória.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793674" y="6106862"/>
            <a:ext cx="7659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.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61947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1475" y="1522564"/>
            <a:ext cx="10972800" cy="4525963"/>
          </a:xfrm>
        </p:spPr>
        <p:txBody>
          <a:bodyPr>
            <a:norm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3.1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Melhorar a adesão das mulheres à realização de exame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citopatológico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de colo de útero e mamografia</a:t>
            </a:r>
          </a:p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Identificar 100% das mulheres com exame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citopatológico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alterado sem acompanhamento pela unidade de saúde</a:t>
            </a:r>
          </a:p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Indicador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Proporção de mulheres que tiveram exame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citopatológico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de colo de útero alterado que não estão sendo acompanhadas pela Unidade de Saúde.</a:t>
            </a:r>
          </a:p>
          <a:p>
            <a:pPr marL="109728" indent="0">
              <a:buNone/>
            </a:pPr>
            <a:endParaRPr lang="pt-BR" sz="2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288015" y="3709425"/>
            <a:ext cx="53271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primeiro mês </a:t>
            </a:r>
            <a:r>
              <a:rPr lang="pt-BR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pt-B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63 mulheres com mostras alteradas de exame </a:t>
            </a:r>
            <a:r>
              <a:rPr lang="pt-BR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citopatologico</a:t>
            </a:r>
            <a:r>
              <a:rPr lang="pt-BR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Destas, somente 3 (4,8%) não haviam retornado a UBS. No segundo mês, das 97 mulheres com amostras alteradas, 3 (3,1%) não haviam </a:t>
            </a:r>
            <a:r>
              <a:rPr lang="pt-B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retornado. No </a:t>
            </a:r>
            <a:r>
              <a:rPr lang="pt-BR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terceiro mês, de 150 mulheres com amostras alteradas, novamente 3 (2</a:t>
            </a:r>
            <a:r>
              <a:rPr lang="pt-B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%) </a:t>
            </a:r>
            <a:r>
              <a:rPr lang="pt-BR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não haviam retornado 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353698500"/>
              </p:ext>
            </p:extLst>
          </p:nvPr>
        </p:nvGraphicFramePr>
        <p:xfrm>
          <a:off x="6468526" y="3605556"/>
          <a:ext cx="4664075" cy="2538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811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104405" y="1407432"/>
            <a:ext cx="9654639" cy="4681538"/>
          </a:xfrm>
        </p:spPr>
        <p:txBody>
          <a:bodyPr rtlCol="0">
            <a:noAutofit/>
          </a:bodyPr>
          <a:lstStyle/>
          <a:p>
            <a:pPr algn="just"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Em todo mundo existe uma alta prevalência de doenças do aparelho reprodutor feminino, por isso é muito importante conhecer e atuar de maneira precoce para prevenção e controle dos fatores de riscos e seus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determinantes;</a:t>
            </a:r>
          </a:p>
          <a:p>
            <a:pPr marL="109728" indent="0" algn="just">
              <a:buNone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Elegemos 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fazer intervenção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 mulheres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25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69 anos , com objetivo de atuar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forma a promover mudanças nos fatores de risco e detecção precoce destas patologias.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273929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3.2. Proporção de mulheres que tiveram mamografia  alterada e  que não retornaram  para conhecerem o resultado.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Meta: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Identificar  100% das mulheres com mamografia alterada que não retornam a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Unidade de Saúde para conhecer o resultado.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Indicador: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Proporção de mulheres  com mamografia alterada  que não retornaram  para conhecerem o resultado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721217" y="3635285"/>
            <a:ext cx="515706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</a:t>
            </a:r>
            <a:r>
              <a:rPr lang="pt-B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 teve zero de resultados do primeiro mês ao terceiro mês, já que não tivemos mulheres com mamografia alterada.</a:t>
            </a:r>
          </a:p>
          <a:p>
            <a:pPr algn="just"/>
            <a:endParaRPr lang="pt-BR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67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3.3.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Proporção de mulheres que não retornaram para resultado de exame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citopatologico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 e foi feito busca ativa.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Realizar uma busca ativa  em 100% das mulheres com exame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citopatologico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alterado sem acompanhamento pela unidade de saúde.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Indicador: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Proporção de mulheres  que não retornaram para o resultado de exame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citopatologico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 foi feito busca ativa.</a:t>
            </a:r>
          </a:p>
          <a:p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721216" y="3450620"/>
            <a:ext cx="1120255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primeiro mês  de </a:t>
            </a:r>
            <a:r>
              <a:rPr lang="pt-B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mulheres  com </a:t>
            </a:r>
            <a:r>
              <a:rPr lang="pt-B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citopatologico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alterado 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retornaram para resultado de </a:t>
            </a:r>
            <a:r>
              <a:rPr lang="pt-B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exame,foi</a:t>
            </a:r>
            <a:r>
              <a:rPr lang="pt-B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realizados a busca ativa das </a:t>
            </a:r>
            <a:r>
              <a:rPr lang="pt-B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correspondente a 100%. Segundo </a:t>
            </a:r>
            <a:r>
              <a:rPr lang="pt-B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mulheres </a:t>
            </a:r>
            <a:r>
              <a:rPr lang="pt-B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busca ativa correspondente a 100%. Terceiro mês </a:t>
            </a:r>
            <a:r>
              <a:rPr lang="pt-B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mulheres e </a:t>
            </a:r>
            <a:r>
              <a:rPr lang="pt-B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busca ativa correspondentes a 100%.</a:t>
            </a:r>
          </a:p>
          <a:p>
            <a:pPr algn="just"/>
            <a:endParaRPr lang="pt-B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5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3.4.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Proporção de mulheres  que não retornaram para resultado de mamografia   e foi feito busca ativa.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Realizar uma busca ativa  em 100% das mulheres com exame  de mamografia  alterada sem acompanhamento pela unidade de saúde.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Indicador: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Proporção de mulheres  que não retornaram para o resultado de exame mamografia e foi feito busca ativa.</a:t>
            </a:r>
          </a:p>
          <a:p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721216" y="3542951"/>
            <a:ext cx="1127571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</a:t>
            </a:r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 teve zero de resultados do primeiro mês ao terceiro mês, já que não tivemos mulheres com mamografia  alterado, e não foi necessário sua busca ativa.</a:t>
            </a:r>
          </a:p>
          <a:p>
            <a:pPr algn="just"/>
            <a:endParaRPr lang="pt-BR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36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4.1.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Proporção de mulheres com registro adequado do exame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citopatologico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de colo de útero.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Manter um registro de coleta de exame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citopatologico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de colo de útero em registro especifico  em 100% das mulheres cadastradas.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Indicador: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Proporção de mulheres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com registro adequado do exame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citopatologico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de colo de útero.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721216" y="3281343"/>
            <a:ext cx="10702687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primeiro mês de  176 mulheres correspondentes a 100% . Segundo mês 259 mulheres correspondentes a 100% . Terceiro mês 378 mulheres correspondentes a 100%.</a:t>
            </a:r>
          </a:p>
          <a:p>
            <a:pPr algn="just"/>
            <a:r>
              <a:rPr lang="pt-B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36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.2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o registro das informações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Manter registro da coleta de exame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citopatológico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de colo de útero em registro específico em 100% das mulheres cadastradas.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ndicador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Proporção de mulheres com registro adequado do exame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citopatológico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de colo de útero.</a:t>
            </a:r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262256" y="4044759"/>
            <a:ext cx="56289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primeiro mês, das 51 mulheres </a:t>
            </a:r>
            <a:r>
              <a:rPr lang="pt-BR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pt-B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frequentavam o programa, 49 (96,2%) estavam com registro adequado de mamografias. No segundo mês, de 70 </a:t>
            </a:r>
            <a:r>
              <a:rPr lang="pt-BR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mulheres </a:t>
            </a:r>
            <a:r>
              <a:rPr lang="pt-B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acompanhadas, </a:t>
            </a:r>
            <a:r>
              <a:rPr lang="pt-BR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 (97,2%), e </a:t>
            </a:r>
            <a:r>
              <a:rPr lang="pt-B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terceiro mês, de 95 mulheres </a:t>
            </a:r>
            <a:r>
              <a:rPr lang="pt-BR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acompanhadas, obtivemos </a:t>
            </a:r>
            <a:r>
              <a:rPr lang="pt-B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90 (94,8</a:t>
            </a:r>
            <a:r>
              <a:rPr lang="pt-BR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%) com registros adequados de mamografias </a:t>
            </a:r>
          </a:p>
        </p:txBody>
      </p:sp>
      <p:pic>
        <p:nvPicPr>
          <p:cNvPr id="8" name="Imagem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38509" y="3274260"/>
            <a:ext cx="4566285" cy="239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80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5.1.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Proporção de mulheres entre 25 e 64 anos com pesquisa de sinais de alerta para câncer de colo de útero. 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Pesquisar sinais de alerta para câncer de colo de útero em 100%  das mulheres entre 25 e 64 anos.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Indicador: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Proporção de mulheres entre 25 e 64 anos com pesquisa de sinais de alerta para câncer de colo de útero. </a:t>
            </a:r>
          </a:p>
          <a:p>
            <a:pPr marL="109728" indent="0">
              <a:buNone/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867562" y="4232882"/>
            <a:ext cx="10580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Conseguimos realizar os 100% de todas as mulheres cadastradas na pesquisa de sinais de alerta para câncer de colo de útero. </a:t>
            </a:r>
          </a:p>
          <a:p>
            <a:pPr algn="just"/>
            <a:endParaRPr lang="pt-BR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793674" y="6106862"/>
            <a:ext cx="7659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27407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5.2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Proporção de mulheres entre 50 e 69 anos com avaliação  de risco  para câncer de mama.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Meta: Realizar avaliação de risco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para câncer de mama  em 100%  das mulheres entre 50 e 69 anos.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Indicador: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Proporção de mulheres entre 50 e 69 anos com avaliação  de risco  para câncer de mama</a:t>
            </a:r>
          </a:p>
          <a:p>
            <a:pPr marL="109728" indent="0">
              <a:buNone/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561758" y="4037522"/>
            <a:ext cx="562890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primeiro mês de 53 mulheres foram feitas avaliação de risco em 52 </a:t>
            </a:r>
            <a:r>
              <a:rPr lang="pt-B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(98,1%),  no segundo </a:t>
            </a:r>
            <a:r>
              <a:rPr lang="pt-B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mês de 72 mulheres  foram feitas avaliação em </a:t>
            </a:r>
            <a:r>
              <a:rPr lang="pt-B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71(98,6%), no terceiro </a:t>
            </a:r>
            <a:r>
              <a:rPr lang="pt-B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mês </a:t>
            </a:r>
            <a:r>
              <a:rPr lang="pt-B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97 </a:t>
            </a:r>
            <a:r>
              <a:rPr lang="pt-B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mulheres foram feitas avaliação de risco em 93 </a:t>
            </a:r>
            <a:r>
              <a:rPr lang="pt-B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(95,9%).</a:t>
            </a:r>
            <a:endParaRPr lang="pt-BR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674664986"/>
              </p:ext>
            </p:extLst>
          </p:nvPr>
        </p:nvGraphicFramePr>
        <p:xfrm>
          <a:off x="6498336" y="3803904"/>
          <a:ext cx="4538479" cy="2302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915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6.1.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Proporção de mulheres entre 25 e 64 anos que receberam orientação sobre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DSTs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 fatores de risco para câncer de colo de útero.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Orientar os 100% das mulheres cadastradas sobre doenças sexualmente transmissíveis (DST)  e fatores de risco para câncer de colo de útero.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Indicador: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Proporção de mulheres entre 25 e 64 anos que receberam orientação sobre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DSTs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 fatores de risco para câncer de colo de útero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850006" y="4580647"/>
            <a:ext cx="1078116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Neste indicador conseguimos alcançar os 100% de orientação a todas as mulheres cadastradas, sobre os fatores de risco de câncer de colo de útero e de doenças sexualmente transmissíveis.</a:t>
            </a:r>
          </a:p>
          <a:p>
            <a:r>
              <a:rPr lang="pt-B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pt-B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66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t-BR" sz="1800" dirty="0"/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6.2 .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Proporção de mulheres entre 50 e 69 anos que receberam orientação sobre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DSTs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 fatores  de risco para câncer de mama.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Meta: 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Orientar os 100% das mulheres cadastradas sobre doenças sexualmente transmissíveis (DST)  e fatores de risco para câncer de mama.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Indicador: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Proporção de mulheres entre 50 e 69 anos que receberam orientação sobre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DSTs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 fatores  de risco para câncer de mama.</a:t>
            </a:r>
          </a:p>
          <a:p>
            <a:pPr marL="109728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841806" y="3759699"/>
            <a:ext cx="1089909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Neste </a:t>
            </a:r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 conseguimos alcançar os 100% de orientação a todas as mulheres cadastradas, sobre os fatores de risco de câncer de mama e doenças sexualmente transmissíveis.</a:t>
            </a:r>
          </a:p>
          <a:p>
            <a:pPr algn="just"/>
            <a:endParaRPr lang="pt-BR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96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  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Para a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Equipe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Conseguimos trabalhar com mais união, dedicação, integralidade 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preocupação com todas as mulheres na faixa etária em estudo;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Exigiu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que a equipe se capacitasse para seguir as recomendações do Ministério da 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Saúde sobre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Controle dos cânceres do colo do útero e 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mama;</a:t>
            </a: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Toda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equipe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esteve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envolvida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na intervenção,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já que participaram na realização e execução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da mesma e continuarão realizando as ações da intervenção na rotina da UBS.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Importância da Intervenção 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03203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484334" y="1444831"/>
            <a:ext cx="8050213" cy="4319588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Cidade de Parnaíba-PI, localizada no litoral do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Piauí (região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Norte do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Estado) </a:t>
            </a:r>
          </a:p>
          <a:p>
            <a:pPr marL="109728" indent="0" algn="just">
              <a:buNone/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145.705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mil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habitantes, sendo que destes 137.485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pessoas vivem na zona urbana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 8.222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na zona rural (IBGE,2010).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 cidade possui </a:t>
            </a: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39  UBS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funcionando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quipes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Saúde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Família, com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8 Unidades de Saúde localizados na zona </a:t>
            </a: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rural.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indent="-457200" algn="just">
              <a:lnSpc>
                <a:spcPct val="150000"/>
              </a:lnSpc>
              <a:defRPr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r" eaLnBrk="1" hangingPunct="1">
              <a:lnSpc>
                <a:spcPct val="150000"/>
              </a:lnSpc>
              <a:defRPr/>
            </a:pPr>
            <a:endParaRPr lang="pt-BR" sz="1600" dirty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2" name="AutoShape 2" descr="data:image/jpeg;base64,/9j/4AAQSkZJRgABAQAAAQABAAD/2wCEAAkGBxQTEhUUEhQVFhUWGBgXGBcYGRgYHxgdHhcZHBgeGBgcHCggGholHB0XITEhJSkrLi4uGCAzODMsNygtLi8BCgoKDg0OGxAQGzQkHyQsLCwsLCwsLCwsLCwsLCwsLCwsLCwsLCwsLCwsLCwsLCwsLCwsLCwsLCwsLCwsLCwsLP/AABEIAQQAwgMBIgACEQEDEQH/xAAbAAACAwEBAQAAAAAAAAAAAAAABQIDBAEGB//EAE4QAAIBAgQCBQUMBwcDAwUBAAECEQADBBIhMUFRBQYTImEycYGRoRQjMzRSVHOSsbLT8EJydLTB0eEVQ1NilLPxFiSCZIPCRGOEpMMH/8QAGQEBAAMBAQAAAAAAAAAAAAAAAAECAwQF/8QAKREBAQACAQQCAgEDBQAAAAAAAAECERIDITFRE0EEMiJxgZEzUmGhwf/aAAwDAQACEQMRAD8A+41ya7WPEjvUF169l4e2jD3CQZ51jck+Jomg3NeEHUH01JGkTS8+FZ+kelfc9vNkLy6IFBAJLsFGp03I3otjjcrMZ5p1RSIdN3vmdwee5YH23KuwXTLNeWzcsPaLIzqS1tgQpUHyGOveFRuNPgz1vt/mX/1k612c9zCoWcK1y5IR3tzFlyJKMCROseFZf7Btc7/+oxH4lbusXw+E/Xu/7D1bXL18rMuxhJoqToK1zv6f+oxHo/vKl/YNrnf/ANRiPxK14u4Vy5Yljl1mBMxMeOnprha4u4V/NKH1Eke0Vlyy9rajL/YNrnf/ANRiPxKP7Btc7/8AqMR+JWxMUsgGVJ4MInzHY+g1O/eyxoSSYAESTBPEgbA05ZezUJ8V1YRjKX8VbOnk4i8wPnV2I9UVmxXVkBSxxeMUr3pW88acMusyOBJp77p5pcHoDfdJqJbtGAhgq94yCsn9EajXXX0CrTqZz7RxhDhOrd2QWxF7KVEq9y6WDSZgpcUZSI01140twuJtoyriXup2pc2m7fEKCocqO0m53C0Sp2YMIM17XFYhbaF3MKokmCfUBqTOkCvDdC9AXbnSL3LlhrdoHtBbeIAKwF4iGbMxUaCSK26XXzl3e7Tp/j9PqcuV1qW/3+v+3o/7IT5V/wD1GI/EqP8AZdv5d7/UX/xKZv0DhDGWxbmZhQFI0O0EZdxtGschSrovouznv2yi3VRwBcuBbjyRLozle9lkCSSeB2168vysJN8XFOjl7QxGEsW/hL1xOHexV5ftuVW1vDD+/uE8hib7HzQLhJPhT61gLSyFt21B3hVE+eBWgaCBoBWN/On1hFp+PfvJ5tMED/d4wcpv3tvN22nmMGovYtL5Yxi6T5eLYfWRyPbXpQ07V2qT8zL/AGz/AAv8E90l6vYpmwuHOdzNm0ZLMSZRdSSZJ8+tFVdX/iuH+htfcWu1uzeyxFyB4mshM71tu28wisxwxnh5/wClQlVXDXbluCRUQKCVJutHwdv9ow3++lOaSda2AsoSQAMRh5O0AX0nXhUZeG/43+tj/WFn/wDoPS1sYd7K3B2rFZUHXLIkGNpHA8K1dF43PewdwbthXmf1rQPtpNa6v4Z7927iMRbdXbMoFwA7ycxn0einll7TYywlhkIWzdEIQQozW40GwrObt3Xo5zp4dKdPDdsmVt1qd8fDf05czXcIf/uXf9h6li2YISozEbKNPb4UdOpF7Bj/AD3f9h60Vh1/3ebh4ZsNbBi4TnJEg8ACP0Rw+3xrQwkVnwoyHs+AEr+rMQfMdPNHjWmsqugVDLDAEHQg1XawoVs0sYELOuUHUwd9YG5O1W5BXOz5afnlUbE6hfvqil7jBEUSzMQAo4kk6AUme22Lbu3LlqzbY9+0xVrzeS0ET70AXE8WgiMoNbV6vYdQmZHulSG99uXLslfJZg7EFhC6kcK0nT9o5MHRlq5irdu9idALouW7NsMuqmbRusSCZEPlIUd5ZBjX0zudJGvDwEgEH1is+JtEAuhIzESpkgknLO8gyRxju7VcyiQCTpuZ8QftitpJPCjH07jmsWjc3ZsltJ8lXdwiFuShmBJ5Cq8Dh1s20trJCiJ58SxA4kmTHOt2OIdHTsxcBQ+9tAFzTye9proJOmtJ+rNorhbEzPZLAOuURos8YECeMTWfU8LYmLv3SRy4a0BTG/sqN1OXHQ+NSuvAJNYrI253Bnh5/wA61Iv4H7ahZaIGhHMTV1Ai6vfFcP8AQ2vuLRXOrojCYcD/AAbX3For0o5nt6KKKDjLO9Yr1vLPKt1U4vyaDHmqu9aUiGVT5wCPzNWMKjHOgp9w2/8ADt/UX+Va+jsMiklUVTtIAHtAqBateEtwvn1ppbll7JusrEXsJAJ98uaCP8B+dWWboZc23n4RoQfTUesXw+E/Xu/7D1A4JJJK5p1htQOcA6CuTr65NMPAwneLP8owP1VkD0E5j6a0VWBlMDQRty83KpMeA3+ysKulWPpfEi3ZdjrplA+Uzd1VHiWIHprSxgEkiBqSeHOTwFLeirPum4cSQ2W2SuHDSATBD3QpG5mFaJygkaOathjuot0YdD4Q2sPYtZp7K1btkgbFUCmBwGh014VrUyJYiDG8awdPRUkExAiJB9ewO+/Gum0Ay78eJPCulRlx6g99QpyS5kTsrceeo80VrRDI5DnqfR/WpYhhlbY6bHbXmORrIjPb0jtFCnVRrPAGXJjzDlQa7yg7mI19hFeY6Ewq2r+JQWxa7yMlsE5Tbgw6r5IJcvmgTIEzpTbGdJKkdpdtqT5KZWdm/VUMGfjsteW6W6cQFsUuIe24t2kyXcO6oozsXk3ApB1zkBgwVAYOlVym5pMvd6u7t5tdp9lRtsWgnQfb+dKkxlTl1kaekaVwNJgaQOXq+yuZdZRVZkmPT+RXSvKPNQJer/xXD/Q2vuLRR1e+K4f6G19xaK9KOZ7aiiigKKK408KDFi1APn1/npUbKSY9P/FFxTPe3rRhbManc7eA00oJW8Mo2FXUUUCHrF8PhP17v+w9W1V1i+Hwn693/Yera4+v+zbp+EXjjqeFctrHh4VFYXTh4CpdpzkeesV2Tpq0XsXFUAsVJVSJDEagEcQSAD4GpYLrJnUlsNiUIJVl7POVIAMHIW4EHxBBFaZgFjpxPgBVHVqClzERlGIcXFnfILaIhPIsq5o3AYA6itelfpXJwdYbYuMMrhBGa66tbVGMwrZgGXQbkZZIEyQKaXycpkeMiDXDYzqUcAoQVKkSGB0IYbEEbjxpRc6NEm0L15bQ0CZjE6HKbkZwmoGXNHDbStlUm6YtLdZXDC3bbIbpy5M5VXgldV00loEiN4nX0tjRbw737dsXsq5gFPlCRJBUMSAJOgMxVmFRUELCKqgAIAFPiAB+ZpenQqm53WIstLvh9rbMTowESAdSyDukkGN5CXQlu5lN+663LjqhLLba2oWDlVFYlgBmYyd8x0G1S6zuTZFopJuultRJic2YkwNVCqzEHcCONN4bmPUT/GvPdKsfduHW5BTJdNsATFwAZmbcqBbJAYaS5BMsoMW9thoTVdo6T5/+a6+UCTAA4mABWa/igwy2mVmbQQQYHEnwH8RXNI0ak586lWS4ptjNnYqCMwYg6TqdpEb8oFaiY1NRQj6v/FcP9Da+4tFHV74rh/obX3For0o5jO11rz5jbwuIdVe5bzDsQCbbsjQGugxmU7iur1nYkgYPEyInXD6T/wC9v/Sk3VdybLIuhGJxZZvkg4y/oP8AMR6hryp/atBRA85PEniSeJrly62UtjWYRD/qN/mWJ9eH/GqFrrOzCVweJI4GcPrrGnv21aaz+4k/RXL+oSn3SJqPnyT8ccu9Y2GrYPEgDWScOP8A+1C9aGIB9xYqDt8B9nbTR7iWc0Zm5v3jptBPk+irk1JPoH8fz4U+fI+OKj1mf5liv/1/xqP+pn+ZYk+Y4f8AGq24Njy4eipCnz5HxwoxnSzXsRhs2HvWQpuuWum1EdkVju3GMyw4U1fh+eFFy2CO8objBAP28ay9HMAoXZ9e6dCBMwB8kbaaaVnlly7rSa7NiqBsK7RRVFnCKydXCRbNme9hm7MiIDCA1tvObZUkg+VNbKx4MlcawBJW7ZDMOCG28KeQzhyNd+yHKtOne+lcjgOTMDbnVOHAzMrRmkmflA7eoQvoHOrA8FtDuNf/ABHpqjEd5co0diY5qflTwgR6wONbKLzuQYgCY5+f1GuMp3/SO3h+dZ88UOdQCu2s6H+u/hQzksIB005b854UHXZtNhJiN/Py4TXn8UFt9IZnzA3rKpbbXKzK7s6ngGAKkA7jNHGvQBIYEmTBE8Nxt7ar6TwCX7TWrk5WjUbqQQVZTwZWAIPAgVFm5pJZipuEKo0V0LMTA7rBiuxzHSP41tpTg7lyxcTD38rZwxtXUEB8oBcOhYsH1mdQZ4bU2rDKa7LxxlBBBEg6EHjWYYFdJLFRsjHMNoG+pjxP8K1VC45HD08qrKEnV74rh/obX3Frtc6vfFcP9Da+4tdr0o5lfU5ot3R8rEYth6MXdVvPED6wr0Ned6qWWa2WJAVcTjSAN2nFXwcx4DXYchrXoq8/qftXRj4FFFFVWFFFFBF1kEeFCNIqVQtneNpohOseJtBrqBtVCs6j/MGXXx0NalcESCCOc6ab61ltr2jh/wBBfI8TrLeaDA9fKpg2UVzMJida7UJVYvErbRncwqgk/wBBxPIVRgMJc7Q37oCMyi2toGSqZszF22Lkxtoo0BMzWbGYU3r+QsSlu2t4WxpmuB27M3G3yyAVAI1tk68GFy9kthnt3GyxmbKGmND3FZm56AGtunj22plWsW4OuxOwJEaRrG8xvXcOkO/EnKZPyYgD0EN+daypjFuAC0I13YFApEaEESW1Hd8OFdzXe1jutl0zGV0YExAB0BUfkGtVW25IMiNYHqnX21y2SDDazxH8uGnHWqMJiMxOoLiQVnUQYMD5M8dKvVZJmfTI/oagSuFTodfDf2VxCRpBjhMe2rAoG1cdto4n+BoEfTTH3ThAQN7x8dLfnBjXbKeGo0Dbqw9Oq3b4MwB75cBaeBssSkf5iA3/ALdbqx6nlfEVXeaB59P5+yamWiqyJBOs8P6e2s0k3V34ph/obX3Frtc6vfFcP9Da+4tdr0o5k+qPwDftOM/fL9OqS9UfgG/acZ++X6dV5+f7V0zwKKKKqkUVwmqMXcYZVSMzGNRMAasYnht5yKIGNbugTBZkGhgkZ1mI12naqjgSQFa4zKCNCF4bAkCTV9jCquupbizan18B4DSrqnevAy3cBbP6IG2gkAxsGA0YeetHac9/XUqKjYqCGB55/PjU5PIev+lSooMGFOXHSdO1sZVgkybdwsZGwgXNDxk+FNr7gGJ31I9HPhNKelMCzxctN2d9FYW3gHQlSVeQZRiqyBroK14TF9qrzbZHTR0aDuJlWBhgeB0OmoFb9OyzSli1EI0PhLacQJn1D11FGzMSxgnQrp3QCSsjfjvtqOFaBbgbHbgZnzzvVeBt6nNLOumYzsdRAO2mh81aITOHGgYAgkHl3gp1EcxVV5EWGXygyxuSZIUiTwMxPOOVWm0M5hRsPDid4Gv9K7eYEQwIHHQ/w+0UGmq11Y+G3qqhLR1yXDHI96DruTrHhvpvUkwxjvsxJ3g5R6IgxUBd1nQRh3OrJibeQSRJYNbbYGYR3b/xOoq86mNgN6q6w9GI2HuEWw1xFNy20ZnFxAWQqx1zSB9lTw11XUOhzK4DBt5BEg+qsuqtimqAf8k1KiislyLq98Vw/wBDa+4tFHV/4rh/obX3For0o5U+qPwDftOM/fL9OqRdV7oXDOzbDE4zx/8ArL1M1uXTrkUDkWIMeMCAfD215+U/lXRPDqYljqLZI4GVE6xtO1Hvp/w18ILx6ZX7KqstctoMyqQo1KsSfPBUTVnu9P0SX/UBb2jSmvSUV6NQznAuM0yzAHfgB+iPAVdYwipqoMxElmYxyliYFVnpG1xcA7wwKn1EVE4i6fItADm7ZZ5aAEj0xT+R2bKKyZbzaEog45ZY+EEgAeo1Zh7xJKtAca+BHyl8PsqNC+isfSXSdqwqm60ZmCINy7HZUG5Y8qzDpG85yWsLcV4n38raWJjdS5Y+AB3ExSY2+DcNaKWYjH3bGuJtAW5+FtNnVBzughWQeIDAcSKuxPS1lHFtnBuGItqC7Gdu6oJ/4NLjYbjbWLoHKb2Ku6ybi2uO1u2vDaQ73NY5DgKqfpRiStrD33YHLLIbaBtIzM8HLBksoYaHjpXei0ODIt3nlbksLpAAFxnLXFY8ASVylidomQJ16eNneq5U6t3QODbmO6T9g849FYbGPt3b10ISzWQFaAVjMST3iBOqxAmCrVFcW95nTDsqqjsj3SA0MD3kRZgsJ1J0ExB1ipOhkymHu55f35CFc5nZyGAGRwGdoBUgctydVTKDqSZYKNdo/oaue8ANxPAUoPRTi2WGJv8AaAGGZlIB0mbaqEYacp3giauw/SPZymIARhAzKHKOGMAhiNDOhUmQY3kEhbjMZasx2l0KTqMzRIGrHzeJ01A41utuCJFJUbtb63LVthb79q5cJXJcTUd1Q2YsLkQxAEF95FZrtrFWlVbNxXUFYXIA7IrovednyE5CdQFkgaig9FevKilnIVVEsxMAAbknhXnerN0Nh1OzZnzgiCHNxi8rAykkkxAiRW61aN9le+Mqgh7dkxuNQ9yNGcbhQSFOupAIjiujrq3Xu2DbbtChe2+ZZhcpZbizBjLuhnLEjQimeO4mVpopU3TiW7nZYmLF0+QrMG7QQdbZG+xkQCI21FaX6UtjcnaRKkZv1ZGv5NYcavuF3V/4rh/obX3FornVw/8AaYf6G19xaK9GOZDqlg1Np3YZj7pxcTrljGX9vTrXoaRdUn95cf8AqcZA/wDzL/sp3qPH88K8/P8AauieEqK4rTXaqsJooooCs+Mt6ZwcrJJzROm7A/5SB9h4VX0hjsmVUXPduaW7Y4wRmLH9FFkEtw8SQDXf6CUqGxHv9zMujeQJYStu35IEaS0mNzV8MLe6trnQXR3asuMvovaEDsUMN2ClTmyng7ycxHCBwpr2bs2eVAHkAgmNNSdQATqOOnLWrHEgZdCdNPb/AM1J1Ed4gKBtsAPE8ordRVYuM+YMBAMSP0hAO3CZiJrmBwVuz3bVtEViTCKF9YA9tdwN6VzASGJaQQdzoDruBA9FWs+s8tI2OsbeypF1VFQ0yAVgqQdQZ3kcRw9dd7T5Wn5586gGI0EHTQ+HjrvpUBLh8NdtPd7HD2xb7qoBd7NcttYByqjd4ksNvJVNab4WLltHAy50U6ciJj21bZ1X1/bS3oa2ym5ZLZ7djIimIPkBsrxoxClNREzqJqQxvAADTujceiqWGYFSCyRtAOkbMGGv5mpXroXumdZA4mI4Did/VQt6dRruDAInfQjgQdNfGgrS1CKAe6I8wAHEHWB/CuYdZYHQZSRlHLWCTxBAUjbeuriAQkKzaDQKR6RMCJ+2qjaLtmVIXQT5DRMtAGpmANSOMeIaLdwEaQdAsab8vRXRfaciqcwiSYyifMZPmrM1kAllSCCJggMQBlIGsRAGk8OdaMMjZmYDKDHdJkyOJiQNIEDgBQKHZjjoaHKWB3gICFn21YkMwE6cE14TuvWFfylDecTS/q9c7S297/GvXXncFQ5t2ypjVTbRCD400rmzv8l54Iur/wAVw/0Nr7i0UdX/AIrh/obX3For0I50+qPxdv2nGfvl+nVJeqPwDftOM/fL9Oq8/P8AaumeFaiTJ4E6fnwiu37yopZ2CqBJZiAAPEmo224xv5vN/CluHsDE4xi3es4UIAsmDiDLNnXZsls2is7FyeRDHHd0W6Wp0m1wgYexceQDmuK9hIP+d0knwVTUv7LvXyBiSiWhq1m2S/achcukLKaNKBdZEmJBem5rsfPUQ4Lej7COHpraYSKbrH0b0Hh8OzNYtJbLgA5RAgEnRdl1JJgCdJmBW29azDeCCCD41ZRVkMlstnKkAGJLDzxoDtPLwOpqT5YJyhl4neecA71LD6l25nKPMun3s1DMRb03gDnB2mOMcqAwnk5jHe73gJAjXzcamiycx9H9fGs1ruqLR0J0nfNOrEHnuYq+6mkyYHjw4+fSguBqi4ACSNIBM8vPznx5V0gSMp0MzH2j06emlXTmF7S1c2K24JRvIu5SHdX5gwBOsEHcSCGzCY6zdBNpkueSTkIPleSZHPn4Uu6TstYS5ct37iMzq/ZHs2DklVyyyFgW0Ud6ASOAijGXWtXS9tC3bJbRAA0K6mbebKDltkO0nYdnzIrmK6JuXbtq87WBctN3YskkAnVc7XNQRxga7RUh1aCrOUEnidWPpY/zrO2H3JDCQSYYiTG/dOpjTXlWx14jf7RVbPqJB46b6/yj7agdzwICkcBt6ONRW5rlmIjhrx9GwruUjWP/ABn7OE8KkbRI1O/CAf4b0FZBzRPjJjiIgAeaaT9JK/bpaa46WnSQUOU3XUsXVnHeXu5WAUgkK+sCKcCPI084/rx/rSvpe3e7Sw4Q3UtrcLIhGfOVCqwDMqnTtFiZ7+m1L4Srt9B4dVCC0uUAKFMkQNhBNcHQqRla5fZdgvbXFCjgAUKkxtLEnTetmDxSXbaXLZzI6hlPMESDV1c26uQ9XFjCYcDYWbQ5/wB2vE0V3q/8Vw/0Nr7i0V6McyfVH4Bv2nGfvl+nVJeqPwDftOM/fL9Oq8/P9q6Z4QtJGnjpWTqikWHumCb9+7dkCMwLlLWhA1Fpba7DyZ3mudK3Sezso2V7zZQRuqDvXWGhghAQCRAZl503tYdbaIiCEQBQBrAAgVp059q5LbS78J4cqLnA+P2j/ipKZ1qrFkhCQJI1jza1ohdUL9zKpbkCaqXFQO+Mo3zbr6+Hpio426O4N5YHSTovenQHSco9IohZbBVVXcxHs1Pr+2o3FIA1nvLoBv3gedR90rMkwBxhh6yRArly/nIFogwQS2hUb6aMCTUjuMuDsy3IZwP1e8PsqQxDHa22u0kAeniPVNUraZmKsUKrlPdQrJ1MEljt3T6a2kxUDIcDJLMZblsvDh6N6jjrC3LNyzqmdGWQJjMCJEemteYnYR4n+VRsDedTME/Z9vtoMOAxsqcy5blv3u4vI6ZSDxRgcwPLxBFbWQbnX7Dy09frpRhrbtirtxZW1qj6hs9xezysFyyoCh1315U4NsHb2c/51Ij2PMg+cTHmqCmGHEa7SdfTtpOk8KlcJACzM6Sd44z4+NTuuJUCJ5eEa/w9lQIEwwkb7DfUewVZDcwP4emqnYknLIIidtvDn6NNN6suXRB1j2RQRTLJXSNx/H0zr6aydM4s2bTXNCwEJJiWJhQeETHto6U6Xw9hSbrqApVSo7xBbyZUSRIkztAJ2BpHhPfGF3FBy0sbNt0BW0pJylQsg3chUMxJPlAQJmLdJNejMELNm3aXUW0VAdpygCY4VpqmzikYwp132IkcxO4qF+6qsMwnNyBYgDwA219tc+quV9X/AIrh/obX3FornV34ph/obX3For0Y5lnVH4Bv2nGfvl+nVJeqPwDftOM/fL9aelbjlrdi0Sr3SZcZZt21HfdQ2hYEookES4MGIrgym87P+XRPCPRXv2LvvlcJZUWEc6BmJz3Smn6JCITzVhwFPHzAQdQdJ2ieY/j7K5gMElm2tu2IVZjUk6kkksSSzEkkkmSSTVl3gOZH21vJqaVWVnxwlcvByFPmPlD0ia0VnuHM4UfowzH15R5518w8aIWyRvqOfLz/AM6rXDKDmXQxGm2u+m3Aa+FX1VdECV35cD+edANfyg5p04gHXzaVLOfkn2fzqFuCZO/Ll5v513EXCAI3JAE/b6BJ9FBHCmS55t9gA/hVl7bzwPWQKjasZREnid9yTJPpJNcu29tTuOPpoLLh5bnT8+iqcXeFq29wycqlyOcDYeoCuX05EyBO58NPTVPS/R/a2iiFVYsjBmUsO7cVtRIJBAjcb0EcEFw9he2dFOpdmIUF3JZ943YtVOI6ZWYsA32C5m7JkIAmFDMWCgsc0a/omrsL0ciuWuMbtzg9yCQDuEWIQabKOUzWsgbCADMxHDhUhYvS+Q/9zaeysAdq7I1smJILK5ycdWAHjtTQASsRsTpy0/pVhE6HY0pbq/bUlrDPh2O/ZFQpOu9pgUJM6mASANdBANP0vQPtNJumOlyLgw+HCPfaSxPeSwo3a6AQZMwqaFjPAMQoxPuu7f8Ac73rRVVRrzWbb2oBYnJma65zMo/RylQxJOqg6f8ApmyLbJba6hIMMLtw5TJMxmgmSSZmeNUyzk7Jk2v6P6Cs2shy57iSe2eC7MR3mZuZ9mwpnSi30hetkLibaZWfILyEKup7ma2zFlkwu515TTesLv7XinFWM0QYZTIaJjn6CK5Yw+VmYtmYwJgCAJgacNTV9FRsIur/AMVw/wBDa+4tFHV/4rh/obX3For0o5k+qPwDftOM/fL9XdO3OyFu+BrauICZj3t3VLuYkeQFOc/qA6RVPVH4Bv2nGfvl+tPWLo84jC3rKkK1y2yAnYEjSY4VwW6z/u6Pp6GqbdwZiCRm5cY4act/Uap6L6Q7ZWJUo6MUdCQcrCDuNCCpVgeTDQGQJYi2udcwBDDKZE6jvL/8vSRW6id1yTkUx8pvk8gP8x9nqrtqxlEKYHm3854nxrgt5NF4nY6+czv65qztOen2eugMp5+yoXbJYEFtDUlJ358D7NaAx4j1cPP/AEoCZ0Yfy9FVWllydcqaAf5uJ9A09Jq8EH8/wrJiLi2ZuMwW2fLLGAvAMSeHAz4cqDbVd46ePAczypNiekLl/uYYm3bg5r7IZ1GgsK0S3HOwKjTRtYrGPfDswui7dtk+93FU3GSd0dUGaJ2eDoQCREmOU3pOjl7sGYkED2k7DjwqdpuB21I14ab+uvPt1otqMz2cUiR5ZssQQpkmFlkEAnvqvCnYBOq6gjjoIOumk/kVKE3uGCcojx4jzVCyRwIkE6aDbT27+qo3bypbNy64VFEsSYAjXWeNK7eIv3+8G7C1MoMim4wH6Tl5VQdwuWRpJ3FRbJ5Sfq00h6TvNevdijOtq2CL7IchLEI1tA47w7pJYqRuBOpFRudFkyTicTmJnMLgWNI0QKLe3+Xx31rXhMKttcqCBJJkliSTJLMxJYk8SZrPLqTXZMxRwOBt2VK2kVFJzEKIkwASeZgDU8q0UUVksox+GF209s7OrLPKRAPnB19FZcD0iSwtXkZL2XN8pXjKGKONCJI0IB12pjSPovEdricQ7XEPYt2KKMoyrlRnLakkm4CvAdzbjUzwHVx8oJOwBPqFKsNjMS6KwtWvfFV1bOcqBhOVxuzAcV0b/Lxqv9ItiEZMNbcqwC9sw7MDMYLKHguAksCsiSu+sO0UAADYCB6KeAi6u/FMPO/Y2vuLRXer/wAVw/0Nr7i0V6McyfVH4Bv2nGfvl+nVJeqPwDftOM/fL9Oq8/P9q6Z4KeqFkPZa6HId7+I7UiPfMl+5aSZXSERVERoAJMA16C1hkXULrvJknaPKMnalnVVJwllv0nU3Gj5Vxi7xqdMzNGppjnCHcZSdRIkH+X866Gay1r3ue3gK7euBVJMwOA1nkAOZ2qsRsGaByAMemPNVSW85ksSqkRtBYbkwBIB2HMHwoIMz5reWUQtBBAlu6x2PkjTbfzcdTYhASCygjcSKhjUBAkTBEDmdvsJqdpViAoEcIAj0CgqN0sfex/5HQEeA3b2eelPWHCjNhmuZnUX1zfJBKsLRKjgLuQbHVlJ8mQ8fyl9P8Kji8Mt1CjiVbkSDoZBDAyCCAQRqCKVLLRSrq9eZheDMzKl+5aQvlLwhynOVAB74aOOUrOs01rls1dLxC7bDKVYSrAgjmCII9VKfc2LQdjavHsmAAuuVa5ZAJkKCpF0kZQC/kxJDbU5oqZlZ4LNldvoO2WD3i9+4CDnuHSQIB7NYtgjwWmlFFRbb5BRRRRIooooCs+JwNq5HaW0fKZGZQ0eaRULWJdhKoI13eNjGoy6HwqSm6NwjeAJWPCYObz6VOkNIorOL7cbT+g2z/wDIUe+H5Ketz9oAPrqNBV1f+K4f6G19xaK51e+K4f6G19xa7XpRzMvVzpDs7DzaulRicZLqFYAe672uUNnIHGFJ3rR0j1kt5HS2WF1gFthwbWYvnAYFwCFUqxJI/R0mRNvVH4Bv2nGfvl+t/SNy0gD3QpggLKhmLcAgiS3gK4Mtcr/V0Twz3ulhh/c2EsBbjvbIRsyqii2FBZoJOoJIUDXKRI3pj0Nj+0tszlQyO6PB0DKYO+oB0YA8HG9JehOjTm7e5bW0ZuZbKoiZZYgM5UnPcKAazpnYca04gC1ibNwSTefs3TygfezFxUnRlyqCw/QmdhGkz3dK67HRusQezXzM3dHoEEn1QedTsjKAp000MzPPXnxq6oXiMpn8nhHjV0IWbYhTr+RUm0YeOn8v40Yc90cI0M8xvReEiOen9f40ELpBIB2/j4+FYunr3ZWHKGLjAraHO4wIQBePegkHSATtNaelcUtmxcuEErbRmhYBMCYE6TSkLdvXVe8ptraHcQFGBuEMrvmEkjKcqghfKaRtEZZaidbT6K6O7FWl2uPccvcuPlzO0BQTlAGiqqiANFFbM45iuFOZJ/PhUwK5rdriio5Y29X52oDeuiUqiLg83noc8KlFECio29o5aVKiRVGNvFV7vlMQq8pO0+FcxeJyQIlmMLsBMcSdvt5A0WMMZDOczxvAAXnkHDzmT41M9oTw2HCAwSSTmYncnTXlwG1W0UVAKKKKJIur/wAVw/0Nr7i0UdX/AIrh/obX3For0o5WHozGMmGCWmVbt3GYtEzKX0923s7ZARIVe8dQIG9O8F0WFc3bjG7eOmdgBkEarbUaIu55mdSYFJup2EYm7cfyFv4pbSydD7rxHaPGwJzBeJhfGK9TXBne9dE8ClnTVt17PEWwGbDl3yGe+pQq4WP041HMiOM0zoqsurtNX4TErdUPauK6mYZYIMb7casWZ73o5f8ANKD0cudnU3EZvKyOyhjAElZy5oAExOlZ3GMHvaXbRWAe1uIxuDXYqpVXMTD92CBKtNbTqSqarT0n0qRdFjDm2brBmYscwtBSglkBBLHNosrMEzprnv4G9fH/AHF4rBlVsZrYVgBlYtOZiDLQe7qJBgGteAwSWUCIIA48WJ1JY7liZJPM1oqmXUv0tMSq7gcRcAS/iEdAQ3ds5CzKwZM8uwygqDpEnkNDvw10sDmEMphh4wDp4EEH01ax0Ok+HOs2BkzcMd+IAkwBzJAM7zpVbbfKdaaqKKKqkVwia7ULt4KJYxrHE+wUElWK7UUuAgEEEHY86lQQbQzw4/zrnbLmyyM3LjVNzFqwy22VmOggggcy0cB7dqkMIuTKe9OpJ3J5zwP2VOvaFeJXNcCMe5lzFeZDDyj8nUacfZWnOeA089ZbOEhwzksQMqkqsjzsBr/zW2lEYPOjXwPs/nUqKhKKtM8xUq4yg1RiUIRihOYAkcdQPGiCrq/8Vw/0Nr7i0Vzq4f8AtMNrPvNrXn72tFelHM4vQz2i62sViEU3Lr5QMOQC9xnaC1kmMzHcmpe4L3z3EfVwv4FdoqvDH0nlXPcF757iPq4X8Cj3Be+e4j6uF/ArtFR8ePo5Vz3Be+e4j6uF/Arg6PvfPcR9XC/gV2inDH0cqPcF757iPq4X8Cj3Be+e4j6uF/ArtFPjx9HKue4L3z3EfVwv4FRToy6JjGYgSZPdw2/OOwooqeGPo5VL3Be+e4j6uF/Ao9wXvnuI+rhfwK7RUfHj6OVc9wXvnuI+rhfwKg/Rd0lScZiZUkju4XciP8DkTRRU8MfRyqsdCNmzDFYjNJacuG3Ig/3GmnKrLvRl1hBxmJjiMuF18/vG1dopwx9HKpDAXvnuI+rhfwKPcF757iPq4X8Cu0VHDH0cq4ej73z3EfVwv4FHuC989xH1cL+BXaKcMfRyrnuC989xH1cL+BR7gvfPcR9XC/gV2inx4+jlXPcF757iPq4X8Cj3Be+e4j6uF/ArtFPjx9HKm/RXQyWrFq2rOQltEBJEkKoAmABOnAV2iiro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4" descr="data:image/jpeg;base64,/9j/4AAQSkZJRgABAQAAAQABAAD/2wCEAAkGBxQTEhUUEhQVFhUWGBgXGBcYGRgYHxgdHhcZHBgeGBgcHCggGholHB0XITEhJSkrLi4uGCAzODMsNygtLi8BCgoKDg0OGxAQGzQkHyQsLCwsLCwsLCwsLCwsLCwsLCwsLCwsLCwsLCwsLCwsLCwsLCwsLCwsLCwsLCwsLCwsLP/AABEIAQQAwgMBIgACEQEDEQH/xAAbAAACAwEBAQAAAAAAAAAAAAAABQIDBAEGB//EAE4QAAIBAgQCBQUMBwcDAwUBAAECEQADBBIhMUFRBQYTImEycYGRoRQjMzRSVHOSsbLT8EJydLTB0eEVQ1NilLPxFiSCZIPCRGOEpMMH/8QAGQEBAAMBAQAAAAAAAAAAAAAAAAECAwQF/8QAKREBAQACAQQCAgEDBQAAAAAAAAECERIDITFRE0EEMiJxgZEzUmGhwf/aAAwDAQACEQMRAD8A+41ya7WPEjvUF169l4e2jD3CQZ51jck+Jomg3NeEHUH01JGkTS8+FZ+kelfc9vNkLy6IFBAJLsFGp03I3otjjcrMZ5p1RSIdN3vmdwee5YH23KuwXTLNeWzcsPaLIzqS1tgQpUHyGOveFRuNPgz1vt/mX/1k612c9zCoWcK1y5IR3tzFlyJKMCROseFZf7Btc7/+oxH4lbusXw+E/Xu/7D1bXL18rMuxhJoqToK1zv6f+oxHo/vKl/YNrnf/ANRiPxK14u4Vy5Yljl1mBMxMeOnprha4u4V/NKH1Eke0Vlyy9rajL/YNrnf/ANRiPxKP7Btc7/8AqMR+JWxMUsgGVJ4MInzHY+g1O/eyxoSSYAESTBPEgbA05ZezUJ8V1YRjKX8VbOnk4i8wPnV2I9UVmxXVkBSxxeMUr3pW88acMusyOBJp77p5pcHoDfdJqJbtGAhgq94yCsn9EajXXX0CrTqZz7RxhDhOrd2QWxF7KVEq9y6WDSZgpcUZSI01140twuJtoyriXup2pc2m7fEKCocqO0m53C0Sp2YMIM17XFYhbaF3MKokmCfUBqTOkCvDdC9AXbnSL3LlhrdoHtBbeIAKwF4iGbMxUaCSK26XXzl3e7Tp/j9PqcuV1qW/3+v+3o/7IT5V/wD1GI/EqP8AZdv5d7/UX/xKZv0DhDGWxbmZhQFI0O0EZdxtGschSrovouznv2yi3VRwBcuBbjyRLozle9lkCSSeB2168vysJN8XFOjl7QxGEsW/hL1xOHexV5ftuVW1vDD+/uE8hib7HzQLhJPhT61gLSyFt21B3hVE+eBWgaCBoBWN/On1hFp+PfvJ5tMED/d4wcpv3tvN22nmMGovYtL5Yxi6T5eLYfWRyPbXpQ07V2qT8zL/AGz/AAv8E90l6vYpmwuHOdzNm0ZLMSZRdSSZJ8+tFVdX/iuH+htfcWu1uzeyxFyB4mshM71tu28wisxwxnh5/wClQlVXDXbluCRUQKCVJutHwdv9ow3++lOaSda2AsoSQAMRh5O0AX0nXhUZeG/43+tj/WFn/wDoPS1sYd7K3B2rFZUHXLIkGNpHA8K1dF43PewdwbthXmf1rQPtpNa6v4Z7927iMRbdXbMoFwA7ycxn0einll7TYywlhkIWzdEIQQozW40GwrObt3Xo5zp4dKdPDdsmVt1qd8fDf05czXcIf/uXf9h6li2YISozEbKNPb4UdOpF7Bj/AD3f9h60Vh1/3ebh4ZsNbBi4TnJEg8ACP0Rw+3xrQwkVnwoyHs+AEr+rMQfMdPNHjWmsqugVDLDAEHQg1XawoVs0sYELOuUHUwd9YG5O1W5BXOz5afnlUbE6hfvqil7jBEUSzMQAo4kk6AUme22Lbu3LlqzbY9+0xVrzeS0ET70AXE8WgiMoNbV6vYdQmZHulSG99uXLslfJZg7EFhC6kcK0nT9o5MHRlq5irdu9idALouW7NsMuqmbRusSCZEPlIUd5ZBjX0zudJGvDwEgEH1is+JtEAuhIzESpkgknLO8gyRxju7VcyiQCTpuZ8QftitpJPCjH07jmsWjc3ZsltJ8lXdwiFuShmBJ5Cq8Dh1s20trJCiJ58SxA4kmTHOt2OIdHTsxcBQ+9tAFzTye9proJOmtJ+rNorhbEzPZLAOuURos8YECeMTWfU8LYmLv3SRy4a0BTG/sqN1OXHQ+NSuvAJNYrI253Bnh5/wA61Iv4H7ahZaIGhHMTV1Ai6vfFcP8AQ2vuLRXOrojCYcD/AAbX3For0o5nt6KKKDjLO9Yr1vLPKt1U4vyaDHmqu9aUiGVT5wCPzNWMKjHOgp9w2/8ADt/UX+Va+jsMiklUVTtIAHtAqBateEtwvn1ppbll7JusrEXsJAJ98uaCP8B+dWWboZc23n4RoQfTUesXw+E/Xu/7D1A4JJJK5p1htQOcA6CuTr65NMPAwneLP8owP1VkD0E5j6a0VWBlMDQRty83KpMeA3+ysKulWPpfEi3ZdjrplA+Uzd1VHiWIHprSxgEkiBqSeHOTwFLeirPum4cSQ2W2SuHDSATBD3QpG5mFaJygkaOathjuot0YdD4Q2sPYtZp7K1btkgbFUCmBwGh014VrUyJYiDG8awdPRUkExAiJB9ewO+/Gum0Ay78eJPCulRlx6g99QpyS5kTsrceeo80VrRDI5DnqfR/WpYhhlbY6bHbXmORrIjPb0jtFCnVRrPAGXJjzDlQa7yg7mI19hFeY6Ewq2r+JQWxa7yMlsE5Tbgw6r5IJcvmgTIEzpTbGdJKkdpdtqT5KZWdm/VUMGfjsteW6W6cQFsUuIe24t2kyXcO6oozsXk3ApB1zkBgwVAYOlVym5pMvd6u7t5tdp9lRtsWgnQfb+dKkxlTl1kaekaVwNJgaQOXq+yuZdZRVZkmPT+RXSvKPNQJer/xXD/Q2vuLRR1e+K4f6G19xaK9KOZ7aiiigKKK408KDFi1APn1/npUbKSY9P/FFxTPe3rRhbManc7eA00oJW8Mo2FXUUUCHrF8PhP17v+w9W1V1i+Hwn693/Yera4+v+zbp+EXjjqeFctrHh4VFYXTh4CpdpzkeesV2Tpq0XsXFUAsVJVSJDEagEcQSAD4GpYLrJnUlsNiUIJVl7POVIAMHIW4EHxBBFaZgFjpxPgBVHVqClzERlGIcXFnfILaIhPIsq5o3AYA6itelfpXJwdYbYuMMrhBGa66tbVGMwrZgGXQbkZZIEyQKaXycpkeMiDXDYzqUcAoQVKkSGB0IYbEEbjxpRc6NEm0L15bQ0CZjE6HKbkZwmoGXNHDbStlUm6YtLdZXDC3bbIbpy5M5VXgldV00loEiN4nX0tjRbw737dsXsq5gFPlCRJBUMSAJOgMxVmFRUELCKqgAIAFPiAB+ZpenQqm53WIstLvh9rbMTowESAdSyDukkGN5CXQlu5lN+663LjqhLLba2oWDlVFYlgBmYyd8x0G1S6zuTZFopJuultRJic2YkwNVCqzEHcCONN4bmPUT/GvPdKsfduHW5BTJdNsATFwAZmbcqBbJAYaS5BMsoMW9thoTVdo6T5/+a6+UCTAA4mABWa/igwy2mVmbQQQYHEnwH8RXNI0ak586lWS4ptjNnYqCMwYg6TqdpEb8oFaiY1NRQj6v/FcP9Da+4tFHV74rh/obX3For0o5jO11rz5jbwuIdVe5bzDsQCbbsjQGugxmU7iur1nYkgYPEyInXD6T/wC9v/Sk3VdybLIuhGJxZZvkg4y/oP8AMR6hryp/atBRA85PEniSeJrly62UtjWYRD/qN/mWJ9eH/GqFrrOzCVweJI4GcPrrGnv21aaz+4k/RXL+oSn3SJqPnyT8ccu9Y2GrYPEgDWScOP8A+1C9aGIB9xYqDt8B9nbTR7iWc0Zm5v3jptBPk+irk1JPoH8fz4U+fI+OKj1mf5liv/1/xqP+pn+ZYk+Y4f8AGq24Njy4eipCnz5HxwoxnSzXsRhs2HvWQpuuWum1EdkVju3GMyw4U1fh+eFFy2CO8objBAP28ay9HMAoXZ9e6dCBMwB8kbaaaVnlly7rSa7NiqBsK7RRVFnCKydXCRbNme9hm7MiIDCA1tvObZUkg+VNbKx4MlcawBJW7ZDMOCG28KeQzhyNd+yHKtOne+lcjgOTMDbnVOHAzMrRmkmflA7eoQvoHOrA8FtDuNf/ABHpqjEd5co0diY5qflTwgR6wONbKLzuQYgCY5+f1GuMp3/SO3h+dZ88UOdQCu2s6H+u/hQzksIB005b854UHXZtNhJiN/Py4TXn8UFt9IZnzA3rKpbbXKzK7s6ngGAKkA7jNHGvQBIYEmTBE8Nxt7ar6TwCX7TWrk5WjUbqQQVZTwZWAIPAgVFm5pJZipuEKo0V0LMTA7rBiuxzHSP41tpTg7lyxcTD38rZwxtXUEB8oBcOhYsH1mdQZ4bU2rDKa7LxxlBBBEg6EHjWYYFdJLFRsjHMNoG+pjxP8K1VC45HD08qrKEnV74rh/obX3Frtc6vfFcP9Da+4tdr0o5lfU5ot3R8rEYth6MXdVvPED6wr0Ned6qWWa2WJAVcTjSAN2nFXwcx4DXYchrXoq8/qftXRj4FFFFVWFFFFBF1kEeFCNIqVQtneNpohOseJtBrqBtVCs6j/MGXXx0NalcESCCOc6ab61ltr2jh/wBBfI8TrLeaDA9fKpg2UVzMJida7UJVYvErbRncwqgk/wBBxPIVRgMJc7Q37oCMyi2toGSqZszF22Lkxtoo0BMzWbGYU3r+QsSlu2t4WxpmuB27M3G3yyAVAI1tk68GFy9kthnt3GyxmbKGmND3FZm56AGtunj22plWsW4OuxOwJEaRrG8xvXcOkO/EnKZPyYgD0EN+daypjFuAC0I13YFApEaEESW1Hd8OFdzXe1jutl0zGV0YExAB0BUfkGtVW25IMiNYHqnX21y2SDDazxH8uGnHWqMJiMxOoLiQVnUQYMD5M8dKvVZJmfTI/oagSuFTodfDf2VxCRpBjhMe2rAoG1cdto4n+BoEfTTH3ThAQN7x8dLfnBjXbKeGo0Dbqw9Oq3b4MwB75cBaeBssSkf5iA3/ALdbqx6nlfEVXeaB59P5+yamWiqyJBOs8P6e2s0k3V34ph/obX3Frtc6vfFcP9Da+4tdr0o5k+qPwDftOM/fL9OqS9UfgG/acZ++X6dV5+f7V0zwKKKKqkUVwmqMXcYZVSMzGNRMAasYnht5yKIGNbugTBZkGhgkZ1mI12naqjgSQFa4zKCNCF4bAkCTV9jCquupbizan18B4DSrqnevAy3cBbP6IG2gkAxsGA0YeetHac9/XUqKjYqCGB55/PjU5PIev+lSooMGFOXHSdO1sZVgkybdwsZGwgXNDxk+FNr7gGJ31I9HPhNKelMCzxctN2d9FYW3gHQlSVeQZRiqyBroK14TF9qrzbZHTR0aDuJlWBhgeB0OmoFb9OyzSli1EI0PhLacQJn1D11FGzMSxgnQrp3QCSsjfjvtqOFaBbgbHbgZnzzvVeBt6nNLOumYzsdRAO2mh81aITOHGgYAgkHl3gp1EcxVV5EWGXygyxuSZIUiTwMxPOOVWm0M5hRsPDid4Gv9K7eYEQwIHHQ/w+0UGmq11Y+G3qqhLR1yXDHI96DruTrHhvpvUkwxjvsxJ3g5R6IgxUBd1nQRh3OrJibeQSRJYNbbYGYR3b/xOoq86mNgN6q6w9GI2HuEWw1xFNy20ZnFxAWQqx1zSB9lTw11XUOhzK4DBt5BEg+qsuqtimqAf8k1KiislyLq98Vw/wBDa+4tFHV/4rh/obX3For0o5U+qPwDftOM/fL9OqRdV7oXDOzbDE4zx/8ArL1M1uXTrkUDkWIMeMCAfD215+U/lXRPDqYljqLZI4GVE6xtO1Hvp/w18ILx6ZX7KqstctoMyqQo1KsSfPBUTVnu9P0SX/UBb2jSmvSUV6NQznAuM0yzAHfgB+iPAVdYwipqoMxElmYxyliYFVnpG1xcA7wwKn1EVE4i6fItADm7ZZ5aAEj0xT+R2bKKyZbzaEog45ZY+EEgAeo1Zh7xJKtAca+BHyl8PsqNC+isfSXSdqwqm60ZmCINy7HZUG5Y8qzDpG85yWsLcV4n38raWJjdS5Y+AB3ExSY2+DcNaKWYjH3bGuJtAW5+FtNnVBzughWQeIDAcSKuxPS1lHFtnBuGItqC7Gdu6oJ/4NLjYbjbWLoHKb2Ku6ybi2uO1u2vDaQ73NY5DgKqfpRiStrD33YHLLIbaBtIzM8HLBksoYaHjpXei0ODIt3nlbksLpAAFxnLXFY8ASVylidomQJ16eNneq5U6t3QODbmO6T9g849FYbGPt3b10ISzWQFaAVjMST3iBOqxAmCrVFcW95nTDsqqjsj3SA0MD3kRZgsJ1J0ExB1ipOhkymHu55f35CFc5nZyGAGRwGdoBUgctydVTKDqSZYKNdo/oaue8ANxPAUoPRTi2WGJv8AaAGGZlIB0mbaqEYacp3giauw/SPZymIARhAzKHKOGMAhiNDOhUmQY3kEhbjMZasx2l0KTqMzRIGrHzeJ01A41utuCJFJUbtb63LVthb79q5cJXJcTUd1Q2YsLkQxAEF95FZrtrFWlVbNxXUFYXIA7IrovednyE5CdQFkgaig9FevKilnIVVEsxMAAbknhXnerN0Nh1OzZnzgiCHNxi8rAykkkxAiRW61aN9le+Mqgh7dkxuNQ9yNGcbhQSFOupAIjiujrq3Xu2DbbtChe2+ZZhcpZbizBjLuhnLEjQimeO4mVpopU3TiW7nZYmLF0+QrMG7QQdbZG+xkQCI21FaX6UtjcnaRKkZv1ZGv5NYcavuF3V/4rh/obX3FornVw/8AaYf6G19xaK9GOZDqlg1Np3YZj7pxcTrljGX9vTrXoaRdUn95cf8AqcZA/wDzL/sp3qPH88K8/P8AauieEqK4rTXaqsJooooCs+Mt6ZwcrJJzROm7A/5SB9h4VX0hjsmVUXPduaW7Y4wRmLH9FFkEtw8SQDXf6CUqGxHv9zMujeQJYStu35IEaS0mNzV8MLe6trnQXR3asuMvovaEDsUMN2ClTmyng7ycxHCBwpr2bs2eVAHkAgmNNSdQATqOOnLWrHEgZdCdNPb/AM1J1Ed4gKBtsAPE8ordRVYuM+YMBAMSP0hAO3CZiJrmBwVuz3bVtEViTCKF9YA9tdwN6VzASGJaQQdzoDruBA9FWs+s8tI2OsbeypF1VFQ0yAVgqQdQZ3kcRw9dd7T5Wn5586gGI0EHTQ+HjrvpUBLh8NdtPd7HD2xb7qoBd7NcttYByqjd4ksNvJVNab4WLltHAy50U6ciJj21bZ1X1/bS3oa2ym5ZLZ7djIimIPkBsrxoxClNREzqJqQxvAADTujceiqWGYFSCyRtAOkbMGGv5mpXroXumdZA4mI4Did/VQt6dRruDAInfQjgQdNfGgrS1CKAe6I8wAHEHWB/CuYdZYHQZSRlHLWCTxBAUjbeuriAQkKzaDQKR6RMCJ+2qjaLtmVIXQT5DRMtAGpmANSOMeIaLdwEaQdAsab8vRXRfaciqcwiSYyifMZPmrM1kAllSCCJggMQBlIGsRAGk8OdaMMjZmYDKDHdJkyOJiQNIEDgBQKHZjjoaHKWB3gICFn21YkMwE6cE14TuvWFfylDecTS/q9c7S297/GvXXncFQ5t2ypjVTbRCD400rmzv8l54Iur/wAVw/0Nr7i0UdX/AIrh/obX3For0I50+qPxdv2nGfvl+nVJeqPwDftOM/fL9Oq8/P8AaumeFaiTJ4E6fnwiu37yopZ2CqBJZiAAPEmo224xv5vN/CluHsDE4xi3es4UIAsmDiDLNnXZsls2is7FyeRDHHd0W6Wp0m1wgYexceQDmuK9hIP+d0knwVTUv7LvXyBiSiWhq1m2S/achcukLKaNKBdZEmJBem5rsfPUQ4Lej7COHpraYSKbrH0b0Hh8OzNYtJbLgA5RAgEnRdl1JJgCdJmBW29azDeCCCD41ZRVkMlstnKkAGJLDzxoDtPLwOpqT5YJyhl4neecA71LD6l25nKPMun3s1DMRb03gDnB2mOMcqAwnk5jHe73gJAjXzcamiycx9H9fGs1ruqLR0J0nfNOrEHnuYq+6mkyYHjw4+fSguBqi4ACSNIBM8vPznx5V0gSMp0MzH2j06emlXTmF7S1c2K24JRvIu5SHdX5gwBOsEHcSCGzCY6zdBNpkueSTkIPleSZHPn4Uu6TstYS5ct37iMzq/ZHs2DklVyyyFgW0Ud6ASOAijGXWtXS9tC3bJbRAA0K6mbebKDltkO0nYdnzIrmK6JuXbtq87WBctN3YskkAnVc7XNQRxga7RUh1aCrOUEnidWPpY/zrO2H3JDCQSYYiTG/dOpjTXlWx14jf7RVbPqJB46b6/yj7agdzwICkcBt6ONRW5rlmIjhrx9GwruUjWP/ABn7OE8KkbRI1O/CAf4b0FZBzRPjJjiIgAeaaT9JK/bpaa46WnSQUOU3XUsXVnHeXu5WAUgkK+sCKcCPI084/rx/rSvpe3e7Sw4Q3UtrcLIhGfOVCqwDMqnTtFiZ7+m1L4Srt9B4dVCC0uUAKFMkQNhBNcHQqRla5fZdgvbXFCjgAUKkxtLEnTetmDxSXbaXLZzI6hlPMESDV1c26uQ9XFjCYcDYWbQ5/wB2vE0V3q/8Vw/0Nr7i0V6McyfVH4Bv2nGfvl+nVJeqPwDftOM/fL9Oq8/P9q6Z4QtJGnjpWTqikWHumCb9+7dkCMwLlLWhA1Fpba7DyZ3mudK3Sezso2V7zZQRuqDvXWGhghAQCRAZl503tYdbaIiCEQBQBrAAgVp059q5LbS78J4cqLnA+P2j/ipKZ1qrFkhCQJI1jza1ohdUL9zKpbkCaqXFQO+Mo3zbr6+Hpio426O4N5YHSTovenQHSco9IohZbBVVXcxHs1Pr+2o3FIA1nvLoBv3gedR90rMkwBxhh6yRArly/nIFogwQS2hUb6aMCTUjuMuDsy3IZwP1e8PsqQxDHa22u0kAeniPVNUraZmKsUKrlPdQrJ1MEljt3T6a2kxUDIcDJLMZblsvDh6N6jjrC3LNyzqmdGWQJjMCJEemteYnYR4n+VRsDedTME/Z9vtoMOAxsqcy5blv3u4vI6ZSDxRgcwPLxBFbWQbnX7Dy09frpRhrbtirtxZW1qj6hs9xezysFyyoCh1315U4NsHb2c/51Ij2PMg+cTHmqCmGHEa7SdfTtpOk8KlcJACzM6Sd44z4+NTuuJUCJ5eEa/w9lQIEwwkb7DfUewVZDcwP4emqnYknLIIidtvDn6NNN6suXRB1j2RQRTLJXSNx/H0zr6aydM4s2bTXNCwEJJiWJhQeETHto6U6Xw9hSbrqApVSo7xBbyZUSRIkztAJ2BpHhPfGF3FBy0sbNt0BW0pJylQsg3chUMxJPlAQJmLdJNejMELNm3aXUW0VAdpygCY4VpqmzikYwp132IkcxO4qF+6qsMwnNyBYgDwA219tc+quV9X/AIrh/obX3FornV34ph/obX3For0Y5lnVH4Bv2nGfvl+nVJeqPwDftOM/fL9aelbjlrdi0Sr3SZcZZt21HfdQ2hYEookES4MGIrgym87P+XRPCPRXv2LvvlcJZUWEc6BmJz3Smn6JCITzVhwFPHzAQdQdJ2ieY/j7K5gMElm2tu2IVZjUk6kkksSSzEkkkmSSTVl3gOZH21vJqaVWVnxwlcvByFPmPlD0ia0VnuHM4UfowzH15R5518w8aIWyRvqOfLz/AM6rXDKDmXQxGm2u+m3Aa+FX1VdECV35cD+edANfyg5p04gHXzaVLOfkn2fzqFuCZO/Ll5v513EXCAI3JAE/b6BJ9FBHCmS55t9gA/hVl7bzwPWQKjasZREnid9yTJPpJNcu29tTuOPpoLLh5bnT8+iqcXeFq29wycqlyOcDYeoCuX05EyBO58NPTVPS/R/a2iiFVYsjBmUsO7cVtRIJBAjcb0EcEFw9he2dFOpdmIUF3JZ943YtVOI6ZWYsA32C5m7JkIAmFDMWCgsc0a/omrsL0ciuWuMbtzg9yCQDuEWIQabKOUzWsgbCADMxHDhUhYvS+Q/9zaeysAdq7I1smJILK5ycdWAHjtTQASsRsTpy0/pVhE6HY0pbq/bUlrDPh2O/ZFQpOu9pgUJM6mASANdBANP0vQPtNJumOlyLgw+HCPfaSxPeSwo3a6AQZMwqaFjPAMQoxPuu7f8Ac73rRVVRrzWbb2oBYnJma65zMo/RylQxJOqg6f8ApmyLbJba6hIMMLtw5TJMxmgmSSZmeNUyzk7Jk2v6P6Cs2shy57iSe2eC7MR3mZuZ9mwpnSi30hetkLibaZWfILyEKup7ma2zFlkwu515TTesLv7XinFWM0QYZTIaJjn6CK5Yw+VmYtmYwJgCAJgacNTV9FRsIur/AMVw/wBDa+4tFHV/4rh/obX3For0o5k+qPwDftOM/fL9XdO3OyFu+BrauICZj3t3VLuYkeQFOc/qA6RVPVH4Bv2nGfvl+tPWLo84jC3rKkK1y2yAnYEjSY4VwW6z/u6Pp6GqbdwZiCRm5cY4act/Uap6L6Q7ZWJUo6MUdCQcrCDuNCCpVgeTDQGQJYi2udcwBDDKZE6jvL/8vSRW6id1yTkUx8pvk8gP8x9nqrtqxlEKYHm3854nxrgt5NF4nY6+czv65qztOen2eugMp5+yoXbJYEFtDUlJ358D7NaAx4j1cPP/AEoCZ0Yfy9FVWllydcqaAf5uJ9A09Jq8EH8/wrJiLi2ZuMwW2fLLGAvAMSeHAz4cqDbVd46ePAczypNiekLl/uYYm3bg5r7IZ1GgsK0S3HOwKjTRtYrGPfDswui7dtk+93FU3GSd0dUGaJ2eDoQCREmOU3pOjl7sGYkED2k7DjwqdpuB21I14ab+uvPt1otqMz2cUiR5ZssQQpkmFlkEAnvqvCnYBOq6gjjoIOumk/kVKE3uGCcojx4jzVCyRwIkE6aDbT27+qo3bypbNy64VFEsSYAjXWeNK7eIv3+8G7C1MoMim4wH6Tl5VQdwuWRpJ3FRbJ5Sfq00h6TvNevdijOtq2CL7IchLEI1tA47w7pJYqRuBOpFRudFkyTicTmJnMLgWNI0QKLe3+Xx31rXhMKttcqCBJJkliSTJLMxJYk8SZrPLqTXZMxRwOBt2VK2kVFJzEKIkwASeZgDU8q0UUVksox+GF209s7OrLPKRAPnB19FZcD0iSwtXkZL2XN8pXjKGKONCJI0IB12pjSPovEdricQ7XEPYt2KKMoyrlRnLakkm4CvAdzbjUzwHVx8oJOwBPqFKsNjMS6KwtWvfFV1bOcqBhOVxuzAcV0b/Lxqv9ItiEZMNbcqwC9sw7MDMYLKHguAksCsiSu+sO0UAADYCB6KeAi6u/FMPO/Y2vuLRXer/wAVw/0Nr7i0V6McyfVH4Bv2nGfvl+nVJeqPwDftOM/fL9Oq8/P9q6Z4KeqFkPZa6HId7+I7UiPfMl+5aSZXSERVERoAJMA16C1hkXULrvJknaPKMnalnVVJwllv0nU3Gj5Vxi7xqdMzNGppjnCHcZSdRIkH+X866Gay1r3ue3gK7euBVJMwOA1nkAOZ2qsRsGaByAMemPNVSW85ksSqkRtBYbkwBIB2HMHwoIMz5reWUQtBBAlu6x2PkjTbfzcdTYhASCygjcSKhjUBAkTBEDmdvsJqdpViAoEcIAj0CgqN0sfex/5HQEeA3b2eelPWHCjNhmuZnUX1zfJBKsLRKjgLuQbHVlJ8mQ8fyl9P8Kji8Mt1CjiVbkSDoZBDAyCCAQRqCKVLLRSrq9eZheDMzKl+5aQvlLwhynOVAB74aOOUrOs01rls1dLxC7bDKVYSrAgjmCII9VKfc2LQdjavHsmAAuuVa5ZAJkKCpF0kZQC/kxJDbU5oqZlZ4LNldvoO2WD3i9+4CDnuHSQIB7NYtgjwWmlFFRbb5BRRRRIooooCs+JwNq5HaW0fKZGZQ0eaRULWJdhKoI13eNjGoy6HwqSm6NwjeAJWPCYObz6VOkNIorOL7cbT+g2z/wDIUe+H5Ketz9oAPrqNBV1f+K4f6G19xaK51e+K4f6G19xa7XpRzMvVzpDs7DzaulRicZLqFYAe672uUNnIHGFJ3rR0j1kt5HS2WF1gFthwbWYvnAYFwCFUqxJI/R0mRNvVH4Bv2nGfvl+t/SNy0gD3QpggLKhmLcAgiS3gK4Mtcr/V0Twz3ulhh/c2EsBbjvbIRsyqii2FBZoJOoJIUDXKRI3pj0Nj+0tszlQyO6PB0DKYO+oB0YA8HG9JehOjTm7e5bW0ZuZbKoiZZYgM5UnPcKAazpnYca04gC1ibNwSTefs3TygfezFxUnRlyqCw/QmdhGkz3dK67HRusQezXzM3dHoEEn1QedTsjKAp000MzPPXnxq6oXiMpn8nhHjV0IWbYhTr+RUm0YeOn8v40Yc90cI0M8xvReEiOen9f40ELpBIB2/j4+FYunr3ZWHKGLjAraHO4wIQBePegkHSATtNaelcUtmxcuEErbRmhYBMCYE6TSkLdvXVe8ptraHcQFGBuEMrvmEkjKcqghfKaRtEZZaidbT6K6O7FWl2uPccvcuPlzO0BQTlAGiqqiANFFbM45iuFOZJ/PhUwK5rdriio5Y29X52oDeuiUqiLg83noc8KlFECio29o5aVKiRVGNvFV7vlMQq8pO0+FcxeJyQIlmMLsBMcSdvt5A0WMMZDOczxvAAXnkHDzmT41M9oTw2HCAwSSTmYncnTXlwG1W0UVAKKKKJIur/wAVw/0Nr7i0UdX/AIrh/obX3For0o5WHozGMmGCWmVbt3GYtEzKX0923s7ZARIVe8dQIG9O8F0WFc3bjG7eOmdgBkEarbUaIu55mdSYFJup2EYm7cfyFv4pbSydD7rxHaPGwJzBeJhfGK9TXBne9dE8ClnTVt17PEWwGbDl3yGe+pQq4WP041HMiOM0zoqsurtNX4TErdUPauK6mYZYIMb7casWZ73o5f8ANKD0cudnU3EZvKyOyhjAElZy5oAExOlZ3GMHvaXbRWAe1uIxuDXYqpVXMTD92CBKtNbTqSqarT0n0qRdFjDm2brBmYscwtBSglkBBLHNosrMEzprnv4G9fH/AHF4rBlVsZrYVgBlYtOZiDLQe7qJBgGteAwSWUCIIA48WJ1JY7liZJPM1oqmXUv0tMSq7gcRcAS/iEdAQ3ds5CzKwZM8uwygqDpEnkNDvw10sDmEMphh4wDp4EEH01ax0Ok+HOs2BkzcMd+IAkwBzJAM7zpVbbfKdaaqKKKqkVwia7ULt4KJYxrHE+wUElWK7UUuAgEEEHY86lQQbQzw4/zrnbLmyyM3LjVNzFqwy22VmOggggcy0cB7dqkMIuTKe9OpJ3J5zwP2VOvaFeJXNcCMe5lzFeZDDyj8nUacfZWnOeA089ZbOEhwzksQMqkqsjzsBr/zW2lEYPOjXwPs/nUqKhKKtM8xUq4yg1RiUIRihOYAkcdQPGiCrq/8Vw/0Nr7i0Vzq4f8AtMNrPvNrXn72tFelHM4vQz2i62sViEU3Lr5QMOQC9xnaC1kmMzHcmpe4L3z3EfVwv4FdoqvDH0nlXPcF757iPq4X8Cj3Be+e4j6uF/ArtFR8ePo5Vz3Be+e4j6uF/Arg6PvfPcR9XC/gV2inDH0cqPcF757iPq4X8Cj3Be+e4j6uF/ArtFPjx9HKue4L3z3EfVwv4FRToy6JjGYgSZPdw2/OOwooqeGPo5VL3Be+e4j6uF/Ao9wXvnuI+rhfwK7RUfHj6OVc9wXvnuI+rhfwKg/Rd0lScZiZUkju4XciP8DkTRRU8MfRyqsdCNmzDFYjNJacuG3Ig/3GmnKrLvRl1hBxmJjiMuF18/vG1dopwx9HKpDAXvnuI+rhfwKPcF757iPq4X8Cu0VHDH0cq4ej73z3EfVwv4FHuC989xH1cL+BXaKcMfRyrnuC989xH1cL+BR7gvfPcR9XC/gV2inx4+jlXPcF757iPq4X8Cj3Be+e4j6uF/ArtFPjx9HKm/RXQyWrFq2rOQltEBJEkKoAmABOnAV2iiro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21" y="312738"/>
            <a:ext cx="2667000" cy="3562350"/>
          </a:xfrm>
          <a:prstGeom prst="rect">
            <a:avLst/>
          </a:prstGeom>
        </p:spPr>
      </p:pic>
      <p:sp>
        <p:nvSpPr>
          <p:cNvPr id="5" name="AutoShape 6" descr="data:image/jpeg;base64,/9j/4AAQSkZJRgABAQAAAQABAAD/2wCEAAkGBxQTEhUUEhQVFhUWGBgXGBcYGRgYHxgdHhcZHBgeGBgcHCggGholHB0XITEhJSkrLi4uGCAzODMsNygtLi8BCgoKDg0OGxAQGzQkHyQsLCwsLCwsLCwsLCwsLCwsLCwsLCwsLCwsLCwsLCwsLCwsLCwsLCwsLCwsLCwsLCwsLP/AABEIAQQAwgMBIgACEQEDEQH/xAAbAAACAwEBAQAAAAAAAAAAAAAABQIDBAEGB//EAE4QAAIBAgQCBQUMBwcDAwUBAAECEQADBBIhMUFRBQYTImEycYGRoRQjMzRSVHOSsbLT8EJydLTB0eEVQ1NilLPxFiSCZIPCRGOEpMMH/8QAGQEBAAMBAQAAAAAAAAAAAAAAAAECAwQF/8QAKREBAQACAQQCAgEDBQAAAAAAAAECERIDITFRE0EEMiJxgZEzUmGhwf/aAAwDAQACEQMRAD8A+41ya7WPEjvUF169l4e2jD3CQZ51jck+Jomg3NeEHUH01JGkTS8+FZ+kelfc9vNkLy6IFBAJLsFGp03I3otjjcrMZ5p1RSIdN3vmdwee5YH23KuwXTLNeWzcsPaLIzqS1tgQpUHyGOveFRuNPgz1vt/mX/1k612c9zCoWcK1y5IR3tzFlyJKMCROseFZf7Btc7/+oxH4lbusXw+E/Xu/7D1bXL18rMuxhJoqToK1zv6f+oxHo/vKl/YNrnf/ANRiPxK14u4Vy5Yljl1mBMxMeOnprha4u4V/NKH1Eke0Vlyy9rajL/YNrnf/ANRiPxKP7Btc7/8AqMR+JWxMUsgGVJ4MInzHY+g1O/eyxoSSYAESTBPEgbA05ZezUJ8V1YRjKX8VbOnk4i8wPnV2I9UVmxXVkBSxxeMUr3pW88acMusyOBJp77p5pcHoDfdJqJbtGAhgq94yCsn9EajXXX0CrTqZz7RxhDhOrd2QWxF7KVEq9y6WDSZgpcUZSI01140twuJtoyriXup2pc2m7fEKCocqO0m53C0Sp2YMIM17XFYhbaF3MKokmCfUBqTOkCvDdC9AXbnSL3LlhrdoHtBbeIAKwF4iGbMxUaCSK26XXzl3e7Tp/j9PqcuV1qW/3+v+3o/7IT5V/wD1GI/EqP8AZdv5d7/UX/xKZv0DhDGWxbmZhQFI0O0EZdxtGschSrovouznv2yi3VRwBcuBbjyRLozle9lkCSSeB2168vysJN8XFOjl7QxGEsW/hL1xOHexV5ftuVW1vDD+/uE8hib7HzQLhJPhT61gLSyFt21B3hVE+eBWgaCBoBWN/On1hFp+PfvJ5tMED/d4wcpv3tvN22nmMGovYtL5Yxi6T5eLYfWRyPbXpQ07V2qT8zL/AGz/AAv8E90l6vYpmwuHOdzNm0ZLMSZRdSSZJ8+tFVdX/iuH+htfcWu1uzeyxFyB4mshM71tu28wisxwxnh5/wClQlVXDXbluCRUQKCVJutHwdv9ow3++lOaSda2AsoSQAMRh5O0AX0nXhUZeG/43+tj/WFn/wDoPS1sYd7K3B2rFZUHXLIkGNpHA8K1dF43PewdwbthXmf1rQPtpNa6v4Z7927iMRbdXbMoFwA7ycxn0einll7TYywlhkIWzdEIQQozW40GwrObt3Xo5zp4dKdPDdsmVt1qd8fDf05czXcIf/uXf9h6li2YISozEbKNPb4UdOpF7Bj/AD3f9h60Vh1/3ebh4ZsNbBi4TnJEg8ACP0Rw+3xrQwkVnwoyHs+AEr+rMQfMdPNHjWmsqugVDLDAEHQg1XawoVs0sYELOuUHUwd9YG5O1W5BXOz5afnlUbE6hfvqil7jBEUSzMQAo4kk6AUme22Lbu3LlqzbY9+0xVrzeS0ET70AXE8WgiMoNbV6vYdQmZHulSG99uXLslfJZg7EFhC6kcK0nT9o5MHRlq5irdu9idALouW7NsMuqmbRusSCZEPlIUd5ZBjX0zudJGvDwEgEH1is+JtEAuhIzESpkgknLO8gyRxju7VcyiQCTpuZ8QftitpJPCjH07jmsWjc3ZsltJ8lXdwiFuShmBJ5Cq8Dh1s20trJCiJ58SxA4kmTHOt2OIdHTsxcBQ+9tAFzTye9proJOmtJ+rNorhbEzPZLAOuURos8YECeMTWfU8LYmLv3SRy4a0BTG/sqN1OXHQ+NSuvAJNYrI253Bnh5/wA61Iv4H7ahZaIGhHMTV1Ai6vfFcP8AQ2vuLRXOrojCYcD/AAbX3For0o5nt6KKKDjLO9Yr1vLPKt1U4vyaDHmqu9aUiGVT5wCPzNWMKjHOgp9w2/8ADt/UX+Va+jsMiklUVTtIAHtAqBateEtwvn1ppbll7JusrEXsJAJ98uaCP8B+dWWboZc23n4RoQfTUesXw+E/Xu/7D1A4JJJK5p1htQOcA6CuTr65NMPAwneLP8owP1VkD0E5j6a0VWBlMDQRty83KpMeA3+ysKulWPpfEi3ZdjrplA+Uzd1VHiWIHprSxgEkiBqSeHOTwFLeirPum4cSQ2W2SuHDSATBD3QpG5mFaJygkaOathjuot0YdD4Q2sPYtZp7K1btkgbFUCmBwGh014VrUyJYiDG8awdPRUkExAiJB9ewO+/Gum0Ay78eJPCulRlx6g99QpyS5kTsrceeo80VrRDI5DnqfR/WpYhhlbY6bHbXmORrIjPb0jtFCnVRrPAGXJjzDlQa7yg7mI19hFeY6Ewq2r+JQWxa7yMlsE5Tbgw6r5IJcvmgTIEzpTbGdJKkdpdtqT5KZWdm/VUMGfjsteW6W6cQFsUuIe24t2kyXcO6oozsXk3ApB1zkBgwVAYOlVym5pMvd6u7t5tdp9lRtsWgnQfb+dKkxlTl1kaekaVwNJgaQOXq+yuZdZRVZkmPT+RXSvKPNQJer/xXD/Q2vuLRR1e+K4f6G19xaK9KOZ7aiiigKKK408KDFi1APn1/npUbKSY9P/FFxTPe3rRhbManc7eA00oJW8Mo2FXUUUCHrF8PhP17v+w9W1V1i+Hwn693/Yera4+v+zbp+EXjjqeFctrHh4VFYXTh4CpdpzkeesV2Tpq0XsXFUAsVJVSJDEagEcQSAD4GpYLrJnUlsNiUIJVl7POVIAMHIW4EHxBBFaZgFjpxPgBVHVqClzERlGIcXFnfILaIhPIsq5o3AYA6itelfpXJwdYbYuMMrhBGa66tbVGMwrZgGXQbkZZIEyQKaXycpkeMiDXDYzqUcAoQVKkSGB0IYbEEbjxpRc6NEm0L15bQ0CZjE6HKbkZwmoGXNHDbStlUm6YtLdZXDC3bbIbpy5M5VXgldV00loEiN4nX0tjRbw737dsXsq5gFPlCRJBUMSAJOgMxVmFRUELCKqgAIAFPiAB+ZpenQqm53WIstLvh9rbMTowESAdSyDukkGN5CXQlu5lN+663LjqhLLba2oWDlVFYlgBmYyd8x0G1S6zuTZFopJuultRJic2YkwNVCqzEHcCONN4bmPUT/GvPdKsfduHW5BTJdNsATFwAZmbcqBbJAYaS5BMsoMW9thoTVdo6T5/+a6+UCTAA4mABWa/igwy2mVmbQQQYHEnwH8RXNI0ak586lWS4ptjNnYqCMwYg6TqdpEb8oFaiY1NRQj6v/FcP9Da+4tFHV74rh/obX3For0o5jO11rz5jbwuIdVe5bzDsQCbbsjQGugxmU7iur1nYkgYPEyInXD6T/wC9v/Sk3VdybLIuhGJxZZvkg4y/oP8AMR6hryp/atBRA85PEniSeJrly62UtjWYRD/qN/mWJ9eH/GqFrrOzCVweJI4GcPrrGnv21aaz+4k/RXL+oSn3SJqPnyT8ccu9Y2GrYPEgDWScOP8A+1C9aGIB9xYqDt8B9nbTR7iWc0Zm5v3jptBPk+irk1JPoH8fz4U+fI+OKj1mf5liv/1/xqP+pn+ZYk+Y4f8AGq24Njy4eipCnz5HxwoxnSzXsRhs2HvWQpuuWum1EdkVju3GMyw4U1fh+eFFy2CO8objBAP28ay9HMAoXZ9e6dCBMwB8kbaaaVnlly7rSa7NiqBsK7RRVFnCKydXCRbNme9hm7MiIDCA1tvObZUkg+VNbKx4MlcawBJW7ZDMOCG28KeQzhyNd+yHKtOne+lcjgOTMDbnVOHAzMrRmkmflA7eoQvoHOrA8FtDuNf/ABHpqjEd5co0diY5qflTwgR6wONbKLzuQYgCY5+f1GuMp3/SO3h+dZ88UOdQCu2s6H+u/hQzksIB005b854UHXZtNhJiN/Py4TXn8UFt9IZnzA3rKpbbXKzK7s6ngGAKkA7jNHGvQBIYEmTBE8Nxt7ar6TwCX7TWrk5WjUbqQQVZTwZWAIPAgVFm5pJZipuEKo0V0LMTA7rBiuxzHSP41tpTg7lyxcTD38rZwxtXUEB8oBcOhYsH1mdQZ4bU2rDKa7LxxlBBBEg6EHjWYYFdJLFRsjHMNoG+pjxP8K1VC45HD08qrKEnV74rh/obX3Frtc6vfFcP9Da+4tdr0o5lfU5ot3R8rEYth6MXdVvPED6wr0Ned6qWWa2WJAVcTjSAN2nFXwcx4DXYchrXoq8/qftXRj4FFFFVWFFFFBF1kEeFCNIqVQtneNpohOseJtBrqBtVCs6j/MGXXx0NalcESCCOc6ab61ltr2jh/wBBfI8TrLeaDA9fKpg2UVzMJida7UJVYvErbRncwqgk/wBBxPIVRgMJc7Q37oCMyi2toGSqZszF22Lkxtoo0BMzWbGYU3r+QsSlu2t4WxpmuB27M3G3yyAVAI1tk68GFy9kthnt3GyxmbKGmND3FZm56AGtunj22plWsW4OuxOwJEaRrG8xvXcOkO/EnKZPyYgD0EN+daypjFuAC0I13YFApEaEESW1Hd8OFdzXe1jutl0zGV0YExAB0BUfkGtVW25IMiNYHqnX21y2SDDazxH8uGnHWqMJiMxOoLiQVnUQYMD5M8dKvVZJmfTI/oagSuFTodfDf2VxCRpBjhMe2rAoG1cdto4n+BoEfTTH3ThAQN7x8dLfnBjXbKeGo0Dbqw9Oq3b4MwB75cBaeBssSkf5iA3/ALdbqx6nlfEVXeaB59P5+yamWiqyJBOs8P6e2s0k3V34ph/obX3Frtc6vfFcP9Da+4tdr0o5k+qPwDftOM/fL9OqS9UfgG/acZ++X6dV5+f7V0zwKKKKqkUVwmqMXcYZVSMzGNRMAasYnht5yKIGNbugTBZkGhgkZ1mI12naqjgSQFa4zKCNCF4bAkCTV9jCquupbizan18B4DSrqnevAy3cBbP6IG2gkAxsGA0YeetHac9/XUqKjYqCGB55/PjU5PIev+lSooMGFOXHSdO1sZVgkybdwsZGwgXNDxk+FNr7gGJ31I9HPhNKelMCzxctN2d9FYW3gHQlSVeQZRiqyBroK14TF9qrzbZHTR0aDuJlWBhgeB0OmoFb9OyzSli1EI0PhLacQJn1D11FGzMSxgnQrp3QCSsjfjvtqOFaBbgbHbgZnzzvVeBt6nNLOumYzsdRAO2mh81aITOHGgYAgkHl3gp1EcxVV5EWGXygyxuSZIUiTwMxPOOVWm0M5hRsPDid4Gv9K7eYEQwIHHQ/w+0UGmq11Y+G3qqhLR1yXDHI96DruTrHhvpvUkwxjvsxJ3g5R6IgxUBd1nQRh3OrJibeQSRJYNbbYGYR3b/xOoq86mNgN6q6w9GI2HuEWw1xFNy20ZnFxAWQqx1zSB9lTw11XUOhzK4DBt5BEg+qsuqtimqAf8k1KiislyLq98Vw/wBDa+4tFHV/4rh/obX3For0o5U+qPwDftOM/fL9OqRdV7oXDOzbDE4zx/8ArL1M1uXTrkUDkWIMeMCAfD215+U/lXRPDqYljqLZI4GVE6xtO1Hvp/w18ILx6ZX7KqstctoMyqQo1KsSfPBUTVnu9P0SX/UBb2jSmvSUV6NQznAuM0yzAHfgB+iPAVdYwipqoMxElmYxyliYFVnpG1xcA7wwKn1EVE4i6fItADm7ZZ5aAEj0xT+R2bKKyZbzaEog45ZY+EEgAeo1Zh7xJKtAca+BHyl8PsqNC+isfSXSdqwqm60ZmCINy7HZUG5Y8qzDpG85yWsLcV4n38raWJjdS5Y+AB3ExSY2+DcNaKWYjH3bGuJtAW5+FtNnVBzughWQeIDAcSKuxPS1lHFtnBuGItqC7Gdu6oJ/4NLjYbjbWLoHKb2Ku6ybi2uO1u2vDaQ73NY5DgKqfpRiStrD33YHLLIbaBtIzM8HLBksoYaHjpXei0ODIt3nlbksLpAAFxnLXFY8ASVylidomQJ16eNneq5U6t3QODbmO6T9g849FYbGPt3b10ISzWQFaAVjMST3iBOqxAmCrVFcW95nTDsqqjsj3SA0MD3kRZgsJ1J0ExB1ipOhkymHu55f35CFc5nZyGAGRwGdoBUgctydVTKDqSZYKNdo/oaue8ANxPAUoPRTi2WGJv8AaAGGZlIB0mbaqEYacp3giauw/SPZymIARhAzKHKOGMAhiNDOhUmQY3kEhbjMZasx2l0KTqMzRIGrHzeJ01A41utuCJFJUbtb63LVthb79q5cJXJcTUd1Q2YsLkQxAEF95FZrtrFWlVbNxXUFYXIA7IrovednyE5CdQFkgaig9FevKilnIVVEsxMAAbknhXnerN0Nh1OzZnzgiCHNxi8rAykkkxAiRW61aN9le+Mqgh7dkxuNQ9yNGcbhQSFOupAIjiujrq3Xu2DbbtChe2+ZZhcpZbizBjLuhnLEjQimeO4mVpopU3TiW7nZYmLF0+QrMG7QQdbZG+xkQCI21FaX6UtjcnaRKkZv1ZGv5NYcavuF3V/4rh/obX3FornVw/8AaYf6G19xaK9GOZDqlg1Np3YZj7pxcTrljGX9vTrXoaRdUn95cf8AqcZA/wDzL/sp3qPH88K8/P8AauieEqK4rTXaqsJooooCs+Mt6ZwcrJJzROm7A/5SB9h4VX0hjsmVUXPduaW7Y4wRmLH9FFkEtw8SQDXf6CUqGxHv9zMujeQJYStu35IEaS0mNzV8MLe6trnQXR3asuMvovaEDsUMN2ClTmyng7ycxHCBwpr2bs2eVAHkAgmNNSdQATqOOnLWrHEgZdCdNPb/AM1J1Ed4gKBtsAPE8ordRVYuM+YMBAMSP0hAO3CZiJrmBwVuz3bVtEViTCKF9YA9tdwN6VzASGJaQQdzoDruBA9FWs+s8tI2OsbeypF1VFQ0yAVgqQdQZ3kcRw9dd7T5Wn5586gGI0EHTQ+HjrvpUBLh8NdtPd7HD2xb7qoBd7NcttYByqjd4ksNvJVNab4WLltHAy50U6ciJj21bZ1X1/bS3oa2ym5ZLZ7djIimIPkBsrxoxClNREzqJqQxvAADTujceiqWGYFSCyRtAOkbMGGv5mpXroXumdZA4mI4Did/VQt6dRruDAInfQjgQdNfGgrS1CKAe6I8wAHEHWB/CuYdZYHQZSRlHLWCTxBAUjbeuriAQkKzaDQKR6RMCJ+2qjaLtmVIXQT5DRMtAGpmANSOMeIaLdwEaQdAsab8vRXRfaciqcwiSYyifMZPmrM1kAllSCCJggMQBlIGsRAGk8OdaMMjZmYDKDHdJkyOJiQNIEDgBQKHZjjoaHKWB3gICFn21YkMwE6cE14TuvWFfylDecTS/q9c7S297/GvXXncFQ5t2ypjVTbRCD400rmzv8l54Iur/wAVw/0Nr7i0UdX/AIrh/obX3For0I50+qPxdv2nGfvl+nVJeqPwDftOM/fL9Oq8/P8AaumeFaiTJ4E6fnwiu37yopZ2CqBJZiAAPEmo224xv5vN/CluHsDE4xi3es4UIAsmDiDLNnXZsls2is7FyeRDHHd0W6Wp0m1wgYexceQDmuK9hIP+d0knwVTUv7LvXyBiSiWhq1m2S/achcukLKaNKBdZEmJBem5rsfPUQ4Lej7COHpraYSKbrH0b0Hh8OzNYtJbLgA5RAgEnRdl1JJgCdJmBW29azDeCCCD41ZRVkMlstnKkAGJLDzxoDtPLwOpqT5YJyhl4neecA71LD6l25nKPMun3s1DMRb03gDnB2mOMcqAwnk5jHe73gJAjXzcamiycx9H9fGs1ruqLR0J0nfNOrEHnuYq+6mkyYHjw4+fSguBqi4ACSNIBM8vPznx5V0gSMp0MzH2j06emlXTmF7S1c2K24JRvIu5SHdX5gwBOsEHcSCGzCY6zdBNpkueSTkIPleSZHPn4Uu6TstYS5ct37iMzq/ZHs2DklVyyyFgW0Ud6ASOAijGXWtXS9tC3bJbRAA0K6mbebKDltkO0nYdnzIrmK6JuXbtq87WBctN3YskkAnVc7XNQRxga7RUh1aCrOUEnidWPpY/zrO2H3JDCQSYYiTG/dOpjTXlWx14jf7RVbPqJB46b6/yj7agdzwICkcBt6ONRW5rlmIjhrx9GwruUjWP/ABn7OE8KkbRI1O/CAf4b0FZBzRPjJjiIgAeaaT9JK/bpaa46WnSQUOU3XUsXVnHeXu5WAUgkK+sCKcCPI084/rx/rSvpe3e7Sw4Q3UtrcLIhGfOVCqwDMqnTtFiZ7+m1L4Srt9B4dVCC0uUAKFMkQNhBNcHQqRla5fZdgvbXFCjgAUKkxtLEnTetmDxSXbaXLZzI6hlPMESDV1c26uQ9XFjCYcDYWbQ5/wB2vE0V3q/8Vw/0Nr7i0V6McyfVH4Bv2nGfvl+nVJeqPwDftOM/fL9Oq8/P9q6Z4QtJGnjpWTqikWHumCb9+7dkCMwLlLWhA1Fpba7DyZ3mudK3Sezso2V7zZQRuqDvXWGhghAQCRAZl503tYdbaIiCEQBQBrAAgVp059q5LbS78J4cqLnA+P2j/ipKZ1qrFkhCQJI1jza1ohdUL9zKpbkCaqXFQO+Mo3zbr6+Hpio426O4N5YHSTovenQHSco9IohZbBVVXcxHs1Pr+2o3FIA1nvLoBv3gedR90rMkwBxhh6yRArly/nIFogwQS2hUb6aMCTUjuMuDsy3IZwP1e8PsqQxDHa22u0kAeniPVNUraZmKsUKrlPdQrJ1MEljt3T6a2kxUDIcDJLMZblsvDh6N6jjrC3LNyzqmdGWQJjMCJEemteYnYR4n+VRsDedTME/Z9vtoMOAxsqcy5blv3u4vI6ZSDxRgcwPLxBFbWQbnX7Dy09frpRhrbtirtxZW1qj6hs9xezysFyyoCh1315U4NsHb2c/51Ij2PMg+cTHmqCmGHEa7SdfTtpOk8KlcJACzM6Sd44z4+NTuuJUCJ5eEa/w9lQIEwwkb7DfUewVZDcwP4emqnYknLIIidtvDn6NNN6suXRB1j2RQRTLJXSNx/H0zr6aydM4s2bTXNCwEJJiWJhQeETHto6U6Xw9hSbrqApVSo7xBbyZUSRIkztAJ2BpHhPfGF3FBy0sbNt0BW0pJylQsg3chUMxJPlAQJmLdJNejMELNm3aXUW0VAdpygCY4VpqmzikYwp132IkcxO4qF+6qsMwnNyBYgDwA219tc+quV9X/AIrh/obX3FornV34ph/obX3For0Y5lnVH4Bv2nGfvl+nVJeqPwDftOM/fL9aelbjlrdi0Sr3SZcZZt21HfdQ2hYEookES4MGIrgym87P+XRPCPRXv2LvvlcJZUWEc6BmJz3Smn6JCITzVhwFPHzAQdQdJ2ieY/j7K5gMElm2tu2IVZjUk6kkksSSzEkkkmSSTVl3gOZH21vJqaVWVnxwlcvByFPmPlD0ia0VnuHM4UfowzH15R5518w8aIWyRvqOfLz/AM6rXDKDmXQxGm2u+m3Aa+FX1VdECV35cD+edANfyg5p04gHXzaVLOfkn2fzqFuCZO/Ll5v513EXCAI3JAE/b6BJ9FBHCmS55t9gA/hVl7bzwPWQKjasZREnid9yTJPpJNcu29tTuOPpoLLh5bnT8+iqcXeFq29wycqlyOcDYeoCuX05EyBO58NPTVPS/R/a2iiFVYsjBmUsO7cVtRIJBAjcb0EcEFw9he2dFOpdmIUF3JZ943YtVOI6ZWYsA32C5m7JkIAmFDMWCgsc0a/omrsL0ciuWuMbtzg9yCQDuEWIQabKOUzWsgbCADMxHDhUhYvS+Q/9zaeysAdq7I1smJILK5ycdWAHjtTQASsRsTpy0/pVhE6HY0pbq/bUlrDPh2O/ZFQpOu9pgUJM6mASANdBANP0vQPtNJumOlyLgw+HCPfaSxPeSwo3a6AQZMwqaFjPAMQoxPuu7f8Ac73rRVVRrzWbb2oBYnJma65zMo/RylQxJOqg6f8ApmyLbJba6hIMMLtw5TJMxmgmSSZmeNUyzk7Jk2v6P6Cs2shy57iSe2eC7MR3mZuZ9mwpnSi30hetkLibaZWfILyEKup7ma2zFlkwu515TTesLv7XinFWM0QYZTIaJjn6CK5Yw+VmYtmYwJgCAJgacNTV9FRsIur/AMVw/wBDa+4tFHV/4rh/obX3For0o5k+qPwDftOM/fL9XdO3OyFu+BrauICZj3t3VLuYkeQFOc/qA6RVPVH4Bv2nGfvl+tPWLo84jC3rKkK1y2yAnYEjSY4VwW6z/u6Pp6GqbdwZiCRm5cY4act/Uap6L6Q7ZWJUo6MUdCQcrCDuNCCpVgeTDQGQJYi2udcwBDDKZE6jvL/8vSRW6id1yTkUx8pvk8gP8x9nqrtqxlEKYHm3854nxrgt5NF4nY6+czv65qztOen2eugMp5+yoXbJYEFtDUlJ358D7NaAx4j1cPP/AEoCZ0Yfy9FVWllydcqaAf5uJ9A09Jq8EH8/wrJiLi2ZuMwW2fLLGAvAMSeHAz4cqDbVd46ePAczypNiekLl/uYYm3bg5r7IZ1GgsK0S3HOwKjTRtYrGPfDswui7dtk+93FU3GSd0dUGaJ2eDoQCREmOU3pOjl7sGYkED2k7DjwqdpuB21I14ab+uvPt1otqMz2cUiR5ZssQQpkmFlkEAnvqvCnYBOq6gjjoIOumk/kVKE3uGCcojx4jzVCyRwIkE6aDbT27+qo3bypbNy64VFEsSYAjXWeNK7eIv3+8G7C1MoMim4wH6Tl5VQdwuWRpJ3FRbJ5Sfq00h6TvNevdijOtq2CL7IchLEI1tA47w7pJYqRuBOpFRudFkyTicTmJnMLgWNI0QKLe3+Xx31rXhMKttcqCBJJkliSTJLMxJYk8SZrPLqTXZMxRwOBt2VK2kVFJzEKIkwASeZgDU8q0UUVksox+GF209s7OrLPKRAPnB19FZcD0iSwtXkZL2XN8pXjKGKONCJI0IB12pjSPovEdricQ7XEPYt2KKMoyrlRnLakkm4CvAdzbjUzwHVx8oJOwBPqFKsNjMS6KwtWvfFV1bOcqBhOVxuzAcV0b/Lxqv9ItiEZMNbcqwC9sw7MDMYLKHguAksCsiSu+sO0UAADYCB6KeAi6u/FMPO/Y2vuLRXer/wAVw/0Nr7i0V6McyfVH4Bv2nGfvl+nVJeqPwDftOM/fL9Oq8/P9q6Z4KeqFkPZa6HId7+I7UiPfMl+5aSZXSERVERoAJMA16C1hkXULrvJknaPKMnalnVVJwllv0nU3Gj5Vxi7xqdMzNGppjnCHcZSdRIkH+X866Gay1r3ue3gK7euBVJMwOA1nkAOZ2qsRsGaByAMemPNVSW85ksSqkRtBYbkwBIB2HMHwoIMz5reWUQtBBAlu6x2PkjTbfzcdTYhASCygjcSKhjUBAkTBEDmdvsJqdpViAoEcIAj0CgqN0sfex/5HQEeA3b2eelPWHCjNhmuZnUX1zfJBKsLRKjgLuQbHVlJ8mQ8fyl9P8Kji8Mt1CjiVbkSDoZBDAyCCAQRqCKVLLRSrq9eZheDMzKl+5aQvlLwhynOVAB74aOOUrOs01rls1dLxC7bDKVYSrAgjmCII9VKfc2LQdjavHsmAAuuVa5ZAJkKCpF0kZQC/kxJDbU5oqZlZ4LNldvoO2WD3i9+4CDnuHSQIB7NYtgjwWmlFFRbb5BRRRRIooooCs+JwNq5HaW0fKZGZQ0eaRULWJdhKoI13eNjGoy6HwqSm6NwjeAJWPCYObz6VOkNIorOL7cbT+g2z/wDIUe+H5Ketz9oAPrqNBV1f+K4f6G19xaK51e+K4f6G19xa7XpRzMvVzpDs7DzaulRicZLqFYAe672uUNnIHGFJ3rR0j1kt5HS2WF1gFthwbWYvnAYFwCFUqxJI/R0mRNvVH4Bv2nGfvl+t/SNy0gD3QpggLKhmLcAgiS3gK4Mtcr/V0Twz3ulhh/c2EsBbjvbIRsyqii2FBZoJOoJIUDXKRI3pj0Nj+0tszlQyO6PB0DKYO+oB0YA8HG9JehOjTm7e5bW0ZuZbKoiZZYgM5UnPcKAazpnYca04gC1ibNwSTefs3TygfezFxUnRlyqCw/QmdhGkz3dK67HRusQezXzM3dHoEEn1QedTsjKAp000MzPPXnxq6oXiMpn8nhHjV0IWbYhTr+RUm0YeOn8v40Yc90cI0M8xvReEiOen9f40ELpBIB2/j4+FYunr3ZWHKGLjAraHO4wIQBePegkHSATtNaelcUtmxcuEErbRmhYBMCYE6TSkLdvXVe8ptraHcQFGBuEMrvmEkjKcqghfKaRtEZZaidbT6K6O7FWl2uPccvcuPlzO0BQTlAGiqqiANFFbM45iuFOZJ/PhUwK5rdriio5Y29X52oDeuiUqiLg83noc8KlFECio29o5aVKiRVGNvFV7vlMQq8pO0+FcxeJyQIlmMLsBMcSdvt5A0WMMZDOczxvAAXnkHDzmT41M9oTw2HCAwSSTmYncnTXlwG1W0UVAKKKKJIur/wAVw/0Nr7i0UdX/AIrh/obX3For0o5WHozGMmGCWmVbt3GYtEzKX0923s7ZARIVe8dQIG9O8F0WFc3bjG7eOmdgBkEarbUaIu55mdSYFJup2EYm7cfyFv4pbSydD7rxHaPGwJzBeJhfGK9TXBne9dE8ClnTVt17PEWwGbDl3yGe+pQq4WP041HMiOM0zoqsurtNX4TErdUPauK6mYZYIMb7casWZ73o5f8ANKD0cudnU3EZvKyOyhjAElZy5oAExOlZ3GMHvaXbRWAe1uIxuDXYqpVXMTD92CBKtNbTqSqarT0n0qRdFjDm2brBmYscwtBSglkBBLHNosrMEzprnv4G9fH/AHF4rBlVsZrYVgBlYtOZiDLQe7qJBgGteAwSWUCIIA48WJ1JY7liZJPM1oqmXUv0tMSq7gcRcAS/iEdAQ3ds5CzKwZM8uwygqDpEnkNDvw10sDmEMphh4wDp4EEH01ax0Ok+HOs2BkzcMd+IAkwBzJAM7zpVbbfKdaaqKKKqkVwia7ULt4KJYxrHE+wUElWK7UUuAgEEEHY86lQQbQzw4/zrnbLmyyM3LjVNzFqwy22VmOggggcy0cB7dqkMIuTKe9OpJ3J5zwP2VOvaFeJXNcCMe5lzFeZDDyj8nUacfZWnOeA089ZbOEhwzksQMqkqsjzsBr/zW2lEYPOjXwPs/nUqKhKKtM8xUq4yg1RiUIRihOYAkcdQPGiCrq/8Vw/0Nr7i0Vzq4f8AtMNrPvNrXn72tFelHM4vQz2i62sViEU3Lr5QMOQC9xnaC1kmMzHcmpe4L3z3EfVwv4FdoqvDH0nlXPcF757iPq4X8Cj3Be+e4j6uF/ArtFR8ePo5Vz3Be+e4j6uF/Arg6PvfPcR9XC/gV2inDH0cqPcF757iPq4X8Cj3Be+e4j6uF/ArtFPjx9HKue4L3z3EfVwv4FRToy6JjGYgSZPdw2/OOwooqeGPo5VL3Be+e4j6uF/Ao9wXvnuI+rhfwK7RUfHj6OVc9wXvnuI+rhfwKg/Rd0lScZiZUkju4XciP8DkTRRU8MfRyqsdCNmzDFYjNJacuG3Ig/3GmnKrLvRl1hBxmJjiMuF18/vG1dopwx9HKpDAXvnuI+rhfwKPcF757iPq4X8Cu0VHDH0cq4ej73z3EfVwv4FHuC989xH1cL+BXaKcMfRyrnuC989xH1cL+BR7gvfPcR9XC/gV2inx4+jlXPcF757iPq4X8Cj3Be+e4j6uF/ArtFPjx9HKm/RXQyWrFq2rOQltEBJEkKoAmABOnAV2iirof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15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33351" y="1208196"/>
            <a:ext cx="10972800" cy="4525963"/>
          </a:xfrm>
        </p:spPr>
        <p:txBody>
          <a:bodyPr>
            <a:no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Para os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Serviço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Conseguimos mudar nossa estratégia de trabalho incorporando agora todas essas ações na </a:t>
            </a:r>
            <a:r>
              <a:rPr lang="pt-B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rotina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diária de nosso trabalho na UBS.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Propiciou uma </a:t>
            </a:r>
            <a:r>
              <a:rPr lang="pt-B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melhora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dos registros, controle nas consultas, adequado exame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clínico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laboratorial, estratificação de risco, além de ampliar as medidas de prevenção e promoção em saúde.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Aumentamos 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qualidade e quantidade de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consultas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aumentamos os níveis 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indicadores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em relação aos anos anteriores e levamos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as ações em saúde para mais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perto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da comunidade.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Importância da </a:t>
            </a:r>
            <a:r>
              <a:rPr lang="pt-BR" sz="4000" dirty="0" smtClean="0"/>
              <a:t>Intervenção 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14141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3825" y="1647495"/>
            <a:ext cx="10515600" cy="4351338"/>
          </a:xfrm>
        </p:spPr>
        <p:txBody>
          <a:bodyPr>
            <a:no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Para a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Comunidade 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Conseguimos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restabelecer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parceria com os líderes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comunidade;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A  comunidade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recebeu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orientação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através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palestras em diferentes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espaços sociais como escolas,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onde a população participou de forma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ativa;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Conseguimos interagir nas visitas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domiciliares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com os usuários doentes  e seus familiares nos cuidados dos mesmos e dúvidas sobre suas doenças e como melhorar a saúde dos mesmos em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casa;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 comunidade conhece  todas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as ações que realizamos na intervenção como </a:t>
            </a:r>
            <a:r>
              <a:rPr lang="pt-B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rotina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do trabalho  para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saúde da  mesma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Importância da Intervenção </a:t>
            </a:r>
          </a:p>
        </p:txBody>
      </p:sp>
    </p:spTree>
    <p:extLst>
      <p:ext uri="{BB962C8B-B14F-4D97-AF65-F5344CB8AC3E}">
        <p14:creationId xmlns:p14="http://schemas.microsoft.com/office/powerpoint/2010/main" val="88693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Temos já disponível e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incorporadas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todas as ações que realizamos na intervenção como </a:t>
            </a:r>
            <a:r>
              <a:rPr lang="pt-B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rotina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do trabalho  para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saúde 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usuários e 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comunidade em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geral;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Tomar este projeto como exemplo 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implementar outros programas na UBS como o Programa de Pré-natal, Saúde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idoso e doenças crônicas;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Seguir cumprindo  com os princípios do SUS: </a:t>
            </a:r>
            <a:r>
              <a:rPr lang="pt-B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integralidade, universalidade e </a:t>
            </a:r>
            <a:r>
              <a:rPr lang="pt-B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acessibilidade.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lém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dos atributos e funções da APS, por exemplo integralidade, focalização na família, orientação comunitária, resolutividade e sempre trabalhar em equipe.  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 smtClean="0"/>
              <a:t>Nível de incorporação da intervenção a rotina do serviço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70843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Aumentamos o número de atendimento na UBS com horário muito mais flexível e levamos as consultas mais perto da comunidade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  escolas;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Melhoramos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 planejamento das ações em saúde e a organização do processo do trabalho, com os membros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equipe;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Melhor organização dos arquivos e dos prontuários dos usuários da UBS;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equipe continuará com sua reunião com frequência semanal para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conversar sobre os diferentes aspecto que podem afeitar a comunidade.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Mudanças 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6194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Fiquei curioso, já que nunca tinha feito um curso a distância e também foi um pouquinho difícil pelo idioma, o qual foi um grande desafio, tanto a escrita como a leitura, mas fui superando no transcurso do curso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Foi necessário para o desenvolvimento deste, estudar os protocolos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atuação utilizados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no Brasil e compreender o Projeto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Pedagógico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Não tive  problemas com a internet, o que possibilitou meu trabalho e envio das tarefas em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tempo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Destaco o apoio dos diferentes professores que trabalharam durante todo o curso nas orientações,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revisão e avaliação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das diferentes tarefas e </a:t>
            </a:r>
            <a:r>
              <a:rPr lang="pt-BR" sz="2400">
                <a:latin typeface="Arial" pitchFamily="34" charset="0"/>
                <a:cs typeface="Arial" pitchFamily="34" charset="0"/>
              </a:rPr>
              <a:t>TCC </a:t>
            </a:r>
            <a:r>
              <a:rPr lang="pt-BR" sz="2400" smtClean="0">
                <a:latin typeface="Arial" pitchFamily="34" charset="0"/>
                <a:cs typeface="Arial" pitchFamily="34" charset="0"/>
              </a:rPr>
              <a:t>final.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>
                <a:latin typeface="Arial"/>
                <a:ea typeface="Calibri"/>
                <a:cs typeface="Times New Roman"/>
              </a:rPr>
              <a:t>Reflexão crítica sobre o processo pessoal de aprendizagem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50055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Na prática profissional, considero muito bom já que tive a possibilidade de adquirir conhecimentos acerca da Estratégia Saúde da Família, com muitas coisas novas para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mim.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Os aprendizados mais interessantes do curso foram o planejamento das ações em saúde e a organização do processo do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trabalho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com os membros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equipe.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planejamentos das ações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foi muito importante, pois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tivemos que trabalhar com os principais problemas da comunidade, com os dados obtidos na análise situacional da UBS, para assim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atuar sobre estes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problemas e tentar dar soluções através de 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ções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preventivos no processo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saúde /doença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 comunidade e pela organização do trabalho em equipe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Reflexão crítica sobre o processo pessoal de aprendizagem</a:t>
            </a:r>
            <a:endParaRPr lang="pt-BR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6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Minha expectativa foi cumprida já que conseguimos cadastrar o maior número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mulheres na faixa etária </a:t>
            </a:r>
            <a:r>
              <a:rPr lang="pt-BR" sz="2400" smtClean="0">
                <a:latin typeface="Arial" pitchFamily="34" charset="0"/>
                <a:cs typeface="Arial" pitchFamily="34" charset="0"/>
              </a:rPr>
              <a:t>em </a:t>
            </a:r>
            <a:r>
              <a:rPr lang="pt-BR" sz="2400" smtClean="0">
                <a:latin typeface="Arial" pitchFamily="34" charset="0"/>
                <a:cs typeface="Arial" pitchFamily="34" charset="0"/>
              </a:rPr>
              <a:t>estudo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contribuindo na melhora da saúde das mesmas assim como da  comunidade em geral. Agora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incorporamos todas essas ações na nossa </a:t>
            </a:r>
            <a:r>
              <a:rPr lang="pt-B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rotina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diária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UBS.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Reflexão crítica sobre o processo pessoal de aprendizagem</a:t>
            </a:r>
            <a:endParaRPr lang="pt-BR" sz="4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96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D:\Users\Cleusa\Desktop\EAD2014\Iban G7\IMG-20150220-WA002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7536"/>
            <a:ext cx="12082272" cy="695553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tângulo 3"/>
          <p:cNvSpPr/>
          <p:nvPr/>
        </p:nvSpPr>
        <p:spPr>
          <a:xfrm>
            <a:off x="3964644" y="4698599"/>
            <a:ext cx="4262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OBRIGADO</a:t>
            </a:r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320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372209" y="1193676"/>
            <a:ext cx="8676788" cy="4501264"/>
          </a:xfrm>
        </p:spPr>
        <p:txBody>
          <a:bodyPr>
            <a:noAutofit/>
          </a:bodyPr>
          <a:lstStyle/>
          <a:p>
            <a:pPr marL="342900" indent="-342900" algn="just">
              <a:defRPr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UBS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é chamada de </a:t>
            </a:r>
            <a:r>
              <a:rPr lang="pt-BR" altLang="pt-BR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UBS </a:t>
            </a:r>
            <a:r>
              <a:rPr lang="pt-BR" altLang="pt-BR" sz="2400" b="1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Sabiazal</a:t>
            </a:r>
            <a:r>
              <a:rPr lang="pt-BR" altLang="pt-BR" sz="24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(urbana).</a:t>
            </a:r>
            <a:endParaRPr lang="pt-BR" altLang="pt-BR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Total de pessoas na área de 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abrangência é de  2.500 hab. 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Equipe ESF </a:t>
            </a: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é composta por</a:t>
            </a:r>
            <a:r>
              <a:rPr lang="pt-BR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alt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1 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Enfermeira (gerente da UBS</a:t>
            </a:r>
            <a:r>
              <a:rPr lang="pt-BR" alt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);1 médico geral,2 técnicas de enfermagem ,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alt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ACS, 1 </a:t>
            </a:r>
            <a:r>
              <a:rPr lang="pt-BR" alt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Atendente ,1 Vigia e </a:t>
            </a:r>
            <a:r>
              <a:rPr lang="pt-BR" alt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Assistente para Serviços Gerais</a:t>
            </a:r>
            <a:r>
              <a:rPr lang="pt-BR" alt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defRPr/>
            </a:pPr>
            <a:r>
              <a:rPr lang="pt-BR" alt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Equipe de Saúde 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alt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ucal( 1 cirurgião - dentista ,1 técnico de consultório dentário). </a:t>
            </a:r>
            <a:endParaRPr lang="pt-BR" altLang="pt-BR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00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0271" y="4876618"/>
            <a:ext cx="2999889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63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>
              <a:lnSpc>
                <a:spcPct val="120000"/>
              </a:lnSpc>
              <a:defRPr/>
            </a:pPr>
            <a:r>
              <a:rPr lang="pt-BR" sz="7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 Alvo</a:t>
            </a:r>
            <a:r>
              <a:rPr lang="pt-BR" sz="7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7400" dirty="0" smtClean="0">
                <a:latin typeface="Arial" panose="020B0604020202020204" pitchFamily="34" charset="0"/>
                <a:cs typeface="Arial" panose="020B0604020202020204" pitchFamily="34" charset="0"/>
              </a:rPr>
              <a:t>mulheres </a:t>
            </a:r>
            <a:r>
              <a:rPr lang="pt-BR" sz="7400" dirty="0">
                <a:latin typeface="Arial" panose="020B0604020202020204" pitchFamily="34" charset="0"/>
                <a:cs typeface="Arial" panose="020B0604020202020204" pitchFamily="34" charset="0"/>
              </a:rPr>
              <a:t>de 25 a 64 anos  605 </a:t>
            </a:r>
            <a:r>
              <a:rPr lang="pt-BR" sz="7400" dirty="0" smtClean="0">
                <a:latin typeface="Arial" panose="020B0604020202020204" pitchFamily="34" charset="0"/>
                <a:cs typeface="Arial" panose="020B0604020202020204" pitchFamily="34" charset="0"/>
              </a:rPr>
              <a:t>mulheres, </a:t>
            </a:r>
            <a:r>
              <a:rPr lang="pt-BR" sz="7400" dirty="0">
                <a:latin typeface="Arial" panose="020B0604020202020204" pitchFamily="34" charset="0"/>
                <a:cs typeface="Arial" panose="020B0604020202020204" pitchFamily="34" charset="0"/>
              </a:rPr>
              <a:t>e de 50 a 69 anos 188 </a:t>
            </a:r>
            <a:r>
              <a:rPr lang="pt-BR" sz="7400" dirty="0" smtClean="0">
                <a:latin typeface="Arial" panose="020B0604020202020204" pitchFamily="34" charset="0"/>
                <a:cs typeface="Arial" panose="020B0604020202020204" pitchFamily="34" charset="0"/>
              </a:rPr>
              <a:t>mulheres</a:t>
            </a:r>
            <a:endParaRPr lang="pt-BR" sz="7400" i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defRPr/>
            </a:pPr>
            <a:r>
              <a:rPr lang="pt-BR" sz="7400" b="1" i="1" dirty="0">
                <a:latin typeface="Arial" pitchFamily="34" charset="0"/>
                <a:cs typeface="Arial" pitchFamily="34" charset="0"/>
              </a:rPr>
              <a:t>Fragilidades no Processo de Trabalho</a:t>
            </a:r>
            <a:r>
              <a:rPr lang="pt-BR" sz="7400" b="1" i="1" dirty="0" smtClean="0">
                <a:latin typeface="Arial" pitchFamily="34" charset="0"/>
                <a:cs typeface="Arial" pitchFamily="34" charset="0"/>
              </a:rPr>
              <a:t>:</a:t>
            </a:r>
            <a:endParaRPr lang="pt-BR" sz="7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defRPr/>
            </a:pPr>
            <a:r>
              <a:rPr lang="pt-BR" sz="7400" dirty="0">
                <a:latin typeface="Arial" panose="020B0604020202020204" pitchFamily="34" charset="0"/>
                <a:cs typeface="Arial" panose="020B0604020202020204" pitchFamily="34" charset="0"/>
              </a:rPr>
              <a:t>UBS possuía instabilidade de permanência de profissionais médicos</a:t>
            </a:r>
            <a:r>
              <a:rPr lang="pt-BR" sz="7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7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defRPr/>
            </a:pPr>
            <a:r>
              <a:rPr lang="pt-BR" sz="7400" dirty="0">
                <a:latin typeface="Arial" panose="020B0604020202020204" pitchFamily="34" charset="0"/>
                <a:cs typeface="Arial" panose="020B0604020202020204" pitchFamily="34" charset="0"/>
              </a:rPr>
              <a:t>Rotina de trabalho limitada a</a:t>
            </a:r>
            <a:r>
              <a:rPr lang="pt-BR" sz="7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400" dirty="0">
                <a:latin typeface="Arial" panose="020B0604020202020204" pitchFamily="34" charset="0"/>
                <a:cs typeface="Arial" panose="020B0604020202020204" pitchFamily="34" charset="0"/>
              </a:rPr>
              <a:t>entrega de medicamentos aos hipertensos e/ou diabéticos sem aproveitar e realizar consulta aos mesmos. Visita domiciliar só aos acamado ou impossibilitado de locomover-se</a:t>
            </a:r>
            <a:r>
              <a:rPr lang="pt-BR" sz="7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7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defRPr/>
            </a:pPr>
            <a:endParaRPr lang="pt-BR" sz="7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pt-BR" sz="2000" i="1" dirty="0"/>
          </a:p>
          <a:p>
            <a:pPr>
              <a:defRPr/>
            </a:pPr>
            <a:endParaRPr lang="pt-BR" dirty="0"/>
          </a:p>
        </p:txBody>
      </p:sp>
      <p:sp>
        <p:nvSpPr>
          <p:cNvPr id="17411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153325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29056" y="1481329"/>
            <a:ext cx="10326624" cy="3578351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defRPr/>
            </a:pPr>
            <a:r>
              <a:rPr lang="pt-B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Equipe 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atuando de forma fragmentada: S</a:t>
            </a:r>
            <a:r>
              <a:rPr lang="pt-B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planejamento e  seguimento de protocolos adequadamente, atrasos nas consultas dos usuários, baixa cobertura dos usuários hipertensos, poucas atividades na </a:t>
            </a:r>
            <a:r>
              <a:rPr lang="pt-B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comunidades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120000"/>
              </a:lnSpc>
              <a:defRPr/>
            </a:pP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Não tínhamos disponibilidade de </a:t>
            </a:r>
            <a:r>
              <a:rPr lang="pt-B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Equipe 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Saúde 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ucal 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20000"/>
              </a:lnSpc>
              <a:defRPr/>
            </a:pPr>
            <a:endParaRPr lang="pt-BR" sz="7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pt-BR" sz="2000" i="1" dirty="0"/>
          </a:p>
          <a:p>
            <a:pPr>
              <a:defRPr/>
            </a:pPr>
            <a:endParaRPr lang="pt-BR" dirty="0"/>
          </a:p>
        </p:txBody>
      </p:sp>
      <p:sp>
        <p:nvSpPr>
          <p:cNvPr id="17411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241862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  <a:defRPr/>
            </a:pPr>
            <a:endParaRPr lang="pt-BR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Atendemos 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uma população de 605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mulheres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entre 25 e 64 anos e somente 20%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fazem exames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citopatológicos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(percentual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muito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baixo);</a:t>
            </a:r>
          </a:p>
          <a:p>
            <a:pPr algn="just">
              <a:defRPr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Similarmente, de 188 mulheres com idade entre 50 e 69 anos, somente 53% são cadastradas na unidade e realizam exames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mamografia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que  também fica abaixo da expectativa proposta pela nossa UBS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pt-BR" sz="2000" i="1" dirty="0"/>
          </a:p>
          <a:p>
            <a:pPr>
              <a:defRPr/>
            </a:pPr>
            <a:endParaRPr lang="pt-BR" dirty="0"/>
          </a:p>
        </p:txBody>
      </p:sp>
      <p:sp>
        <p:nvSpPr>
          <p:cNvPr id="17411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110337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1045029" y="1628782"/>
            <a:ext cx="10010898" cy="3453858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Qualificação da prevenção  e detecção precoce do câncer de mama e de colo do útero. 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lnSpc>
                <a:spcPct val="150000"/>
              </a:lnSpc>
              <a:buNone/>
              <a:defRPr/>
            </a:pPr>
            <a:endParaRPr lang="pt-BR" altLang="pt-BR" sz="2400" b="1" dirty="0">
              <a:latin typeface="Arial" pitchFamily="34" charset="0"/>
              <a:cs typeface="Arial" pitchFamily="34" charset="0"/>
            </a:endParaRPr>
          </a:p>
          <a:p>
            <a:pPr marL="0" indent="0" algn="ctr" eaLnBrk="1" hangingPunct="1">
              <a:buNone/>
              <a:defRPr/>
            </a:pPr>
            <a:endParaRPr lang="pt-BR" altLang="pt-BR" dirty="0" smtClean="0"/>
          </a:p>
          <a:p>
            <a:pPr eaLnBrk="1" hangingPunct="1">
              <a:buFontTx/>
              <a:buNone/>
              <a:defRPr/>
            </a:pPr>
            <a:endParaRPr lang="pt-BR" altLang="pt-BR" dirty="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endParaRPr lang="pt-BR" alt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09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1331148" y="1270660"/>
            <a:ext cx="9974159" cy="4707702"/>
          </a:xfrm>
        </p:spPr>
        <p:txBody>
          <a:bodyPr>
            <a:normAutofit fontScale="92500" lnSpcReduction="20000"/>
          </a:bodyPr>
          <a:lstStyle/>
          <a:p>
            <a:pPr marL="109728" indent="0" algn="ctr">
              <a:lnSpc>
                <a:spcPct val="150000"/>
              </a:lnSpc>
              <a:buNone/>
              <a:defRPr/>
            </a:pPr>
            <a:endParaRPr lang="pt-BR" altLang="pt-BR" sz="4000" b="1" u="sng" dirty="0">
              <a:latin typeface="Arial" pitchFamily="34" charset="0"/>
              <a:cs typeface="Arial" pitchFamily="34" charset="0"/>
            </a:endParaRPr>
          </a:p>
          <a:p>
            <a:pPr lvl="2" algn="just">
              <a:defRPr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Ampliar a cobertura de detecção precoce do câncer de colo e do câncer de mama e do câncer de colo de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útero;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defRPr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Melhorar a qualidade do atendimento das mulheres que realizam detecção precoce de câncer de colo de útero e de mama na unidade de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saúde;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defRPr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Melhorar a adesão das mulheres à realização de exame </a:t>
            </a:r>
            <a:r>
              <a:rPr lang="pt-BR" sz="2600" dirty="0" err="1">
                <a:latin typeface="Arial" panose="020B0604020202020204" pitchFamily="34" charset="0"/>
                <a:cs typeface="Arial" panose="020B0604020202020204" pitchFamily="34" charset="0"/>
              </a:rPr>
              <a:t>citopatológico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de colo de útero e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mamografia;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defRPr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Melhorar o registro das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informações;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defRPr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Mapear as mulheres de risco para câncer de colo de útero e de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mama;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defRPr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Promover a saúde das mulheres que realizam detecção precoce de câncer de colo de útero e de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mama.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457200" algn="just">
              <a:lnSpc>
                <a:spcPct val="150000"/>
              </a:lnSpc>
              <a:defRPr/>
            </a:pPr>
            <a:endParaRPr lang="pt-BR" altLang="pt-BR" sz="1800" dirty="0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728353" y="714025"/>
            <a:ext cx="10972800" cy="1143000"/>
          </a:xfrm>
        </p:spPr>
        <p:txBody>
          <a:bodyPr/>
          <a:lstStyle/>
          <a:p>
            <a:pPr eaLnBrk="1" hangingPunct="1"/>
            <a:r>
              <a:rPr lang="pt-BR" alt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Específicos</a:t>
            </a:r>
            <a:endParaRPr lang="pt-BR" alt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31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1505</TotalTime>
  <Words>3095</Words>
  <Application>Microsoft Office PowerPoint</Application>
  <PresentationFormat>Personalizar</PresentationFormat>
  <Paragraphs>235</Paragraphs>
  <Slides>37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38" baseType="lpstr">
      <vt:lpstr>Concurso</vt:lpstr>
      <vt:lpstr>Apresentação do PowerPoint</vt:lpstr>
      <vt:lpstr>Introdução</vt:lpstr>
      <vt:lpstr>Introdução</vt:lpstr>
      <vt:lpstr>Introdução</vt:lpstr>
      <vt:lpstr>Introdução</vt:lpstr>
      <vt:lpstr>Introdução</vt:lpstr>
      <vt:lpstr>Introdução</vt:lpstr>
      <vt:lpstr>Objetivo Geral</vt:lpstr>
      <vt:lpstr>Objetivos Específicos</vt:lpstr>
      <vt:lpstr>Metodologia</vt:lpstr>
      <vt:lpstr>Metodologia</vt:lpstr>
      <vt:lpstr>Metodologia </vt:lpstr>
      <vt:lpstr>Metodologia</vt:lpstr>
      <vt:lpstr>Metodologia</vt:lpstr>
      <vt:lpstr>Metodologia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Importância da Intervenção </vt:lpstr>
      <vt:lpstr>Importância da Intervenção </vt:lpstr>
      <vt:lpstr>Importância da Intervenção </vt:lpstr>
      <vt:lpstr>Nível de incorporação da intervenção a rotina do serviço</vt:lpstr>
      <vt:lpstr>Mudanças </vt:lpstr>
      <vt:lpstr>Reflexão crítica sobre o processo pessoal de aprendizagem</vt:lpstr>
      <vt:lpstr>Reflexão crítica sobre o processo pessoal de aprendizagem</vt:lpstr>
      <vt:lpstr>Reflexão crítica sobre o processo pessoal de aprendizagem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</dc:creator>
  <cp:lastModifiedBy>Cristiane Ramos Nogueira</cp:lastModifiedBy>
  <cp:revision>291</cp:revision>
  <dcterms:created xsi:type="dcterms:W3CDTF">2015-05-13T23:46:28Z</dcterms:created>
  <dcterms:modified xsi:type="dcterms:W3CDTF">2015-09-13T19:06:20Z</dcterms:modified>
</cp:coreProperties>
</file>