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4"/>
  </p:notesMasterIdLst>
  <p:sldIdLst>
    <p:sldId id="257" r:id="rId2"/>
    <p:sldId id="275" r:id="rId3"/>
    <p:sldId id="260" r:id="rId4"/>
    <p:sldId id="262" r:id="rId5"/>
    <p:sldId id="264" r:id="rId6"/>
    <p:sldId id="265" r:id="rId7"/>
    <p:sldId id="266" r:id="rId8"/>
    <p:sldId id="327" r:id="rId9"/>
    <p:sldId id="326" r:id="rId10"/>
    <p:sldId id="333" r:id="rId11"/>
    <p:sldId id="338" r:id="rId12"/>
    <p:sldId id="328" r:id="rId13"/>
    <p:sldId id="329" r:id="rId14"/>
    <p:sldId id="324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293" r:id="rId35"/>
    <p:sldId id="294" r:id="rId36"/>
    <p:sldId id="295" r:id="rId37"/>
    <p:sldId id="296" r:id="rId38"/>
    <p:sldId id="307" r:id="rId39"/>
    <p:sldId id="297" r:id="rId40"/>
    <p:sldId id="298" r:id="rId41"/>
    <p:sldId id="299" r:id="rId42"/>
    <p:sldId id="300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2" autoAdjust="0"/>
  </p:normalViewPr>
  <p:slideViewPr>
    <p:cSldViewPr snapToGrid="0">
      <p:cViewPr>
        <p:scale>
          <a:sx n="80" d="100"/>
          <a:sy n="80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7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8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es.xls]Indicadores'!$D$4:$G$4</c:f>
              <c:numCache>
                <c:formatCode>0.0%</c:formatCode>
                <c:ptCount val="4"/>
                <c:pt idx="0">
                  <c:v>0.22350230414746544</c:v>
                </c:pt>
                <c:pt idx="1">
                  <c:v>0.41935483870967744</c:v>
                </c:pt>
                <c:pt idx="2">
                  <c:v>0.5714285714285714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590272"/>
        <c:axId val="75288576"/>
      </c:barChart>
      <c:catAx>
        <c:axId val="5359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5288576"/>
        <c:crosses val="autoZero"/>
        <c:auto val="1"/>
        <c:lblAlgn val="ctr"/>
        <c:lblOffset val="100"/>
        <c:noMultiLvlLbl val="0"/>
      </c:catAx>
      <c:valAx>
        <c:axId val="752885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59027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22998149821438"/>
          <c:y val="7.9786022072044147E-2"/>
          <c:w val="0.84203777806462721"/>
          <c:h val="0.82017290284580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es.xls]Indicadores'!$D$27:$G$27</c:f>
              <c:numCache>
                <c:formatCode>0.0%</c:formatCode>
                <c:ptCount val="4"/>
                <c:pt idx="0">
                  <c:v>0.97938144329896903</c:v>
                </c:pt>
                <c:pt idx="1">
                  <c:v>0.98901098901098905</c:v>
                </c:pt>
                <c:pt idx="2">
                  <c:v>0.99193548387096775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27008"/>
        <c:axId val="101628544"/>
      </c:barChart>
      <c:catAx>
        <c:axId val="10162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628544"/>
        <c:crosses val="autoZero"/>
        <c:auto val="1"/>
        <c:lblAlgn val="ctr"/>
        <c:lblOffset val="100"/>
        <c:noMultiLvlLbl val="0"/>
      </c:catAx>
      <c:valAx>
        <c:axId val="10162854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62700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41600"/>
        <c:axId val="102175872"/>
      </c:barChart>
      <c:catAx>
        <c:axId val="1016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2175872"/>
        <c:crosses val="autoZero"/>
        <c:auto val="1"/>
        <c:lblAlgn val="ctr"/>
        <c:lblOffset val="100"/>
        <c:noMultiLvlLbl val="0"/>
      </c:catAx>
      <c:valAx>
        <c:axId val="10217587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641600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20928"/>
        <c:axId val="102222464"/>
      </c:barChart>
      <c:catAx>
        <c:axId val="10222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2222464"/>
        <c:crosses val="autoZero"/>
        <c:auto val="1"/>
        <c:lblAlgn val="ctr"/>
        <c:lblOffset val="100"/>
        <c:noMultiLvlLbl val="0"/>
      </c:catAx>
      <c:valAx>
        <c:axId val="1022224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222092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5.35525842774807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es.xls]Indicadores'!$D$32:$G$32</c:f>
              <c:numCache>
                <c:formatCode>0.0%</c:formatCode>
                <c:ptCount val="4"/>
                <c:pt idx="0">
                  <c:v>1</c:v>
                </c:pt>
                <c:pt idx="1">
                  <c:v>0.96153846153846156</c:v>
                </c:pt>
                <c:pt idx="2">
                  <c:v>0.9555555555555556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10784"/>
        <c:axId val="101924864"/>
      </c:barChart>
      <c:catAx>
        <c:axId val="10191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924864"/>
        <c:crosses val="autoZero"/>
        <c:auto val="1"/>
        <c:lblAlgn val="ctr"/>
        <c:lblOffset val="100"/>
        <c:noMultiLvlLbl val="0"/>
      </c:catAx>
      <c:valAx>
        <c:axId val="1019248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91078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58016"/>
        <c:axId val="101959552"/>
      </c:barChart>
      <c:catAx>
        <c:axId val="10195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959552"/>
        <c:crosses val="autoZero"/>
        <c:auto val="1"/>
        <c:lblAlgn val="ctr"/>
        <c:lblOffset val="100"/>
        <c:noMultiLvlLbl val="0"/>
      </c:catAx>
      <c:valAx>
        <c:axId val="10195955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95801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72832"/>
        <c:axId val="101674368"/>
      </c:barChart>
      <c:catAx>
        <c:axId val="10167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674368"/>
        <c:crosses val="autoZero"/>
        <c:auto val="1"/>
        <c:lblAlgn val="ctr"/>
        <c:lblOffset val="100"/>
        <c:noMultiLvlLbl val="0"/>
      </c:catAx>
      <c:valAx>
        <c:axId val="10167436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672832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6471380306777"/>
          <c:y val="8.2822578212206233E-2"/>
          <c:w val="0.84393528619693226"/>
          <c:h val="0.81332890859906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597701149425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es.xls]Indicadores'!$D$37:$G$37</c:f>
              <c:numCache>
                <c:formatCode>0.0%</c:formatCode>
                <c:ptCount val="4"/>
                <c:pt idx="0">
                  <c:v>0.92783505154639179</c:v>
                </c:pt>
                <c:pt idx="1">
                  <c:v>0.86263736263736268</c:v>
                </c:pt>
                <c:pt idx="2">
                  <c:v>0.81451612903225812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90368"/>
        <c:axId val="101712640"/>
      </c:barChart>
      <c:catAx>
        <c:axId val="10169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712640"/>
        <c:crosses val="autoZero"/>
        <c:auto val="1"/>
        <c:lblAlgn val="ctr"/>
        <c:lblOffset val="100"/>
        <c:noMultiLvlLbl val="0"/>
      </c:catAx>
      <c:valAx>
        <c:axId val="1017126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69036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95259807446119"/>
          <c:y val="3.2879172717858535E-2"/>
          <c:w val="0.83904740192553884"/>
          <c:h val="0.80661092277463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5.5679287305122243E-3"/>
                  <c:y val="2.6462026991267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es.xls]Indicadores'!$T$37:$W$37</c:f>
              <c:numCache>
                <c:formatCode>0.0%</c:formatCode>
                <c:ptCount val="4"/>
                <c:pt idx="0">
                  <c:v>0.92500000000000004</c:v>
                </c:pt>
                <c:pt idx="1">
                  <c:v>0.87878787878787878</c:v>
                </c:pt>
                <c:pt idx="2">
                  <c:v>0.83673469387755106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746944"/>
        <c:axId val="101752832"/>
      </c:barChart>
      <c:catAx>
        <c:axId val="10174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752832"/>
        <c:crosses val="autoZero"/>
        <c:auto val="1"/>
        <c:lblAlgn val="ctr"/>
        <c:lblOffset val="100"/>
        <c:noMultiLvlLbl val="0"/>
      </c:catAx>
      <c:valAx>
        <c:axId val="1017528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74694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es.xls]Indicadores'!$D$43:$G$43</c:f>
              <c:numCache>
                <c:formatCode>0.0%</c:formatCode>
                <c:ptCount val="4"/>
                <c:pt idx="0">
                  <c:v>0.97938144329896903</c:v>
                </c:pt>
                <c:pt idx="1">
                  <c:v>0.98901098901098905</c:v>
                </c:pt>
                <c:pt idx="2">
                  <c:v>0.99193548387096775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795328"/>
        <c:axId val="101796864"/>
      </c:barChart>
      <c:catAx>
        <c:axId val="1017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796864"/>
        <c:crosses val="autoZero"/>
        <c:auto val="1"/>
        <c:lblAlgn val="ctr"/>
        <c:lblOffset val="100"/>
        <c:noMultiLvlLbl val="0"/>
      </c:catAx>
      <c:valAx>
        <c:axId val="1017968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79532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40916823036318"/>
          <c:y val="2.9583427071616049E-2"/>
          <c:w val="0.83904740192553884"/>
          <c:h val="0.82599587551556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es.xls]Indicadores'!$T$4:$W$4</c:f>
              <c:numCache>
                <c:formatCode>0.0%</c:formatCode>
                <c:ptCount val="4"/>
                <c:pt idx="0">
                  <c:v>0.24390243902439024</c:v>
                </c:pt>
                <c:pt idx="1">
                  <c:v>0.40243902439024393</c:v>
                </c:pt>
                <c:pt idx="2">
                  <c:v>0.59756097560975607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21120"/>
        <c:axId val="86822912"/>
      </c:barChart>
      <c:catAx>
        <c:axId val="8682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6822912"/>
        <c:crosses val="autoZero"/>
        <c:auto val="1"/>
        <c:lblAlgn val="ctr"/>
        <c:lblOffset val="100"/>
        <c:noMultiLvlLbl val="0"/>
      </c:catAx>
      <c:valAx>
        <c:axId val="8682291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6821120"/>
        <c:crosses val="autoZero"/>
        <c:crossBetween val="between"/>
        <c:majorUnit val="0.2"/>
        <c:minorUnit val="4.0000000000000008E-2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82560112206014"/>
          <c:y val="3.1140449549069523E-2"/>
          <c:w val="0.848554883488287"/>
          <c:h val="0.81683776370059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es.xls]Indicadores'!$D$10:$G$10</c:f>
              <c:numCache>
                <c:formatCode>0.0%</c:formatCode>
                <c:ptCount val="4"/>
                <c:pt idx="0">
                  <c:v>0.94845360824742264</c:v>
                </c:pt>
                <c:pt idx="1">
                  <c:v>0.87362637362637363</c:v>
                </c:pt>
                <c:pt idx="2">
                  <c:v>0.82661290322580649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853504"/>
        <c:axId val="86855040"/>
      </c:barChart>
      <c:catAx>
        <c:axId val="8685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6855040"/>
        <c:crosses val="autoZero"/>
        <c:auto val="1"/>
        <c:lblAlgn val="ctr"/>
        <c:lblOffset val="100"/>
        <c:noMultiLvlLbl val="0"/>
      </c:catAx>
      <c:valAx>
        <c:axId val="868550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685350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6991713615416"/>
          <c:y val="3.6145138346256336E-2"/>
          <c:w val="0.83948799393706364"/>
          <c:h val="0.8160092965478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5.661712668082095E-3"/>
                  <c:y val="2.0356234096692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310792361145938E-3"/>
                  <c:y val="3.0534351145038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925690021231421E-3"/>
                  <c:y val="2.5445292620865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es.xls]Indicadores'!$T$10:$W$10</c:f>
              <c:numCache>
                <c:formatCode>0.0%</c:formatCode>
                <c:ptCount val="4"/>
                <c:pt idx="0">
                  <c:v>0.95</c:v>
                </c:pt>
                <c:pt idx="1">
                  <c:v>0.89393939393939392</c:v>
                </c:pt>
                <c:pt idx="2">
                  <c:v>0.8571428571428571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975616"/>
        <c:axId val="86977152"/>
      </c:barChart>
      <c:catAx>
        <c:axId val="8697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6977152"/>
        <c:crosses val="autoZero"/>
        <c:auto val="1"/>
        <c:lblAlgn val="ctr"/>
        <c:lblOffset val="100"/>
        <c:noMultiLvlLbl val="0"/>
      </c:catAx>
      <c:valAx>
        <c:axId val="869771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697561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18815885719203"/>
          <c:y val="3.0453527867840051E-2"/>
          <c:w val="0.82868615808269874"/>
          <c:h val="0.86989771499150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7003350967017641E-3"/>
                  <c:y val="1.7986445726077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es.xls]Indicadores'!$D$15:$G$15</c:f>
              <c:numCache>
                <c:formatCode>0.0%</c:formatCode>
                <c:ptCount val="4"/>
                <c:pt idx="0">
                  <c:v>0.93814432989690721</c:v>
                </c:pt>
                <c:pt idx="1">
                  <c:v>0.86263736263736268</c:v>
                </c:pt>
                <c:pt idx="2">
                  <c:v>0.81048387096774188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axId val="87015808"/>
        <c:axId val="87017344"/>
      </c:barChart>
      <c:catAx>
        <c:axId val="8701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7017344"/>
        <c:crosses val="autoZero"/>
        <c:auto val="1"/>
        <c:lblAlgn val="ctr"/>
        <c:lblOffset val="100"/>
        <c:noMultiLvlLbl val="0"/>
      </c:catAx>
      <c:valAx>
        <c:axId val="870173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87015808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217680236779"/>
          <c:y val="7.9786022072044147E-2"/>
          <c:w val="0.83598816105433627"/>
          <c:h val="0.82017290284580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96850393700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es.xls]Indicadores'!$T$15:$W$15</c:f>
              <c:numCache>
                <c:formatCode>0.0%</c:formatCode>
                <c:ptCount val="4"/>
                <c:pt idx="0">
                  <c:v>0.95</c:v>
                </c:pt>
                <c:pt idx="1">
                  <c:v>0.89393939393939392</c:v>
                </c:pt>
                <c:pt idx="2">
                  <c:v>0.84693877551020413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97056"/>
        <c:axId val="55211136"/>
      </c:barChart>
      <c:catAx>
        <c:axId val="55197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211136"/>
        <c:crosses val="autoZero"/>
        <c:auto val="1"/>
        <c:lblAlgn val="ctr"/>
        <c:lblOffset val="100"/>
        <c:noMultiLvlLbl val="0"/>
      </c:catAx>
      <c:valAx>
        <c:axId val="552111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19705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4938908498506"/>
          <c:y val="7.7757888177646853E-2"/>
          <c:w val="0.84425061091501497"/>
          <c:h val="0.824744047281859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es.xls]Indicadores'!$D$21:$G$21</c:f>
              <c:numCache>
                <c:formatCode>0.0%</c:formatCode>
                <c:ptCount val="4"/>
                <c:pt idx="0">
                  <c:v>0.95876288659793818</c:v>
                </c:pt>
                <c:pt idx="1">
                  <c:v>0.89010989010989006</c:v>
                </c:pt>
                <c:pt idx="2">
                  <c:v>0.87903225806451613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70016"/>
        <c:axId val="55284096"/>
      </c:barChart>
      <c:catAx>
        <c:axId val="5527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284096"/>
        <c:crosses val="autoZero"/>
        <c:auto val="1"/>
        <c:lblAlgn val="ctr"/>
        <c:lblOffset val="100"/>
        <c:noMultiLvlLbl val="0"/>
      </c:catAx>
      <c:valAx>
        <c:axId val="5528409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27001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FINAL es.xls]Indicadores'!$S$21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111111111111162E-2"/>
                  <c:y val="2.8776978417266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3333333333332E-3"/>
                  <c:y val="4.79616306954436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'[Planilha FINAL es.xls]Indicadores'!$T$20:$W$20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es.xls]Indicadores'!$T$21:$W$21</c:f>
              <c:numCache>
                <c:formatCode>0.0%</c:formatCode>
                <c:ptCount val="4"/>
                <c:pt idx="0">
                  <c:v>1</c:v>
                </c:pt>
                <c:pt idx="1">
                  <c:v>0.93846153846153846</c:v>
                </c:pt>
                <c:pt idx="2">
                  <c:v>0.90721649484536082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02784"/>
        <c:axId val="55435648"/>
      </c:barChart>
      <c:catAx>
        <c:axId val="5530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435648"/>
        <c:crosses val="autoZero"/>
        <c:auto val="1"/>
        <c:lblAlgn val="ctr"/>
        <c:lblOffset val="100"/>
        <c:noMultiLvlLbl val="0"/>
      </c:catAx>
      <c:valAx>
        <c:axId val="5543564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5302784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93856"/>
        <c:axId val="101595392"/>
      </c:barChart>
      <c:catAx>
        <c:axId val="10159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595392"/>
        <c:crosses val="autoZero"/>
        <c:auto val="1"/>
        <c:lblAlgn val="ctr"/>
        <c:lblOffset val="100"/>
        <c:noMultiLvlLbl val="0"/>
      </c:catAx>
      <c:valAx>
        <c:axId val="10159539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593856"/>
        <c:crosses val="autoZero"/>
        <c:crossBetween val="between"/>
        <c:majorUnit val="0.2"/>
        <c:minorUnit val="4.0000000000000008E-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D5732-18FE-483E-8704-261C72691C3A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D2466-B715-423A-96E8-B78D3616EE1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269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36128-8A9B-452E-A05F-715338D77BA1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8346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D2466-B715-423A-96E8-B78D3616EE1A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90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37D469-28D4-4CA3-BDD7-490FB7F74753}" type="datetimeFigureOut">
              <a:rPr lang="pt-BR" smtClean="0"/>
              <a:t>23/06/2015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EA3E23-76AB-4B7C-A0EB-F7C0EE7CE929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4832" y="115890"/>
            <a:ext cx="8642351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5609676" y="4381067"/>
            <a:ext cx="612739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ALUNO:IBRAHIM </a:t>
            </a:r>
            <a:r>
              <a:rPr lang="pt-BR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GAINZA 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RIVERA</a:t>
            </a:r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en-US" altLang="pt-BR" sz="2000" b="1" dirty="0" smtClean="0">
                <a:solidFill>
                  <a:srgbClr val="000000"/>
                </a:solidFill>
                <a:latin typeface="Arial"/>
                <a:cs typeface="Times New Roman"/>
              </a:rPr>
              <a:t>ORIENTADOR: CLODOALDO P. ANTONIASSI</a:t>
            </a:r>
            <a:endParaRPr lang="en-US" altLang="pt-BR" sz="2000" b="1" dirty="0">
              <a:cs typeface="Arial" panose="020B0604020202020204" pitchFamily="34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4881572" y="5643580"/>
            <a:ext cx="2520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 dirty="0">
                <a:cs typeface="Arial" panose="020B0604020202020204" pitchFamily="34" charset="0"/>
              </a:rPr>
              <a:t>PELOTAS 2015</a:t>
            </a:r>
            <a:endParaRPr lang="en-US" altLang="pt-BR" sz="2400" dirty="0"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6308742"/>
            <a:ext cx="9144000" cy="5492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31951" y="6453205"/>
            <a:ext cx="863600" cy="2889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603508" y="6453205"/>
            <a:ext cx="7956551" cy="28892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3381376" y="6399221"/>
            <a:ext cx="7178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b="1" dirty="0" smtClean="0">
                <a:cs typeface="Arial" panose="020B0604020202020204" pitchFamily="34" charset="0"/>
              </a:rPr>
              <a:t>Orientador: </a:t>
            </a:r>
            <a:r>
              <a:rPr lang="pt-BR" altLang="pt-BR" b="1" dirty="0" smtClean="0"/>
              <a:t>Prof.  Clodoaldo  Penha   </a:t>
            </a:r>
            <a:r>
              <a:rPr lang="pt-BR" altLang="pt-BR" b="1" dirty="0" err="1" smtClean="0"/>
              <a:t>Antoniasse</a:t>
            </a:r>
            <a:endParaRPr lang="pt-BR" altLang="pt-BR" b="1" dirty="0">
              <a:cs typeface="Arial" panose="020B0604020202020204" pitchFamily="34" charset="0"/>
            </a:endParaRPr>
          </a:p>
        </p:txBody>
      </p:sp>
      <p:sp>
        <p:nvSpPr>
          <p:cNvPr id="10249" name="Retângulo 10"/>
          <p:cNvSpPr>
            <a:spLocks noChangeArrowheads="1"/>
          </p:cNvSpPr>
          <p:nvPr/>
        </p:nvSpPr>
        <p:spPr bwMode="auto">
          <a:xfrm>
            <a:off x="2614625" y="357188"/>
            <a:ext cx="64293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1600" b="1" dirty="0"/>
              <a:t>UNIVERSIDADE ABERTA DO SUS – UNASUS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UNIVERSIDADE FEDERAL DE PELOTAS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CURSO DE ESPECIALIZAÇÃO EM SAÚDE DA FAMÍLIA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MODALIDADE À DISTÂNCIA </a:t>
            </a:r>
            <a:endParaRPr lang="pt-BR" altLang="pt-BR" sz="1600" dirty="0"/>
          </a:p>
          <a:p>
            <a:pPr algn="ctr"/>
            <a:r>
              <a:rPr lang="pt-BR" altLang="pt-BR" sz="1600" b="1" dirty="0"/>
              <a:t>TURMA 7</a:t>
            </a:r>
            <a:endParaRPr lang="pt-BR" altLang="pt-BR" sz="1600" dirty="0"/>
          </a:p>
        </p:txBody>
      </p:sp>
      <p:sp>
        <p:nvSpPr>
          <p:cNvPr id="10250" name="Retângulo 12"/>
          <p:cNvSpPr>
            <a:spLocks noChangeArrowheads="1"/>
          </p:cNvSpPr>
          <p:nvPr/>
        </p:nvSpPr>
        <p:spPr bwMode="auto">
          <a:xfrm>
            <a:off x="2486024" y="2234582"/>
            <a:ext cx="771525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pt-BR" altLang="pt-BR" sz="1600" dirty="0"/>
          </a:p>
          <a:p>
            <a:pPr algn="ctr"/>
            <a:endParaRPr lang="pt-BR" altLang="pt-BR" sz="1600" dirty="0"/>
          </a:p>
          <a:p>
            <a:pPr algn="ctr" eaLnBrk="1" hangingPunct="1"/>
            <a:endParaRPr lang="pt-BR" altLang="pt-BR" dirty="0"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10251" name="Retângulo 66"/>
          <p:cNvSpPr>
            <a:spLocks noChangeArrowheads="1"/>
          </p:cNvSpPr>
          <p:nvPr/>
        </p:nvSpPr>
        <p:spPr bwMode="auto">
          <a:xfrm>
            <a:off x="585788" y="128563"/>
            <a:ext cx="1477963" cy="1295400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74833" y="2496191"/>
            <a:ext cx="84264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MELHORIA DA ATENÇÃO AOS HIPERTENSOS E/OU DIABÉTICOS NA UBS PINDORAMA, PARNAÍBA/PI</a:t>
            </a:r>
            <a:endParaRPr lang="pt-BR" sz="2800" b="1" dirty="0"/>
          </a:p>
        </p:txBody>
      </p:sp>
      <p:pic>
        <p:nvPicPr>
          <p:cNvPr id="13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028" y="357188"/>
            <a:ext cx="9350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8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intervenção iniciou com a capacitação sobre o protocolo do MS, para que toda a equipe utilize esta referência na atenção  aos hipertensos e diabéticos 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Discussões foram realizadas no sentido de orientar o acolhimento dos pacientes hipertensos e/ou diabéticos com 20 ou mais  de idade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hipertensos e/ou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diabeticos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com 20 ou mais anos de idade foram cadastrados, pelos ACS e atendente (durante procura ou busca ativa).</a:t>
            </a:r>
          </a:p>
          <a:p>
            <a:pPr marL="109728" indent="0" algn="just">
              <a:buNone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050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Oportunizamos atendimentos, nas referidas doenças e  faixa etária do projeto e continuamos dando atenção a demanda espontânea e  programadas para não afeitar os serviços da UBS.</a:t>
            </a:r>
          </a:p>
          <a:p>
            <a:pPr algn="just"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Comunidade orientada sobre a importância e a periodicidade da realização de consultas, exames clínicos e laboratoriais em dia, disponibilidade de medicamentos, orientação nutricional adequada, atividades físicas, risco do tabagismo e higiene bucal .</a:t>
            </a:r>
          </a:p>
          <a:p>
            <a:pPr algn="just">
              <a:defRPr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21247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26472" y="1330036"/>
            <a:ext cx="10972800" cy="4957949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Capacitamos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equipe e ACS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conhecer os protocolos de atuação na hipertensão e diabetes. Além de capacitação para busca ativa, medidas de orientação, técnicas de aferição e dosagem de glicemia, registro adequado e estratificação de risco;</a:t>
            </a:r>
          </a:p>
          <a:p>
            <a:pPr algn="just"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nfermeira foi responsável por palestras 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sala de espera da unidade, orientando sobre os fatores de risco para estas doenças e a periodicidade das consultas e exames, medidas de prevenção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pt-B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médico realizou semanalmente uma palestra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informar a importância e periodicidade da realização das consultas e exames, além dos fatores de risco e como melhorar nossa saúde.</a:t>
            </a:r>
          </a:p>
          <a:p>
            <a:pPr algn="just"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4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595" y="2148840"/>
            <a:ext cx="10972800" cy="4709160"/>
          </a:xfrm>
        </p:spPr>
        <p:txBody>
          <a:bodyPr/>
          <a:lstStyle/>
          <a:p>
            <a:r>
              <a:rPr lang="pt-B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ESF  realizou atividades coletivas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nas diferentes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localidades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escola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igrejas,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frequência semanal  e com a presença do NASF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mensais.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262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1.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Ampliar a cobertura 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- Cadastrar 70% dos usuários hipertensos da área de abrangência no Programa de Atenção à Hipertensão Arterial e ao Diabetes Mellitus da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Cobertura do programa de atenção ao hipertenso na unidade de saúde.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84241629"/>
              </p:ext>
            </p:extLst>
          </p:nvPr>
        </p:nvGraphicFramePr>
        <p:xfrm>
          <a:off x="6044540" y="3431969"/>
          <a:ext cx="4916385" cy="296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 rot="10800000" flipV="1">
            <a:off x="641266" y="3844292"/>
            <a:ext cx="5533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primeiro mês cadastramos 97 usuários (22,4%). No segundo mês conseguimos cobertura de 182 usuários (41,9 %). Já no terceiro mês a cobertura chegou a 248 usuários hipertensos (57,1%). 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51170" y="6451247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inscritos no programa da unidade de saúde, nos meses de </a:t>
            </a:r>
            <a:endParaRPr lang="pt-BR" sz="1200" dirty="0" smtClean="0"/>
          </a:p>
          <a:p>
            <a:r>
              <a:rPr lang="pt-BR" sz="1200" dirty="0"/>
              <a:t> </a:t>
            </a:r>
            <a:r>
              <a:rPr lang="pt-BR" sz="1200" dirty="0" smtClean="0"/>
              <a:t>                                fevereiro </a:t>
            </a:r>
            <a:r>
              <a:rPr lang="pt-BR" sz="1200" dirty="0"/>
              <a:t>a abril de 2015, Parnaíba/PI. </a:t>
            </a:r>
          </a:p>
        </p:txBody>
      </p:sp>
    </p:spTree>
    <p:extLst>
      <p:ext uri="{BB962C8B-B14F-4D97-AF65-F5344CB8AC3E}">
        <p14:creationId xmlns:p14="http://schemas.microsoft.com/office/powerpoint/2010/main" val="28411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1. Ampliar a cobertura 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2 - Cadastrar 70% dos diabéticos da área de abrangência no Programa de Atenção à Hipertensão Arterial e à Diabetes Mellitus da unidade de saúde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. Cobertura do programa de atenção aos diabéticos na unidade de saúde</a:t>
            </a:r>
            <a:r>
              <a:rPr lang="pt-BR" sz="2400" dirty="0" smtClean="0"/>
              <a:t>.         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332507" y="3933955"/>
            <a:ext cx="5533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primeiro mês foram 40 (24,4%), no segundo mês conseguimos cobertura de 66 pacientes (40,2 %), já no terceiro mês a cobertura foi de 59,8% com um total de 98 diabéticos.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51170" y="6451247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</a:t>
            </a:r>
            <a:r>
              <a:rPr lang="pt-BR" sz="1200" dirty="0" smtClean="0"/>
              <a:t>diabéticos </a:t>
            </a:r>
            <a:r>
              <a:rPr lang="pt-BR" sz="1200" dirty="0"/>
              <a:t>inscritos no programa da unidade de saúde, nos meses de </a:t>
            </a:r>
            <a:endParaRPr lang="pt-BR" sz="1200" dirty="0" smtClean="0"/>
          </a:p>
          <a:p>
            <a:r>
              <a:rPr lang="pt-BR" sz="1200" dirty="0"/>
              <a:t> </a:t>
            </a:r>
            <a:r>
              <a:rPr lang="pt-BR" sz="1200" dirty="0" smtClean="0"/>
              <a:t>                                fevereiro </a:t>
            </a:r>
            <a:r>
              <a:rPr lang="pt-BR" sz="1200" dirty="0"/>
              <a:t>a abril de 2015, Parnaíba/PI.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265991"/>
              </p:ext>
            </p:extLst>
          </p:nvPr>
        </p:nvGraphicFramePr>
        <p:xfrm>
          <a:off x="6200042" y="3466605"/>
          <a:ext cx="5188394" cy="2886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2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3.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exame clínico apropriado em 100% dos hipertensos.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com exame clínico em dia de acordo com o protocolo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49379" y="3208363"/>
            <a:ext cx="55339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92 dos 97 usuários avaliados estavam com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exame clínico em dia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(94,8 %).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segundo mês tivemos 159  com exame clínico em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 (87,4%)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o terceiro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205 dos 248 usuários estavam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 exame clínico em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 (82,7%).</a:t>
            </a:r>
            <a:endParaRPr lang="pt-B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com exame clinico em dia de acordo com o protocolo, nos meses de </a:t>
            </a:r>
            <a:r>
              <a:rPr lang="pt-BR" sz="1200" dirty="0" smtClean="0"/>
              <a:t>              fevereiro </a:t>
            </a:r>
            <a:r>
              <a:rPr lang="pt-BR" sz="1200" dirty="0"/>
              <a:t>a abril de 2015, Parnaíba/PI. 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501908"/>
              </p:ext>
            </p:extLst>
          </p:nvPr>
        </p:nvGraphicFramePr>
        <p:xfrm>
          <a:off x="6486350" y="2994913"/>
          <a:ext cx="5198969" cy="302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9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4: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exame clínico apropriado em 100% dos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diabéticos com exame clínico em dia de acordo com o protocolo.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49379" y="3208363"/>
            <a:ext cx="55339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realizamos o exame em 38 usuários (95,0%), no segundo mês conseguimos 59 usuários com exame clínico em dia (89,4%) e o terceiro mês terminou com um total de 83 usuários com exame clínico em dia (84,7%).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diabéticos com o exame clinico em dia de acordo com o protocolo, nos meses de fevereiro a abril de 2015, Parnaíba/PI.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883876"/>
              </p:ext>
            </p:extLst>
          </p:nvPr>
        </p:nvGraphicFramePr>
        <p:xfrm>
          <a:off x="6002295" y="3004457"/>
          <a:ext cx="5659273" cy="288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47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5: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100% dos hipertensos a realização de exames complementares em dia de acordo com o protocolo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com exames complementares em dia de acordo com o protocolo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49377" y="3511459"/>
            <a:ext cx="562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91 usuários com os exames complementares em dia (93,8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%).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segundo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157 usuários (86,3%),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 usuários com exames complementares em dia, o que representou 81%.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com exames complementares em dia de acordo com o protocolo, nos meses de fevereiro a abril de 2015, Parnaíba/PI.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197955"/>
              </p:ext>
            </p:extLst>
          </p:nvPr>
        </p:nvGraphicFramePr>
        <p:xfrm>
          <a:off x="6187044" y="3199386"/>
          <a:ext cx="4703120" cy="28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6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6.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a 100% dos diabéticos a realização de exames complementares em dia de acordo com o protocolo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diabéticos com exames complementares em dia de acordo com o protocolo.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49377" y="3511459"/>
            <a:ext cx="562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foram 38 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 os exames complementares em dia (95,0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%).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segundo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foram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59 (89,4 %),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mês tivemos 83 usuários com exames complementares em dia (81,0%).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</a:t>
            </a:r>
            <a:r>
              <a:rPr lang="pt-BR" sz="1200" dirty="0" smtClean="0"/>
              <a:t>diabéticos </a:t>
            </a:r>
            <a:r>
              <a:rPr lang="pt-BR" sz="1200" dirty="0"/>
              <a:t>com exames complementares em dia de acordo com o protocolo, nos meses de fevereiro a abril de 2015, Parnaíba/PI.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643723"/>
              </p:ext>
            </p:extLst>
          </p:nvPr>
        </p:nvGraphicFramePr>
        <p:xfrm>
          <a:off x="6385091" y="3375301"/>
          <a:ext cx="4476750" cy="258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1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04405" y="1407432"/>
            <a:ext cx="9654639" cy="4681538"/>
          </a:xfrm>
        </p:spPr>
        <p:txBody>
          <a:bodyPr rtlCol="0">
            <a:noAutofit/>
          </a:bodyPr>
          <a:lstStyle/>
          <a:p>
            <a:pPr marL="480060" indent="-342900"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Doenças Crônico-Degenerativas têm assumido importância cada vez maior no elenco de ações programáticas típicas da ação básica em função da modificação da pirâmide populacional e do estilo de vida que levam estas doenças a condições epidêmicas na população brasileira.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137160" indent="0" algn="just"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80060" indent="-342900"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É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importante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desenvolver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foco de intervenção em atenção aos usuários com hipertensão (HAS) e diabetes mellitus (DM), já que são doenças muito frequentes e com grande morbimortalidade, além de poder atingir a qualquer idade. </a:t>
            </a:r>
          </a:p>
          <a:p>
            <a:pPr marL="0" indent="0" algn="just">
              <a:buNone/>
              <a:defRPr/>
            </a:pP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1800" dirty="0">
              <a:latin typeface="+mj-lt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 marL="365760" indent="-365760" algn="just">
              <a:lnSpc>
                <a:spcPct val="150000"/>
              </a:lnSpc>
              <a:defRPr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7392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7.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Priorizar a prescrição de medicamentos da farmácia popular para 100% dos hipertensos.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com prescrição de medicamentos da Farmácia Popular/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 priorizada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249377" y="3511459"/>
            <a:ext cx="562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93 usuários estavam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 prescrição de medicamentos da Farmácia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Popular (95,9%).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segundo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162 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(89,0%),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218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(87%) usuários com prescrição da Farmácia Popular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93674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com prescrição de medicamentos da Farmácia Popular/</a:t>
            </a:r>
            <a:r>
              <a:rPr lang="pt-BR" sz="1200" dirty="0" err="1"/>
              <a:t>Hiperdia</a:t>
            </a:r>
            <a:r>
              <a:rPr lang="pt-BR" sz="1200" dirty="0"/>
              <a:t> priorizada, nos meses de fevereiro a abril de 2015, Parnaíba/PI. 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570840"/>
              </p:ext>
            </p:extLst>
          </p:nvPr>
        </p:nvGraphicFramePr>
        <p:xfrm>
          <a:off x="6482081" y="3458912"/>
          <a:ext cx="471424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16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8.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Priorizar a prescrição de medicamentos da farmácia popular para 100% dos diabéticos cadastrados na unidade de saúde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diabéticos com prescrição de medicamentos da Farmácia Popular/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priorizada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429206"/>
            <a:ext cx="56289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tivemos 40 usuários com prescrição de medicamentos da Farmácia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Popular (100%),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segundo mês o número de usuários foi de 61 (93,8 %),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85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(90,7%) diabéticos com prescrição da Farmácia Popular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32416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</a:t>
            </a:r>
            <a:r>
              <a:rPr lang="pt-BR" sz="1200" dirty="0" smtClean="0"/>
              <a:t>diabéticos </a:t>
            </a:r>
            <a:r>
              <a:rPr lang="pt-BR" sz="1200" dirty="0"/>
              <a:t>com prescrição de medicamentos da Farmácia Popular/</a:t>
            </a:r>
            <a:r>
              <a:rPr lang="pt-BR" sz="1200" dirty="0" err="1"/>
              <a:t>Hiperdia</a:t>
            </a:r>
            <a:r>
              <a:rPr lang="pt-BR" sz="1200" dirty="0"/>
              <a:t> priorizada, nos meses de fevereiro a abril de 2015, Parnaíba/PI.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921187"/>
              </p:ext>
            </p:extLst>
          </p:nvPr>
        </p:nvGraphicFramePr>
        <p:xfrm>
          <a:off x="6588827" y="3429206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4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9.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avaliação da necessidade de atendimento odontológico em 100% dos hipertensos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com avaliação da necessidade de atendimento odontológico.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798538"/>
            <a:ext cx="5628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95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(97,9%), no segundo mês 180 usuários (98,9 %) e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246 com avaliação da necessidade de atendimento odontológico (99,2%).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32416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com avalição da necessidade de atendimento odontológico, nos meses de fevereiro a abril de 2015, Parnaíba/PI.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428285"/>
              </p:ext>
            </p:extLst>
          </p:nvPr>
        </p:nvGraphicFramePr>
        <p:xfrm>
          <a:off x="6588827" y="3429206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829536"/>
              </p:ext>
            </p:extLst>
          </p:nvPr>
        </p:nvGraphicFramePr>
        <p:xfrm>
          <a:off x="6329547" y="3254961"/>
          <a:ext cx="4648200" cy="258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82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2. Melhorar a qualidade da atenção a hipertensos e/ou diabéticos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10.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avaliação da necessidade de atendimento odontológico em 100%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avaliação da necessidade de atendimento odontológico.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7" y="4059543"/>
            <a:ext cx="1086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40 pacientes (100%), no segundo mês 66 pacientes (100%) e no terceiro mês 98 usuários (100%), atingindo a meta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269367"/>
              </p:ext>
            </p:extLst>
          </p:nvPr>
        </p:nvGraphicFramePr>
        <p:xfrm>
          <a:off x="6588827" y="3429206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64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Melhorar a adesão de hipertensos e/ou diabéticos ao programa.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11.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Buscar 100% dos hipertensos faltosos às consultas na unidade de saúde conforme a periodicidade recomendada.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faltosos às consultas médicas com busca ativa.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429206"/>
            <a:ext cx="56289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mês, fizemos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busca ativa a usuários faltosos (100%). 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segundo mês os faltosos com busca ativa foram 25 (96,2%) e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terceiro mês conseguimos avaliar um total de 43 pacientes faltosos com busca ativa (95,6%).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32416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faltosos as consultas com busca ativa, nos meses de fevereiro a abril de 2015, Parnaíba/PI.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618097"/>
              </p:ext>
            </p:extLst>
          </p:nvPr>
        </p:nvGraphicFramePr>
        <p:xfrm>
          <a:off x="6588827" y="3429206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725779"/>
              </p:ext>
            </p:extLst>
          </p:nvPr>
        </p:nvGraphicFramePr>
        <p:xfrm>
          <a:off x="6560815" y="3268824"/>
          <a:ext cx="5017626" cy="2707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0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Melhorar a adesão de hipertensos e/ou diabéticos ao programa.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12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Buscar 100% dos diabéticos faltosos às consultas na unidade de saúde conforme a periodicidade recomendada.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diabéticos faltosos às consultas médicas com busca ativa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667035"/>
            <a:ext cx="10640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tivemos 3 pacientes faltosos com busca ativa (100%), no segundo mês os faltosos com busca ativa foram 7 (100%) e no terceiro mês conseguimos avaliar um total de 14 pacientes faltosos com busca ativa (100%)  dos usuários avaliados 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378502"/>
              </p:ext>
            </p:extLst>
          </p:nvPr>
        </p:nvGraphicFramePr>
        <p:xfrm>
          <a:off x="6588827" y="3429206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11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4. Melhorar o registro das informações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13: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Manter ficha de acompanhamento de 100% dos hipertensos cadastrados na unidade de saúde.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com registro adequado na ficha de acompanhamento.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613872"/>
            <a:ext cx="562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90 usuários estavam com registro adequado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(92,8%), no segundo mês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157 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(98,9%) e no final do terceiro mês conseguimos ter 202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 registro adequado (81,5%).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32416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com registro adequado na ficha de acompanhamento, nos meses de fevereiro a abril de 2015, Parnaíba/PI.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252555"/>
              </p:ext>
            </p:extLst>
          </p:nvPr>
        </p:nvGraphicFramePr>
        <p:xfrm>
          <a:off x="6588827" y="3429206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394014"/>
              </p:ext>
            </p:extLst>
          </p:nvPr>
        </p:nvGraphicFramePr>
        <p:xfrm>
          <a:off x="6653097" y="3429206"/>
          <a:ext cx="470471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15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4. Melhorar o registro das informações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14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Manter ficha de acompanhamento de 100% dos diabéticos cadastrados na unidade de saúde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diabéticos com registro adequado na ficha de acompanhamento.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613872"/>
            <a:ext cx="562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tivemos 37 diabéticos com registro adequado (92,5%), no segundo mês foram 58 diabéticos (87,9%) e no final do terceiro mês conseguimos 82 diabéticos com registro adequado (83,7%).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32416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</a:t>
            </a:r>
            <a:r>
              <a:rPr lang="pt-BR" sz="1200" dirty="0" smtClean="0"/>
              <a:t>diabéticos </a:t>
            </a:r>
            <a:r>
              <a:rPr lang="pt-BR" sz="1200" dirty="0"/>
              <a:t>com registro adequado na ficha de acompanhamento, nos meses de fevereiro a abril de 2015, Parnaíba/PI. 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485876"/>
              </p:ext>
            </p:extLst>
          </p:nvPr>
        </p:nvGraphicFramePr>
        <p:xfrm>
          <a:off x="6519553" y="3345465"/>
          <a:ext cx="4942972" cy="257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7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5 . Mapear hipertensos e diabéticos de risco para doença cardiovascular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15: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estratificação do risco cardiovascular em 100% dos hipertensos cadastrados na unidade de saúde.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Proporção de hipertensos com estratificação de risco cardiovascular.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3798538"/>
            <a:ext cx="5628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realizou estratificação de risco a 95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(97,9%), no segundo mês 180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(98,95%) e terminamos no terceiro mês com um total de 246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 estratificação de risco em dia (99,2%).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32416" y="6106862"/>
            <a:ext cx="765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Proporção de hipertensos com estratificação de risco cardiovascular por exame clinico em dia, nos meses de fevereiro a abril de 2015, Parnaíba/PI. 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454463"/>
              </p:ext>
            </p:extLst>
          </p:nvPr>
        </p:nvGraphicFramePr>
        <p:xfrm>
          <a:off x="6645730" y="3507172"/>
          <a:ext cx="4648200" cy="259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6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5 . Mapear hipertensos e diabéticos de risco para doença cardiovascular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16: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Realizar estratificação do risco cardiovascular em 100%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cadastrados na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: Proporção de diabéticos com estratificação de risco cardiovascular.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700639" y="4014688"/>
            <a:ext cx="10889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primeiro mês realizamos estratificação de risco em 40 usuários (100%), no segundo mês 66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(100%) e terminamos no terceiro mês com um total de 98 usuários com estratificação de risco em dia (100%) dos usuários avaliados .</a:t>
            </a:r>
          </a:p>
        </p:txBody>
      </p:sp>
    </p:spTree>
    <p:extLst>
      <p:ext uri="{BB962C8B-B14F-4D97-AF65-F5344CB8AC3E}">
        <p14:creationId xmlns:p14="http://schemas.microsoft.com/office/powerpoint/2010/main" val="25166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84334" y="1444831"/>
            <a:ext cx="8050213" cy="4319588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Cidade de Parnaíba-PI, localizada no litoral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Piauí (região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Norte do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estado) </a:t>
            </a:r>
          </a:p>
          <a:p>
            <a:pPr marL="109728" indent="0" algn="just">
              <a:buNone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145.705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mil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habitantes, sendo que destes 137.485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pessoas vivem na zona urbana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8.222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zona rural (IBGE,2010).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cidade possui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39 UBS com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8 Unidades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Saúde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localizados na zona rural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. 30  UBS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funcionando com equipes de saúde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família.</a:t>
            </a:r>
          </a:p>
          <a:p>
            <a:pPr algn="just"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Disponibilidade do NASF para 10 ESF 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indent="-457200" algn="just">
              <a:lnSpc>
                <a:spcPct val="150000"/>
              </a:lnSpc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r" eaLnBrk="1" hangingPunct="1">
              <a:lnSpc>
                <a:spcPct val="150000"/>
              </a:lnSpc>
              <a:defRPr/>
            </a:pPr>
            <a:endParaRPr lang="pt-BR" sz="16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" name="AutoShape 2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4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21" y="312738"/>
            <a:ext cx="2667000" cy="3562350"/>
          </a:xfrm>
          <a:prstGeom prst="rect">
            <a:avLst/>
          </a:prstGeom>
        </p:spPr>
      </p:pic>
      <p:sp>
        <p:nvSpPr>
          <p:cNvPr id="5" name="AutoShape 6" descr="data:image/jpeg;base64,/9j/4AAQSkZJRgABAQAAAQABAAD/2wCEAAkGBxQTEhUUEhQVFhUWGBgXGBcYGRgYHxgdHhcZHBgeGBgcHCggGholHB0XITEhJSkrLi4uGCAzODMsNygtLi8BCgoKDg0OGxAQGzQkHyQsLCwsLCwsLCwsLCwsLCwsLCwsLCwsLCwsLCwsLCwsLCwsLCwsLCwsLCwsLCwsLCwsLP/AABEIAQQAwgMBIgACEQEDEQH/xAAbAAACAwEBAQAAAAAAAAAAAAAABQIDBAEGB//EAE4QAAIBAgQCBQUMBwcDAwUBAAECEQADBBIhMUFRBQYTImEycYGRoRQjMzRSVHOSsbLT8EJydLTB0eEVQ1NilLPxFiSCZIPCRGOEpMMH/8QAGQEBAAMBAQAAAAAAAAAAAAAAAAECAwQF/8QAKREBAQACAQQCAgEDBQAAAAAAAAECERIDITFRE0EEMiJxgZEzUmGhwf/aAAwDAQACEQMRAD8A+41ya7WPEjvUF169l4e2jD3CQZ51jck+Jomg3NeEHUH01JGkTS8+FZ+kelfc9vNkLy6IFBAJLsFGp03I3otjjcrMZ5p1RSIdN3vmdwee5YH23KuwXTLNeWzcsPaLIzqS1tgQpUHyGOveFRuNPgz1vt/mX/1k612c9zCoWcK1y5IR3tzFlyJKMCROseFZf7Btc7/+oxH4lbusXw+E/Xu/7D1bXL18rMuxhJoqToK1zv6f+oxHo/vKl/YNrnf/ANRiPxK14u4Vy5Yljl1mBMxMeOnprha4u4V/NKH1Eke0Vlyy9rajL/YNrnf/ANRiPxKP7Btc7/8AqMR+JWxMUsgGVJ4MInzHY+g1O/eyxoSSYAESTBPEgbA05ZezUJ8V1YRjKX8VbOnk4i8wPnV2I9UVmxXVkBSxxeMUr3pW88acMusyOBJp77p5pcHoDfdJqJbtGAhgq94yCsn9EajXXX0CrTqZz7RxhDhOrd2QWxF7KVEq9y6WDSZgpcUZSI01140twuJtoyriXup2pc2m7fEKCocqO0m53C0Sp2YMIM17XFYhbaF3MKokmCfUBqTOkCvDdC9AXbnSL3LlhrdoHtBbeIAKwF4iGbMxUaCSK26XXzl3e7Tp/j9PqcuV1qW/3+v+3o/7IT5V/wD1GI/EqP8AZdv5d7/UX/xKZv0DhDGWxbmZhQFI0O0EZdxtGschSrovouznv2yi3VRwBcuBbjyRLozle9lkCSSeB2168vysJN8XFOjl7QxGEsW/hL1xOHexV5ftuVW1vDD+/uE8hib7HzQLhJPhT61gLSyFt21B3hVE+eBWgaCBoBWN/On1hFp+PfvJ5tMED/d4wcpv3tvN22nmMGovYtL5Yxi6T5eLYfWRyPbXpQ07V2qT8zL/AGz/AAv8E90l6vYpmwuHOdzNm0ZLMSZRdSSZJ8+tFVdX/iuH+htfcWu1uzeyxFyB4mshM71tu28wisxwxnh5/wClQlVXDXbluCRUQKCVJutHwdv9ow3++lOaSda2AsoSQAMRh5O0AX0nXhUZeG/43+tj/WFn/wDoPS1sYd7K3B2rFZUHXLIkGNpHA8K1dF43PewdwbthXmf1rQPtpNa6v4Z7927iMRbdXbMoFwA7ycxn0einll7TYywlhkIWzdEIQQozW40GwrObt3Xo5zp4dKdPDdsmVt1qd8fDf05czXcIf/uXf9h6li2YISozEbKNPb4UdOpF7Bj/AD3f9h60Vh1/3ebh4ZsNbBi4TnJEg8ACP0Rw+3xrQwkVnwoyHs+AEr+rMQfMdPNHjWmsqugVDLDAEHQg1XawoVs0sYELOuUHUwd9YG5O1W5BXOz5afnlUbE6hfvqil7jBEUSzMQAo4kk6AUme22Lbu3LlqzbY9+0xVrzeS0ET70AXE8WgiMoNbV6vYdQmZHulSG99uXLslfJZg7EFhC6kcK0nT9o5MHRlq5irdu9idALouW7NsMuqmbRusSCZEPlIUd5ZBjX0zudJGvDwEgEH1is+JtEAuhIzESpkgknLO8gyRxju7VcyiQCTpuZ8QftitpJPCjH07jmsWjc3ZsltJ8lXdwiFuShmBJ5Cq8Dh1s20trJCiJ58SxA4kmTHOt2OIdHTsxcBQ+9tAFzTye9proJOmtJ+rNorhbEzPZLAOuURos8YECeMTWfU8LYmLv3SRy4a0BTG/sqN1OXHQ+NSuvAJNYrI253Bnh5/wA61Iv4H7ahZaIGhHMTV1Ai6vfFcP8AQ2vuLRXOrojCYcD/AAbX3For0o5nt6KKKDjLO9Yr1vLPKt1U4vyaDHmqu9aUiGVT5wCPzNWMKjHOgp9w2/8ADt/UX+Va+jsMiklUVTtIAHtAqBateEtwvn1ppbll7JusrEXsJAJ98uaCP8B+dWWboZc23n4RoQfTUesXw+E/Xu/7D1A4JJJK5p1htQOcA6CuTr65NMPAwneLP8owP1VkD0E5j6a0VWBlMDQRty83KpMeA3+ysKulWPpfEi3ZdjrplA+Uzd1VHiWIHprSxgEkiBqSeHOTwFLeirPum4cSQ2W2SuHDSATBD3QpG5mFaJygkaOathjuot0YdD4Q2sPYtZp7K1btkgbFUCmBwGh014VrUyJYiDG8awdPRUkExAiJB9ewO+/Gum0Ay78eJPCulRlx6g99QpyS5kTsrceeo80VrRDI5DnqfR/WpYhhlbY6bHbXmORrIjPb0jtFCnVRrPAGXJjzDlQa7yg7mI19hFeY6Ewq2r+JQWxa7yMlsE5Tbgw6r5IJcvmgTIEzpTbGdJKkdpdtqT5KZWdm/VUMGfjsteW6W6cQFsUuIe24t2kyXcO6oozsXk3ApB1zkBgwVAYOlVym5pMvd6u7t5tdp9lRtsWgnQfb+dKkxlTl1kaekaVwNJgaQOXq+yuZdZRVZkmPT+RXSvKPNQJer/xXD/Q2vuLRR1e+K4f6G19xaK9KOZ7aiiigKKK408KDFi1APn1/npUbKSY9P/FFxTPe3rRhbManc7eA00oJW8Mo2FXUUUCHrF8PhP17v+w9W1V1i+Hwn693/Yera4+v+zbp+EXjjqeFctrHh4VFYXTh4CpdpzkeesV2Tpq0XsXFUAsVJVSJDEagEcQSAD4GpYLrJnUlsNiUIJVl7POVIAMHIW4EHxBBFaZgFjpxPgBVHVqClzERlGIcXFnfILaIhPIsq5o3AYA6itelfpXJwdYbYuMMrhBGa66tbVGMwrZgGXQbkZZIEyQKaXycpkeMiDXDYzqUcAoQVKkSGB0IYbEEbjxpRc6NEm0L15bQ0CZjE6HKbkZwmoGXNHDbStlUm6YtLdZXDC3bbIbpy5M5VXgldV00loEiN4nX0tjRbw737dsXsq5gFPlCRJBUMSAJOgMxVmFRUELCKqgAIAFPiAB+ZpenQqm53WIstLvh9rbMTowESAdSyDukkGN5CXQlu5lN+663LjqhLLba2oWDlVFYlgBmYyd8x0G1S6zuTZFopJuultRJic2YkwNVCqzEHcCONN4bmPUT/GvPdKsfduHW5BTJdNsATFwAZmbcqBbJAYaS5BMsoMW9thoTVdo6T5/+a6+UCTAA4mABWa/igwy2mVmbQQQYHEnwH8RXNI0ak586lWS4ptjNnYqCMwYg6TqdpEb8oFaiY1NRQj6v/FcP9Da+4tFHV74rh/obX3For0o5jO11rz5jbwuIdVe5bzDsQCbbsjQGugxmU7iur1nYkgYPEyInXD6T/wC9v/Sk3VdybLIuhGJxZZvkg4y/oP8AMR6hryp/atBRA85PEniSeJrly62UtjWYRD/qN/mWJ9eH/GqFrrOzCVweJI4GcPrrGnv21aaz+4k/RXL+oSn3SJqPnyT8ccu9Y2GrYPEgDWScOP8A+1C9aGIB9xYqDt8B9nbTR7iWc0Zm5v3jptBPk+irk1JPoH8fz4U+fI+OKj1mf5liv/1/xqP+pn+ZYk+Y4f8AGq24Njy4eipCnz5HxwoxnSzXsRhs2HvWQpuuWum1EdkVju3GMyw4U1fh+eFFy2CO8objBAP28ay9HMAoXZ9e6dCBMwB8kbaaaVnlly7rSa7NiqBsK7RRVFnCKydXCRbNme9hm7MiIDCA1tvObZUkg+VNbKx4MlcawBJW7ZDMOCG28KeQzhyNd+yHKtOne+lcjgOTMDbnVOHAzMrRmkmflA7eoQvoHOrA8FtDuNf/ABHpqjEd5co0diY5qflTwgR6wONbKLzuQYgCY5+f1GuMp3/SO3h+dZ88UOdQCu2s6H+u/hQzksIB005b854UHXZtNhJiN/Py4TXn8UFt9IZnzA3rKpbbXKzK7s6ngGAKkA7jNHGvQBIYEmTBE8Nxt7ar6TwCX7TWrk5WjUbqQQVZTwZWAIPAgVFm5pJZipuEKo0V0LMTA7rBiuxzHSP41tpTg7lyxcTD38rZwxtXUEB8oBcOhYsH1mdQZ4bU2rDKa7LxxlBBBEg6EHjWYYFdJLFRsjHMNoG+pjxP8K1VC45HD08qrKEnV74rh/obX3Frtc6vfFcP9Da+4tdr0o5lfU5ot3R8rEYth6MXdVvPED6wr0Ned6qWWa2WJAVcTjSAN2nFXwcx4DXYchrXoq8/qftXRj4FFFFVWFFFFBF1kEeFCNIqVQtneNpohOseJtBrqBtVCs6j/MGXXx0NalcESCCOc6ab61ltr2jh/wBBfI8TrLeaDA9fKpg2UVzMJida7UJVYvErbRncwqgk/wBBxPIVRgMJc7Q37oCMyi2toGSqZszF22Lkxtoo0BMzWbGYU3r+QsSlu2t4WxpmuB27M3G3yyAVAI1tk68GFy9kthnt3GyxmbKGmND3FZm56AGtunj22plWsW4OuxOwJEaRrG8xvXcOkO/EnKZPyYgD0EN+daypjFuAC0I13YFApEaEESW1Hd8OFdzXe1jutl0zGV0YExAB0BUfkGtVW25IMiNYHqnX21y2SDDazxH8uGnHWqMJiMxOoLiQVnUQYMD5M8dKvVZJmfTI/oagSuFTodfDf2VxCRpBjhMe2rAoG1cdto4n+BoEfTTH3ThAQN7x8dLfnBjXbKeGo0Dbqw9Oq3b4MwB75cBaeBssSkf5iA3/ALdbqx6nlfEVXeaB59P5+yamWiqyJBOs8P6e2s0k3V34ph/obX3Frtc6vfFcP9Da+4tdr0o5k+qPwDftOM/fL9OqS9UfgG/acZ++X6dV5+f7V0zwKKKKqkUVwmqMXcYZVSMzGNRMAasYnht5yKIGNbugTBZkGhgkZ1mI12naqjgSQFa4zKCNCF4bAkCTV9jCquupbizan18B4DSrqnevAy3cBbP6IG2gkAxsGA0YeetHac9/XUqKjYqCGB55/PjU5PIev+lSooMGFOXHSdO1sZVgkybdwsZGwgXNDxk+FNr7gGJ31I9HPhNKelMCzxctN2d9FYW3gHQlSVeQZRiqyBroK14TF9qrzbZHTR0aDuJlWBhgeB0OmoFb9OyzSli1EI0PhLacQJn1D11FGzMSxgnQrp3QCSsjfjvtqOFaBbgbHbgZnzzvVeBt6nNLOumYzsdRAO2mh81aITOHGgYAgkHl3gp1EcxVV5EWGXygyxuSZIUiTwMxPOOVWm0M5hRsPDid4Gv9K7eYEQwIHHQ/w+0UGmq11Y+G3qqhLR1yXDHI96DruTrHhvpvUkwxjvsxJ3g5R6IgxUBd1nQRh3OrJibeQSRJYNbbYGYR3b/xOoq86mNgN6q6w9GI2HuEWw1xFNy20ZnFxAWQqx1zSB9lTw11XUOhzK4DBt5BEg+qsuqtimqAf8k1KiislyLq98Vw/wBDa+4tFHV/4rh/obX3For0o5U+qPwDftOM/fL9OqRdV7oXDOzbDE4zx/8ArL1M1uXTrkUDkWIMeMCAfD215+U/lXRPDqYljqLZI4GVE6xtO1Hvp/w18ILx6ZX7KqstctoMyqQo1KsSfPBUTVnu9P0SX/UBb2jSmvSUV6NQznAuM0yzAHfgB+iPAVdYwipqoMxElmYxyliYFVnpG1xcA7wwKn1EVE4i6fItADm7ZZ5aAEj0xT+R2bKKyZbzaEog45ZY+EEgAeo1Zh7xJKtAca+BHyl8PsqNC+isfSXSdqwqm60ZmCINy7HZUG5Y8qzDpG85yWsLcV4n38raWJjdS5Y+AB3ExSY2+DcNaKWYjH3bGuJtAW5+FtNnVBzughWQeIDAcSKuxPS1lHFtnBuGItqC7Gdu6oJ/4NLjYbjbWLoHKb2Ku6ybi2uO1u2vDaQ73NY5DgKqfpRiStrD33YHLLIbaBtIzM8HLBksoYaHjpXei0ODIt3nlbksLpAAFxnLXFY8ASVylidomQJ16eNneq5U6t3QODbmO6T9g849FYbGPt3b10ISzWQFaAVjMST3iBOqxAmCrVFcW95nTDsqqjsj3SA0MD3kRZgsJ1J0ExB1ipOhkymHu55f35CFc5nZyGAGRwGdoBUgctydVTKDqSZYKNdo/oaue8ANxPAUoPRTi2WGJv8AaAGGZlIB0mbaqEYacp3giauw/SPZymIARhAzKHKOGMAhiNDOhUmQY3kEhbjMZasx2l0KTqMzRIGrHzeJ01A41utuCJFJUbtb63LVthb79q5cJXJcTUd1Q2YsLkQxAEF95FZrtrFWlVbNxXUFYXIA7IrovednyE5CdQFkgaig9FevKilnIVVEsxMAAbknhXnerN0Nh1OzZnzgiCHNxi8rAykkkxAiRW61aN9le+Mqgh7dkxuNQ9yNGcbhQSFOupAIjiujrq3Xu2DbbtChe2+ZZhcpZbizBjLuhnLEjQimeO4mVpopU3TiW7nZYmLF0+QrMG7QQdbZG+xkQCI21FaX6UtjcnaRKkZv1ZGv5NYcavuF3V/4rh/obX3FornVw/8AaYf6G19xaK9GOZDqlg1Np3YZj7pxcTrljGX9vTrXoaRdUn95cf8AqcZA/wDzL/sp3qPH88K8/P8AauieEqK4rTXaqsJooooCs+Mt6ZwcrJJzROm7A/5SB9h4VX0hjsmVUXPduaW7Y4wRmLH9FFkEtw8SQDXf6CUqGxHv9zMujeQJYStu35IEaS0mNzV8MLe6trnQXR3asuMvovaEDsUMN2ClTmyng7ycxHCBwpr2bs2eVAHkAgmNNSdQATqOOnLWrHEgZdCdNPb/AM1J1Ed4gKBtsAPE8ordRVYuM+YMBAMSP0hAO3CZiJrmBwVuz3bVtEViTCKF9YA9tdwN6VzASGJaQQdzoDruBA9FWs+s8tI2OsbeypF1VFQ0yAVgqQdQZ3kcRw9dd7T5Wn5586gGI0EHTQ+HjrvpUBLh8NdtPd7HD2xb7qoBd7NcttYByqjd4ksNvJVNab4WLltHAy50U6ciJj21bZ1X1/bS3oa2ym5ZLZ7djIimIPkBsrxoxClNREzqJqQxvAADTujceiqWGYFSCyRtAOkbMGGv5mpXroXumdZA4mI4Did/VQt6dRruDAInfQjgQdNfGgrS1CKAe6I8wAHEHWB/CuYdZYHQZSRlHLWCTxBAUjbeuriAQkKzaDQKR6RMCJ+2qjaLtmVIXQT5DRMtAGpmANSOMeIaLdwEaQdAsab8vRXRfaciqcwiSYyifMZPmrM1kAllSCCJggMQBlIGsRAGk8OdaMMjZmYDKDHdJkyOJiQNIEDgBQKHZjjoaHKWB3gICFn21YkMwE6cE14TuvWFfylDecTS/q9c7S297/GvXXncFQ5t2ypjVTbRCD400rmzv8l54Iur/wAVw/0Nr7i0UdX/AIrh/obX3For0I50+qPxdv2nGfvl+nVJeqPwDftOM/fL9Oq8/P8AaumeFaiTJ4E6fnwiu37yopZ2CqBJZiAAPEmo224xv5vN/CluHsDE4xi3es4UIAsmDiDLNnXZsls2is7FyeRDHHd0W6Wp0m1wgYexceQDmuK9hIP+d0knwVTUv7LvXyBiSiWhq1m2S/achcukLKaNKBdZEmJBem5rsfPUQ4Lej7COHpraYSKbrH0b0Hh8OzNYtJbLgA5RAgEnRdl1JJgCdJmBW29azDeCCCD41ZRVkMlstnKkAGJLDzxoDtPLwOpqT5YJyhl4neecA71LD6l25nKPMun3s1DMRb03gDnB2mOMcqAwnk5jHe73gJAjXzcamiycx9H9fGs1ruqLR0J0nfNOrEHnuYq+6mkyYHjw4+fSguBqi4ACSNIBM8vPznx5V0gSMp0MzH2j06emlXTmF7S1c2K24JRvIu5SHdX5gwBOsEHcSCGzCY6zdBNpkueSTkIPleSZHPn4Uu6TstYS5ct37iMzq/ZHs2DklVyyyFgW0Ud6ASOAijGXWtXS9tC3bJbRAA0K6mbebKDltkO0nYdnzIrmK6JuXbtq87WBctN3YskkAnVc7XNQRxga7RUh1aCrOUEnidWPpY/zrO2H3JDCQSYYiTG/dOpjTXlWx14jf7RVbPqJB46b6/yj7agdzwICkcBt6ONRW5rlmIjhrx9GwruUjWP/ABn7OE8KkbRI1O/CAf4b0FZBzRPjJjiIgAeaaT9JK/bpaa46WnSQUOU3XUsXVnHeXu5WAUgkK+sCKcCPI084/rx/rSvpe3e7Sw4Q3UtrcLIhGfOVCqwDMqnTtFiZ7+m1L4Srt9B4dVCC0uUAKFMkQNhBNcHQqRla5fZdgvbXFCjgAUKkxtLEnTetmDxSXbaXLZzI6hlPMESDV1c26uQ9XFjCYcDYWbQ5/wB2vE0V3q/8Vw/0Nr7i0V6McyfVH4Bv2nGfvl+nVJeqPwDftOM/fL9Oq8/P9q6Z4QtJGnjpWTqikWHumCb9+7dkCMwLlLWhA1Fpba7DyZ3mudK3Sezso2V7zZQRuqDvXWGhghAQCRAZl503tYdbaIiCEQBQBrAAgVp059q5LbS78J4cqLnA+P2j/ipKZ1qrFkhCQJI1jza1ohdUL9zKpbkCaqXFQO+Mo3zbr6+Hpio426O4N5YHSTovenQHSco9IohZbBVVXcxHs1Pr+2o3FIA1nvLoBv3gedR90rMkwBxhh6yRArly/nIFogwQS2hUb6aMCTUjuMuDsy3IZwP1e8PsqQxDHa22u0kAeniPVNUraZmKsUKrlPdQrJ1MEljt3T6a2kxUDIcDJLMZblsvDh6N6jjrC3LNyzqmdGWQJjMCJEemteYnYR4n+VRsDedTME/Z9vtoMOAxsqcy5blv3u4vI6ZSDxRgcwPLxBFbWQbnX7Dy09frpRhrbtirtxZW1qj6hs9xezysFyyoCh1315U4NsHb2c/51Ij2PMg+cTHmqCmGHEa7SdfTtpOk8KlcJACzM6Sd44z4+NTuuJUCJ5eEa/w9lQIEwwkb7DfUewVZDcwP4emqnYknLIIidtvDn6NNN6suXRB1j2RQRTLJXSNx/H0zr6aydM4s2bTXNCwEJJiWJhQeETHto6U6Xw9hSbrqApVSo7xBbyZUSRIkztAJ2BpHhPfGF3FBy0sbNt0BW0pJylQsg3chUMxJPlAQJmLdJNejMELNm3aXUW0VAdpygCY4VpqmzikYwp132IkcxO4qF+6qsMwnNyBYgDwA219tc+quV9X/AIrh/obX3FornV34ph/obX3For0Y5lnVH4Bv2nGfvl+nVJeqPwDftOM/fL9aelbjlrdi0Sr3SZcZZt21HfdQ2hYEookES4MGIrgym87P+XRPCPRXv2LvvlcJZUWEc6BmJz3Smn6JCITzVhwFPHzAQdQdJ2ieY/j7K5gMElm2tu2IVZjUk6kkksSSzEkkkmSSTVl3gOZH21vJqaVWVnxwlcvByFPmPlD0ia0VnuHM4UfowzH15R5518w8aIWyRvqOfLz/AM6rXDKDmXQxGm2u+m3Aa+FX1VdECV35cD+edANfyg5p04gHXzaVLOfkn2fzqFuCZO/Ll5v513EXCAI3JAE/b6BJ9FBHCmS55t9gA/hVl7bzwPWQKjasZREnid9yTJPpJNcu29tTuOPpoLLh5bnT8+iqcXeFq29wycqlyOcDYeoCuX05EyBO58NPTVPS/R/a2iiFVYsjBmUsO7cVtRIJBAjcb0EcEFw9he2dFOpdmIUF3JZ943YtVOI6ZWYsA32C5m7JkIAmFDMWCgsc0a/omrsL0ciuWuMbtzg9yCQDuEWIQabKOUzWsgbCADMxHDhUhYvS+Q/9zaeysAdq7I1smJILK5ycdWAHjtTQASsRsTpy0/pVhE6HY0pbq/bUlrDPh2O/ZFQpOu9pgUJM6mASANdBANP0vQPtNJumOlyLgw+HCPfaSxPeSwo3a6AQZMwqaFjPAMQoxPuu7f8Ac73rRVVRrzWbb2oBYnJma65zMo/RylQxJOqg6f8ApmyLbJba6hIMMLtw5TJMxmgmSSZmeNUyzk7Jk2v6P6Cs2shy57iSe2eC7MR3mZuZ9mwpnSi30hetkLibaZWfILyEKup7ma2zFlkwu515TTesLv7XinFWM0QYZTIaJjn6CK5Yw+VmYtmYwJgCAJgacNTV9FRsIur/AMVw/wBDa+4tFHV/4rh/obX3For0o5k+qPwDftOM/fL9XdO3OyFu+BrauICZj3t3VLuYkeQFOc/qA6RVPVH4Bv2nGfvl+tPWLo84jC3rKkK1y2yAnYEjSY4VwW6z/u6Pp6GqbdwZiCRm5cY4act/Uap6L6Q7ZWJUo6MUdCQcrCDuNCCpVgeTDQGQJYi2udcwBDDKZE6jvL/8vSRW6id1yTkUx8pvk8gP8x9nqrtqxlEKYHm3854nxrgt5NF4nY6+czv65qztOen2eugMp5+yoXbJYEFtDUlJ358D7NaAx4j1cPP/AEoCZ0Yfy9FVWllydcqaAf5uJ9A09Jq8EH8/wrJiLi2ZuMwW2fLLGAvAMSeHAz4cqDbVd46ePAczypNiekLl/uYYm3bg5r7IZ1GgsK0S3HOwKjTRtYrGPfDswui7dtk+93FU3GSd0dUGaJ2eDoQCREmOU3pOjl7sGYkED2k7DjwqdpuB21I14ab+uvPt1otqMz2cUiR5ZssQQpkmFlkEAnvqvCnYBOq6gjjoIOumk/kVKE3uGCcojx4jzVCyRwIkE6aDbT27+qo3bypbNy64VFEsSYAjXWeNK7eIv3+8G7C1MoMim4wH6Tl5VQdwuWRpJ3FRbJ5Sfq00h6TvNevdijOtq2CL7IchLEI1tA47w7pJYqRuBOpFRudFkyTicTmJnMLgWNI0QKLe3+Xx31rXhMKttcqCBJJkliSTJLMxJYk8SZrPLqTXZMxRwOBt2VK2kVFJzEKIkwASeZgDU8q0UUVksox+GF209s7OrLPKRAPnB19FZcD0iSwtXkZL2XN8pXjKGKONCJI0IB12pjSPovEdricQ7XEPYt2KKMoyrlRnLakkm4CvAdzbjUzwHVx8oJOwBPqFKsNjMS6KwtWvfFV1bOcqBhOVxuzAcV0b/Lxqv9ItiEZMNbcqwC9sw7MDMYLKHguAksCsiSu+sO0UAADYCB6KeAi6u/FMPO/Y2vuLRXer/wAVw/0Nr7i0V6McyfVH4Bv2nGfvl+nVJeqPwDftOM/fL9Oq8/P9q6Z4KeqFkPZa6HId7+I7UiPfMl+5aSZXSERVERoAJMA16C1hkXULrvJknaPKMnalnVVJwllv0nU3Gj5Vxi7xqdMzNGppjnCHcZSdRIkH+X866Gay1r3ue3gK7euBVJMwOA1nkAOZ2qsRsGaByAMemPNVSW85ksSqkRtBYbkwBIB2HMHwoIMz5reWUQtBBAlu6x2PkjTbfzcdTYhASCygjcSKhjUBAkTBEDmdvsJqdpViAoEcIAj0CgqN0sfex/5HQEeA3b2eelPWHCjNhmuZnUX1zfJBKsLRKjgLuQbHVlJ8mQ8fyl9P8Kji8Mt1CjiVbkSDoZBDAyCCAQRqCKVLLRSrq9eZheDMzKl+5aQvlLwhynOVAB74aOOUrOs01rls1dLxC7bDKVYSrAgjmCII9VKfc2LQdjavHsmAAuuVa5ZAJkKCpF0kZQC/kxJDbU5oqZlZ4LNldvoO2WD3i9+4CDnuHSQIB7NYtgjwWmlFFRbb5BRRRRIooooCs+JwNq5HaW0fKZGZQ0eaRULWJdhKoI13eNjGoy6HwqSm6NwjeAJWPCYObz6VOkNIorOL7cbT+g2z/wDIUe+H5Ketz9oAPrqNBV1f+K4f6G19xaK51e+K4f6G19xa7XpRzMvVzpDs7DzaulRicZLqFYAe672uUNnIHGFJ3rR0j1kt5HS2WF1gFthwbWYvnAYFwCFUqxJI/R0mRNvVH4Bv2nGfvl+t/SNy0gD3QpggLKhmLcAgiS3gK4Mtcr/V0Twz3ulhh/c2EsBbjvbIRsyqii2FBZoJOoJIUDXKRI3pj0Nj+0tszlQyO6PB0DKYO+oB0YA8HG9JehOjTm7e5bW0ZuZbKoiZZYgM5UnPcKAazpnYca04gC1ibNwSTefs3TygfezFxUnRlyqCw/QmdhGkz3dK67HRusQezXzM3dHoEEn1QedTsjKAp000MzPPXnxq6oXiMpn8nhHjV0IWbYhTr+RUm0YeOn8v40Yc90cI0M8xvReEiOen9f40ELpBIB2/j4+FYunr3ZWHKGLjAraHO4wIQBePegkHSATtNaelcUtmxcuEErbRmhYBMCYE6TSkLdvXVe8ptraHcQFGBuEMrvmEkjKcqghfKaRtEZZaidbT6K6O7FWl2uPccvcuPlzO0BQTlAGiqqiANFFbM45iuFOZJ/PhUwK5rdriio5Y29X52oDeuiUqiLg83noc8KlFECio29o5aVKiRVGNvFV7vlMQq8pO0+FcxeJyQIlmMLsBMcSdvt5A0WMMZDOczxvAAXnkHDzmT41M9oTw2HCAwSSTmYncnTXlwG1W0UVAKKKKJIur/wAVw/0Nr7i0UdX/AIrh/obX3For0o5WHozGMmGCWmVbt3GYtEzKX0923s7ZARIVe8dQIG9O8F0WFc3bjG7eOmdgBkEarbUaIu55mdSYFJup2EYm7cfyFv4pbSydD7rxHaPGwJzBeJhfGK9TXBne9dE8ClnTVt17PEWwGbDl3yGe+pQq4WP041HMiOM0zoqsurtNX4TErdUPauK6mYZYIMb7casWZ73o5f8ANKD0cudnU3EZvKyOyhjAElZy5oAExOlZ3GMHvaXbRWAe1uIxuDXYqpVXMTD92CBKtNbTqSqarT0n0qRdFjDm2brBmYscwtBSglkBBLHNosrMEzprnv4G9fH/AHF4rBlVsZrYVgBlYtOZiDLQe7qJBgGteAwSWUCIIA48WJ1JY7liZJPM1oqmXUv0tMSq7gcRcAS/iEdAQ3ds5CzKwZM8uwygqDpEnkNDvw10sDmEMphh4wDp4EEH01ax0Ok+HOs2BkzcMd+IAkwBzJAM7zpVbbfKdaaqKKKqkVwia7ULt4KJYxrHE+wUElWK7UUuAgEEEHY86lQQbQzw4/zrnbLmyyM3LjVNzFqwy22VmOggggcy0cB7dqkMIuTKe9OpJ3J5zwP2VOvaFeJXNcCMe5lzFeZDDyj8nUacfZWnOeA089ZbOEhwzksQMqkqsjzsBr/zW2lEYPOjXwPs/nUqKhKKtM8xUq4yg1RiUIRihOYAkcdQPGiCrq/8Vw/0Nr7i0Vzq4f8AtMNrPvNrXn72tFelHM4vQz2i62sViEU3Lr5QMOQC9xnaC1kmMzHcmpe4L3z3EfVwv4FdoqvDH0nlXPcF757iPq4X8Cj3Be+e4j6uF/ArtFR8ePo5Vz3Be+e4j6uF/Arg6PvfPcR9XC/gV2inDH0cqPcF757iPq4X8Cj3Be+e4j6uF/ArtFPjx9HKue4L3z3EfVwv4FRToy6JjGYgSZPdw2/OOwooqeGPo5VL3Be+e4j6uF/Ao9wXvnuI+rhfwK7RUfHj6OVc9wXvnuI+rhfwKg/Rd0lScZiZUkju4XciP8DkTRRU8MfRyqsdCNmzDFYjNJacuG3Ig/3GmnKrLvRl1hBxmJjiMuF18/vG1dopwx9HKpDAXvnuI+rhfwKPcF757iPq4X8Cu0VHDH0cq4ej73z3EfVwv4FHuC989xH1cL+BXaKcMfRyrnuC989xH1cL+BR7gvfPcR9XC/gV2inx4+jlXPcF757iPq4X8Cj3Be+e4j6uF/ArtFPjx9HKm/RXQyWrFq2rOQltEBJEkKoAmABOnAV2iiro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15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17: Garantir orientação nutricional sobre alimentação saudável a 100% dos hipertensos.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hipertensos com orientação nutricional sobre alimentação saudável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18: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nutricional sobre alimentação saudável a 100%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orientação nutricional sobre alimentação saudável.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1579412" y="5169954"/>
            <a:ext cx="10889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Oferecemos   orientação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nutricional a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 dos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hipertensos  e diabéticos avaliados.</a:t>
            </a:r>
          </a:p>
        </p:txBody>
      </p:sp>
    </p:spTree>
    <p:extLst>
      <p:ext uri="{BB962C8B-B14F-4D97-AF65-F5344CB8AC3E}">
        <p14:creationId xmlns:p14="http://schemas.microsoft.com/office/powerpoint/2010/main" val="35707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19: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pacientes hipertensos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Indicador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hipertensos com orientação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à prática regular de atividade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física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pacientes hipertensos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pacientes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 : Proporção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diabéticos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orientação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sobre à prática regular de atividade física a 100% dos pacientes diabéticos.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1579412" y="5169954"/>
            <a:ext cx="10889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Oferecemos   orientação em relação à prática regular de atividade física a 100% dos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diabéticos avaliados.</a:t>
            </a:r>
          </a:p>
        </p:txBody>
      </p:sp>
    </p:spTree>
    <p:extLst>
      <p:ext uri="{BB962C8B-B14F-4D97-AF65-F5344CB8AC3E}">
        <p14:creationId xmlns:p14="http://schemas.microsoft.com/office/powerpoint/2010/main" val="21103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sobre os riscos do tabagismo a 100% dos pacientes hipertensos.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Proporção de hipertensos com orientação sobre os riscos do tabagismo.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22: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Garantir orientação sobre os riscos do tabagismo a 100% dos pacientes hipertensos.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Indicador:  Proporção de hipertensos com orientação sobre os riscos do tabagismo.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1579412" y="5169954"/>
            <a:ext cx="10889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Oferecemos   orientação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 os riscos do tabagismo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100% dos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diabéticos avaliados.</a:t>
            </a:r>
          </a:p>
        </p:txBody>
      </p:sp>
    </p:spTree>
    <p:extLst>
      <p:ext uri="{BB962C8B-B14F-4D97-AF65-F5344CB8AC3E}">
        <p14:creationId xmlns:p14="http://schemas.microsoft.com/office/powerpoint/2010/main" val="2858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81329"/>
            <a:ext cx="11360727" cy="4525963"/>
          </a:xfrm>
        </p:spPr>
        <p:txBody>
          <a:bodyPr/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Objetivo 6: Promover a saúde de hipertensos e diabéticos.  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23: </a:t>
            </a:r>
            <a:r>
              <a:rPr lang="pt-BR" sz="2400" dirty="0"/>
              <a:t>Garantir orientação sobre higiene bucal a 100% dos pacientes hipertensos.</a:t>
            </a:r>
          </a:p>
          <a:p>
            <a:r>
              <a:rPr lang="pt-BR" sz="2400" dirty="0"/>
              <a:t>Indicador: </a:t>
            </a:r>
            <a:r>
              <a:rPr lang="pt-BR" sz="2400" dirty="0" smtClean="0"/>
              <a:t> </a:t>
            </a:r>
            <a:r>
              <a:rPr lang="pt-BR" sz="2400" dirty="0"/>
              <a:t>Proporção de hipertensos com orientação sobre higiene bucal. </a:t>
            </a:r>
            <a:endParaRPr lang="pt-BR" sz="2400" dirty="0" smtClean="0"/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Meta 24: </a:t>
            </a:r>
            <a:r>
              <a:rPr lang="pt-BR" sz="2400" dirty="0"/>
              <a:t>Garantir orientação sobre higiene bucal a 100% dos pacientes </a:t>
            </a:r>
            <a:r>
              <a:rPr lang="pt-BR" sz="2400" dirty="0" smtClean="0"/>
              <a:t>diabéticos</a:t>
            </a:r>
            <a:r>
              <a:rPr lang="pt-BR" sz="2400" dirty="0"/>
              <a:t>.</a:t>
            </a:r>
          </a:p>
          <a:p>
            <a:r>
              <a:rPr lang="pt-BR" sz="2400" dirty="0"/>
              <a:t>Indicador:  Proporção de </a:t>
            </a:r>
            <a:r>
              <a:rPr lang="pt-BR" sz="2400" dirty="0" smtClean="0"/>
              <a:t>diabéticos </a:t>
            </a:r>
            <a:r>
              <a:rPr lang="pt-BR" sz="2400" dirty="0"/>
              <a:t>com orientação sobre higiene bucal.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475" y="440892"/>
            <a:ext cx="109728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Arial" pitchFamily="34" charset="0"/>
                <a:cs typeface="Arial" pitchFamily="34" charset="0"/>
              </a:rPr>
              <a:t>Objetivos, Metas e Resultados </a:t>
            </a:r>
          </a:p>
        </p:txBody>
      </p:sp>
      <p:sp>
        <p:nvSpPr>
          <p:cNvPr id="6" name="CaixaDeTexto 5"/>
          <p:cNvSpPr txBox="1"/>
          <p:nvPr/>
        </p:nvSpPr>
        <p:spPr>
          <a:xfrm rot="10800000" flipV="1">
            <a:off x="1151900" y="5074951"/>
            <a:ext cx="10889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Oferecemos   orientação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sobre higiene bucal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100% dos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hipertensos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diabéticos avaliados.</a:t>
            </a:r>
          </a:p>
        </p:txBody>
      </p:sp>
    </p:spTree>
    <p:extLst>
      <p:ext uri="{BB962C8B-B14F-4D97-AF65-F5344CB8AC3E}">
        <p14:creationId xmlns:p14="http://schemas.microsoft.com/office/powerpoint/2010/main" val="38613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Equipe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Conseguimos trabalhar com mais união, dedicação, integralidade e preocupação pelos usuários com hipertensão, diabetes e comunidade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geral.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Exigiu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a equipe se capacitasse para seguir as recomendações do Ministério da Saúde relativas à Saúde dos usuários com Hipertensão 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Diabetes.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Toda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esteve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envolvida no projeto, já que participaram na realização e execução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mesmas e continuaram seu trabalho na rotina da 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Importância da Intervenção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0320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3351" y="1208196"/>
            <a:ext cx="10972800" cy="4525963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Para os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Serviço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Conseguimos mudar nossa estratégia de trabalho incorporando agora todas essas ações na </a:t>
            </a:r>
            <a:r>
              <a:rPr lang="pt-BR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diária de nosso trabalho na UBS.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Propiciou uma </a:t>
            </a:r>
            <a:r>
              <a:rPr lang="pt-BR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melhora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dos registros, controle nas consultas, adequado exame clinico, laboratorial, estratificação de risco, além de ampliar as medidas de prevenção e promoção em saúde.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Aumentamos a qualidade das consultas e avaliação dos pacientes, aumentamos os níveis dos indicadores que ficavam baixos em relação aos anos anteriores e levamos as consultas mais perto das comunidade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como em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igrejas e escolas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Importância da </a:t>
            </a:r>
            <a:r>
              <a:rPr lang="pt-BR" sz="4000" dirty="0" smtClean="0"/>
              <a:t>Intervenção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414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3825" y="1647495"/>
            <a:ext cx="10515600" cy="4351338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Para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Comunidade 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Conseguimos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restabelecer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parceria com os líderes da comunidade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  comunidade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recebeu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orientação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através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palestras em diferentes pontos da comunidade como igrejas, onde a população participou de forma ativa, além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hipertensão ou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diabetes.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Conseguimos interagir nas visitas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domiciliares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 os usuários doentes  e seus familiares nos cuidados dos mesmos e dúvidas sobre suas doenças e como melhorar a saúde dos mesmos em casa.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comunidade conhece  todas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as ações que realizamos na intervenção como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trabalho  para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saúde da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comunidade 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Importância da Intervenção </a:t>
            </a:r>
          </a:p>
        </p:txBody>
      </p:sp>
    </p:spTree>
    <p:extLst>
      <p:ext uri="{BB962C8B-B14F-4D97-AF65-F5344CB8AC3E}">
        <p14:creationId xmlns:p14="http://schemas.microsoft.com/office/powerpoint/2010/main" val="8869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Temos já disponível e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incorporadas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todas as ações que realizamos na intervenção como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trabalho  para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saúde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usuários e 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comunidade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geral.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Tomar este projeto como exemplo 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implementar outros programas na UBS como o Programa de Pré-natal, Saúde de idosos e Saúde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Seguir cumprindo  com os princípios do SUS: 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integralidade, universalidade e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acessibilidade.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lém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dos atributos e funções da APS, por exemplo integralidade, focalização na família, orientação comunitária, resolutividade e sempre trabalhar em equipe.  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Nível de incorporação da intervenção a rotina do serviço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084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Aumentamos o numero de atendimento na UBS com horário muito mais flexível e levamos as consultas mais perto da comunidade( igrejas, escolas).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Melhoramos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planejamento das ações em saúde e a organização do processo do trabalho, 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Melhor organização dos arquivos e prontuários dos usuários da UBS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equipe continuará com sua reunião com frequência semanal para conversar com a equipe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sobre os diferentes aspecto que podem afeitar a comunidade.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Mudanças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619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Fiquei curioso, já que nunca tinha feito um curso a distância e também foi um pouquinho difícil pelo idioma, o qual foi um grande desafio, tanto a escrita como a leitura, mas fui superando no transcurso do curso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Foi necessário para o desenvolvimento deste, estudar os protocolos de atuação no Brasil e compreender o Projeto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Pedagógico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Não tive  problemas com a internet, o que possibilitou meu trabalho e envio das tarefas 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tempo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Destaco o apoio dos diferentes professores que trabalharam durante todo o curso nas orientações,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revisão e avaliação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das diferentes tarefas e TCC finalmente.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005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72209" y="1193676"/>
            <a:ext cx="8676788" cy="450126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chamada de </a:t>
            </a:r>
            <a:r>
              <a:rPr lang="pt-BR" altLang="pt-BR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Pindorama </a:t>
            </a: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(urbana).</a:t>
            </a:r>
            <a:endParaRPr lang="pt-BR" altLang="pt-B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Total de pessoas na área de abrangência: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4.332(2250 mulheres  e 2282 homens)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(SIAB/2012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quipe ESF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é composta por: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Enfermeira (gerente da UBS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);1 médico geral,2 técnicas de enfermagem ,11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ACS, 1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Atendente ,1 Vigia e </a:t>
            </a: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Assistente para Serviços Gerais.</a:t>
            </a: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pt-BR" alt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Equipe de saúde bucal (após de terminada a intervenção).</a:t>
            </a:r>
            <a:endParaRPr lang="pt-BR" alt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184" y="4568374"/>
            <a:ext cx="3407816" cy="228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Na prática profissional, considero muito bom já que tive a possibilidade de adquirir conhecimentos acerca da Estratégia Saúde da Família, com muitas coisas novas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mim.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Os aprendizados mais interessantes do curso foram o planejamento das ações em saúde e a organização do processo do trabalho, com os membros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Em relação aos planejamentos das ações aprendi que tivemos que trabalhar com os principais problemas da comunidade, com os dados obtidos na análise situacional da UBS, para assim alcançar esses problemas e tentar dar soluções através de trabalhos preventivos no processo de saúde–doença da comunidade e pela organização do trabalho em equipe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srgbClr val="FFC000"/>
                </a:solidFill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Minha expectativa foi cumprida já que conseguimos cadastrar o maior número de usuários com estas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doenças, contribuindo na melhora da saúde dos mesmos e comunidade em geral. Agora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incorporamos todas essas ações na nossa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rotina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diária 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UBS.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0" dirty="0">
                <a:solidFill>
                  <a:srgbClr val="FFC000"/>
                </a:solidFill>
                <a:latin typeface="Arial"/>
                <a:ea typeface="Calibri"/>
                <a:cs typeface="Times New Roman"/>
              </a:rPr>
              <a:t>Reflexão crítica sobre o processo pessoal de aprendizagem</a:t>
            </a:r>
            <a:endParaRPr lang="pt-BR" sz="4000" b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64644" y="2967335"/>
            <a:ext cx="4262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OBRIGADO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2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pt-BR" sz="2400" b="1" i="1" dirty="0"/>
              <a:t>434 hipertensos e 164 diabéticos (estimativa do RAS).</a:t>
            </a:r>
          </a:p>
          <a:p>
            <a:pPr marL="109728" indent="0" algn="just">
              <a:buNone/>
              <a:defRPr/>
            </a:pPr>
            <a:endParaRPr lang="pt-BR" sz="2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Fragilidades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no Processo de Trabalho:</a:t>
            </a: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UBS possuía instabilidade de permanência de profissionais médicos.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otina de trabalho limitada na UBS: entrega de medicamentos aos hipertensos e/ou diabéticos sem aproveitar e realizar consulta aos mesmos. Visita domiciliar só aos acamado ou impossibilitado de locomover-se.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Equipe atuando de forma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fragmentada: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sem planejamento e  seguimento de protocolos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adequadamente, atrasos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 consultas dos usuários, baixa cobertura dos usuários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hipertensos, poucas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atividades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comunidades.</a:t>
            </a:r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tínhamos disponibilidade de equipe de saúde bucal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pt-BR" sz="2000" i="1" dirty="0"/>
          </a:p>
          <a:p>
            <a:pPr>
              <a:defRPr/>
            </a:pPr>
            <a:endParaRPr lang="pt-BR" dirty="0"/>
          </a:p>
        </p:txBody>
      </p:sp>
      <p:sp>
        <p:nvSpPr>
          <p:cNvPr id="17411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53325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045029" y="1628782"/>
            <a:ext cx="10010898" cy="345385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endParaRPr lang="pt-BR" altLang="pt-BR" dirty="0"/>
          </a:p>
          <a:p>
            <a:pPr marL="109728" indent="0" algn="ctr">
              <a:lnSpc>
                <a:spcPct val="150000"/>
              </a:lnSpc>
              <a:buNone/>
              <a:defRPr/>
            </a:pPr>
            <a:endParaRPr lang="pt-BR" altLang="pt-BR" sz="24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Melhorar a atenção à saúde de hipertensos e diabéticos na </a:t>
            </a:r>
            <a:r>
              <a:rPr lang="pt-B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UBS Pindorama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em Parnaíba, Piauí.</a:t>
            </a:r>
          </a:p>
          <a:p>
            <a:pPr marL="0" indent="0" algn="ctr" eaLnBrk="1" hangingPunct="1">
              <a:buNone/>
              <a:defRPr/>
            </a:pPr>
            <a:endParaRPr lang="pt-BR" altLang="pt-BR" dirty="0" smtClean="0"/>
          </a:p>
          <a:p>
            <a:pPr eaLnBrk="1" hangingPunct="1">
              <a:buFontTx/>
              <a:buNone/>
              <a:defRPr/>
            </a:pPr>
            <a:endParaRPr lang="pt-BR" altLang="pt-BR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331148" y="1270660"/>
            <a:ext cx="9974159" cy="4707702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lnSpc>
                <a:spcPct val="150000"/>
              </a:lnSpc>
              <a:buNone/>
              <a:defRPr/>
            </a:pPr>
            <a:endParaRPr lang="pt-BR" altLang="pt-BR" sz="4000" b="1" u="sng" dirty="0">
              <a:latin typeface="Arial" pitchFamily="34" charset="0"/>
              <a:cs typeface="Arial" pitchFamily="34" charset="0"/>
            </a:endParaRPr>
          </a:p>
          <a:p>
            <a:pPr lvl="2" algn="just">
              <a:defRPr/>
            </a:pP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Ampliar a cobertura a </a:t>
            </a: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hipertensos e/ou diabéticos</a:t>
            </a: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2" algn="just">
              <a:defRPr/>
            </a:pP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Melhorar a qualidade da atenção a hipertensos e/ou </a:t>
            </a: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diabéticos</a:t>
            </a: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2" algn="just">
              <a:defRPr/>
            </a:pP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Melhorar a adesão de hipertensos e/ou diabéticos ao </a:t>
            </a: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programa</a:t>
            </a: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lvl="2" algn="just">
              <a:defRPr/>
            </a:pPr>
            <a:r>
              <a:rPr lang="pt-BR" sz="28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Melhorar o registro das </a:t>
            </a: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informações</a:t>
            </a: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;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lvl="2" algn="just">
              <a:defRPr/>
            </a:pP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Mapear aos hipertensos e diabéticos de risco para doenças cardiovascular;</a:t>
            </a:r>
          </a:p>
          <a:p>
            <a:pPr lvl="2" algn="just">
              <a:defRPr/>
            </a:pP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Promover a saúde  </a:t>
            </a:r>
            <a:r>
              <a:rPr lang="pt-BR" altLang="pt-BR" sz="2800" b="1" dirty="0">
                <a:latin typeface="Arial" pitchFamily="34" charset="0"/>
                <a:cs typeface="Arial" pitchFamily="34" charset="0"/>
              </a:rPr>
              <a:t>de hipertensos e </a:t>
            </a:r>
            <a:r>
              <a:rPr lang="pt-BR" altLang="pt-BR" sz="2800" b="1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pPr indent="-457200" algn="just">
              <a:lnSpc>
                <a:spcPct val="150000"/>
              </a:lnSpc>
              <a:defRPr/>
            </a:pPr>
            <a:endParaRPr lang="pt-BR" altLang="pt-BR" sz="1800" dirty="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728353" y="714025"/>
            <a:ext cx="10972800" cy="1143000"/>
          </a:xfrm>
        </p:spPr>
        <p:txBody>
          <a:bodyPr/>
          <a:lstStyle/>
          <a:p>
            <a:pPr eaLnBrk="1" hangingPunct="1"/>
            <a:r>
              <a:rPr lang="pt-BR" alt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Focamos </a:t>
            </a: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ações da intervenção nas 12 semanas de duração, nos quatro eixos</a:t>
            </a:r>
            <a:r>
              <a:rPr lang="pt-BR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 algn="just">
              <a:buClr>
                <a:prstClr val="black">
                  <a:shade val="95000"/>
                </a:prstClr>
              </a:buClr>
              <a:buNone/>
              <a:defRPr/>
            </a:pPr>
            <a:endParaRPr lang="pt-BR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organização </a:t>
            </a:r>
            <a:r>
              <a:rPr lang="pt-BR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gestão do serviço;                                   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qualificação da prática clínica; </a:t>
            </a: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pt-BR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monitoramento e avaliação dos serviços.</a:t>
            </a:r>
          </a:p>
          <a:p>
            <a:pPr marL="411163" lvl="1" indent="0" algn="just">
              <a:buClr>
                <a:prstClr val="black"/>
              </a:buClr>
              <a:buNone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endParaRPr lang="pt-BR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prstClr val="black"/>
              </a:buClr>
              <a:buFont typeface="Wingdings" panose="05000000000000000000" pitchFamily="2" charset="2"/>
              <a:buChar char="à"/>
              <a:defRPr/>
            </a:pPr>
            <a:endParaRPr lang="pt-BR" sz="400" i="1" dirty="0">
              <a:solidFill>
                <a:prstClr val="black"/>
              </a:solidFill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53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Cadastramos </a:t>
            </a:r>
            <a:r>
              <a:rPr lang="pt-BR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os </a:t>
            </a: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usuários em fichas espelho fornecidas pelo curso </a:t>
            </a:r>
            <a:r>
              <a:rPr lang="pt-BR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UFPEL  e </a:t>
            </a: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impressa com ajuda da Secretaria da Saúde 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Realizamos o registro de todas as consultas em prontuário próprio dos usuários</a:t>
            </a:r>
          </a:p>
          <a:p>
            <a:pPr lvl="1" algn="just">
              <a:buClr>
                <a:prstClr val="black"/>
              </a:buClr>
              <a:buFont typeface="+mj-lt"/>
              <a:buAutoNum type="alphaLcParenR"/>
              <a:defRPr/>
            </a:pPr>
            <a:r>
              <a:rPr lang="pt-BR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Os dados após coletados foram levados a planilha de coleta de dados para análise dos indicadores.</a:t>
            </a:r>
          </a:p>
          <a:p>
            <a:pPr marL="1235075" lvl="2" indent="-457200">
              <a:buClr>
                <a:prstClr val="black"/>
              </a:buClr>
              <a:buFont typeface="+mj-lt"/>
              <a:buAutoNum type="arabicPeriod"/>
              <a:defRPr/>
            </a:pPr>
            <a:r>
              <a:rPr lang="pt-BR" sz="2400" b="1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de hipertensos maior de 20 anos</a:t>
            </a:r>
            <a:endParaRPr lang="pt-BR" sz="2400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35075" lvl="2" indent="-457200">
              <a:buClr>
                <a:prstClr val="black"/>
              </a:buClr>
              <a:buFont typeface="+mj-lt"/>
              <a:buAutoNum type="arabicPeriod"/>
              <a:defRPr/>
            </a:pPr>
            <a:r>
              <a:rPr lang="pt-BR" sz="2400" b="1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 de diabeticos maior de 20 </a:t>
            </a:r>
            <a:r>
              <a:rPr lang="pt-BR" sz="2400" b="1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anos</a:t>
            </a:r>
            <a:endParaRPr lang="pt-BR" sz="2400" b="1" i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pt-BR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orientação: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Controle dos  </a:t>
            </a: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hipertensos e/ou </a:t>
            </a: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diabéticos</a:t>
            </a:r>
            <a:r>
              <a:rPr lang="pt-B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Cadernos de Atenção Básica nº 36 e 37. 2. Brasília: Ministério da Saúde, 2013.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535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934</TotalTime>
  <Words>3676</Words>
  <Application>Microsoft Office PowerPoint</Application>
  <PresentationFormat>Personalizar</PresentationFormat>
  <Paragraphs>273</Paragraphs>
  <Slides>42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Concurso</vt:lpstr>
      <vt:lpstr>Apresentação do PowerPoint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Metodologia</vt:lpstr>
      <vt:lpstr>Metodologia</vt:lpstr>
      <vt:lpstr>Metodologia</vt:lpstr>
      <vt:lpstr>Metodologia</vt:lpstr>
      <vt:lpstr>Metodologia</vt:lpstr>
      <vt:lpstr>Metodologia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Objetivos, Metas e Resultados </vt:lpstr>
      <vt:lpstr>Importância da Intervenção </vt:lpstr>
      <vt:lpstr>Importância da Intervenção </vt:lpstr>
      <vt:lpstr>Importância da Intervenção </vt:lpstr>
      <vt:lpstr>Nível de incorporação da intervenção a rotina do serviço</vt:lpstr>
      <vt:lpstr>Mudanças </vt:lpstr>
      <vt:lpstr>Reflexão crítica sobre o processo pessoal de aprendizagem</vt:lpstr>
      <vt:lpstr>Reflexão crítica sobre o processo pessoal de aprendizagem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</dc:creator>
  <cp:lastModifiedBy>User</cp:lastModifiedBy>
  <cp:revision>204</cp:revision>
  <dcterms:created xsi:type="dcterms:W3CDTF">2015-05-13T23:46:28Z</dcterms:created>
  <dcterms:modified xsi:type="dcterms:W3CDTF">2015-06-23T22:58:23Z</dcterms:modified>
</cp:coreProperties>
</file>