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96" r:id="rId20"/>
    <p:sldId id="276" r:id="rId21"/>
    <p:sldId id="277" r:id="rId22"/>
    <p:sldId id="297" r:id="rId23"/>
    <p:sldId id="278" r:id="rId24"/>
    <p:sldId id="279" r:id="rId25"/>
    <p:sldId id="280" r:id="rId26"/>
    <p:sldId id="298" r:id="rId27"/>
    <p:sldId id="281" r:id="rId28"/>
    <p:sldId id="283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2014_11_06%20Coleta%20de%20dados%20Pre-Natal-11394677891-380534035506852247%20(1)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2014_11_06%20Coleta%20de%20dados%20Pre-Natal-11394677891-380534035506852247%20(2)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2014_11_06%20Coleta%20de%20dados%20Pre-Natal-11394677891-380534035506852247%20(2)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Idalmis%20Anaya%20Coleta%20de%20dados%20Puerperio-92110369647%20(5)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2014_11_06%20Coleta%20de%20dados%20Pre-Natal-11394677891-380534035506852247%20(2)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dauto\Downloads\Idalmis%20Anaya%20Coleta%20de%20dados%20Puerperio-92110369647%20(5)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58350321999923E-2"/>
          <c:y val="4.2907988319454873E-2"/>
          <c:w val="0.9036849358106952"/>
          <c:h val="0.83156297281802261"/>
        </c:manualLayout>
      </c:layout>
      <c:barChart>
        <c:barDir val="col"/>
        <c:grouping val="clustered"/>
        <c:ser>
          <c:idx val="0"/>
          <c:order val="0"/>
          <c:tx>
            <c:strRef>
              <c:f>'[2014_11_06 Coleta de dados Pre-Natal-11394677891-380534035506852247 (1).xls]Indicadores'!$C$5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'[2014_11_06 Coleta de dados Pre-Natal-11394677891-380534035506852247 (1).xls]Indicadores'!$D$4:$G$4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Pre-Natal-11394677891-380534035506852247 (1).xls]Indicadores'!$D$5:$G$5</c:f>
              <c:numCache>
                <c:formatCode>0.0%</c:formatCode>
                <c:ptCount val="4"/>
                <c:pt idx="0">
                  <c:v>0.85000000000000064</c:v>
                </c:pt>
                <c:pt idx="1">
                  <c:v>0.8</c:v>
                </c:pt>
                <c:pt idx="2">
                  <c:v>0.75000000000000266</c:v>
                </c:pt>
                <c:pt idx="3">
                  <c:v>0</c:v>
                </c:pt>
              </c:numCache>
            </c:numRef>
          </c:val>
        </c:ser>
        <c:axId val="44743296"/>
        <c:axId val="55394688"/>
      </c:barChart>
      <c:catAx>
        <c:axId val="44743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394688"/>
        <c:crosses val="autoZero"/>
        <c:auto val="1"/>
        <c:lblAlgn val="ctr"/>
        <c:lblOffset val="100"/>
        <c:tickMarkSkip val="1"/>
      </c:catAx>
      <c:valAx>
        <c:axId val="553946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7432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'[2014_11_06 Coleta de dados Pre-Natal-11394677891-380534035506852247 (2).xls]Indicadores'!$C$11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'[2014_11_06 Coleta de dados Pre-Natal-11394677891-380534035506852247 (2).xls]Indicadores'!$D$10:$G$10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Pre-Natal-11394677891-380534035506852247 (2).xls]Indicadores'!$D$11:$G$11</c:f>
              <c:numCache>
                <c:formatCode>0.0%</c:formatCode>
                <c:ptCount val="4"/>
                <c:pt idx="0">
                  <c:v>0.88235294117647056</c:v>
                </c:pt>
                <c:pt idx="1">
                  <c:v>0.87500000000000266</c:v>
                </c:pt>
                <c:pt idx="2">
                  <c:v>0.8666666666666667</c:v>
                </c:pt>
                <c:pt idx="3">
                  <c:v>0</c:v>
                </c:pt>
              </c:numCache>
            </c:numRef>
          </c:val>
        </c:ser>
        <c:axId val="55405952"/>
        <c:axId val="55846016"/>
      </c:barChart>
      <c:catAx>
        <c:axId val="55405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46016"/>
        <c:crosses val="autoZero"/>
        <c:auto val="1"/>
        <c:lblAlgn val="ctr"/>
        <c:lblOffset val="100"/>
        <c:tickMarkSkip val="1"/>
      </c:catAx>
      <c:valAx>
        <c:axId val="55846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405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'[2014_11_06 Coleta de dados Pre-Natal-11394677891-380534035506852247 (2).xls]Indicadores'!$C$17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'[2014_11_06 Coleta de dados Pre-Natal-11394677891-380534035506852247 (2).xls]Indicadores'!$D$16:$G$16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Pre-Natal-11394677891-380534035506852247 (2).xls]Indicadores'!$D$17:$G$17</c:f>
              <c:numCache>
                <c:formatCode>0.0%</c:formatCode>
                <c:ptCount val="4"/>
                <c:pt idx="0">
                  <c:v>0.35294117647058826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55882112"/>
        <c:axId val="55883648"/>
      </c:barChart>
      <c:catAx>
        <c:axId val="558821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83648"/>
        <c:crosses val="autoZero"/>
        <c:auto val="1"/>
        <c:lblAlgn val="ctr"/>
        <c:lblOffset val="100"/>
        <c:tickMarkSkip val="1"/>
      </c:catAx>
      <c:valAx>
        <c:axId val="55883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882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49999082088551"/>
          <c:y val="7.2490750942822077E-2"/>
          <c:w val="0.84400004148483365"/>
          <c:h val="0.80121182804367885"/>
        </c:manualLayout>
      </c:layout>
      <c:barChart>
        <c:barDir val="col"/>
        <c:grouping val="clustered"/>
        <c:ser>
          <c:idx val="0"/>
          <c:order val="0"/>
          <c:tx>
            <c:strRef>
              <c:f>'[Idalmis Anaya Coleta de dados Puerperio-92110369647 (5).xls]Indicadores'!$C$24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'[Idalmis Anaya Coleta de dados Puerperio-92110369647 (5).xls]Indicadores'!$D$23:$G$23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'[Idalmis Anaya Coleta de dados Puerperio-92110369647 (5).xls]Indicadores'!$D$24:$G$24</c:f>
              <c:numCache>
                <c:formatCode>0.0%</c:formatCode>
                <c:ptCount val="4"/>
                <c:pt idx="0">
                  <c:v>0.14285714285714382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55903360"/>
        <c:axId val="55904896"/>
      </c:barChart>
      <c:catAx>
        <c:axId val="55903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4896"/>
        <c:crosses val="autoZero"/>
        <c:auto val="1"/>
        <c:lblAlgn val="ctr"/>
        <c:lblOffset val="100"/>
        <c:tickMarkSkip val="1"/>
      </c:catAx>
      <c:valAx>
        <c:axId val="559048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5903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'[2014_11_06 Coleta de dados Pre-Natal-11394677891-380534035506852247 (2).xls]Indicadores'!$C$56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'[2014_11_06 Coleta de dados Pre-Natal-11394677891-380534035506852247 (2).xls]Indicadores'!$D$55:$G$55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'[2014_11_06 Coleta de dados Pre-Natal-11394677891-380534035506852247 (2).xls]Indicadores'!$D$56:$G$56</c:f>
              <c:numCache>
                <c:formatCode>0.0%</c:formatCode>
                <c:ptCount val="4"/>
                <c:pt idx="0">
                  <c:v>0.29411764705882382</c:v>
                </c:pt>
                <c:pt idx="1">
                  <c:v>0.62500000000000255</c:v>
                </c:pt>
                <c:pt idx="2">
                  <c:v>0.66666666666666663</c:v>
                </c:pt>
                <c:pt idx="3">
                  <c:v>0</c:v>
                </c:pt>
              </c:numCache>
            </c:numRef>
          </c:val>
        </c:ser>
        <c:axId val="56047488"/>
        <c:axId val="56049024"/>
      </c:barChart>
      <c:catAx>
        <c:axId val="56047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49024"/>
        <c:crosses val="autoZero"/>
        <c:auto val="1"/>
        <c:lblAlgn val="ctr"/>
        <c:lblOffset val="100"/>
        <c:tickMarkSkip val="1"/>
      </c:catAx>
      <c:valAx>
        <c:axId val="560490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47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0000026226044"/>
          <c:y val="8.3749994635581998E-2"/>
          <c:w val="0.82574993371963779"/>
          <c:h val="0.7870000004768376"/>
        </c:manualLayout>
      </c:layout>
      <c:barChart>
        <c:barDir val="col"/>
        <c:grouping val="clustered"/>
        <c:ser>
          <c:idx val="0"/>
          <c:order val="0"/>
          <c:tx>
            <c:strRef>
              <c:f>'[Idalmis Anaya Coleta de dados Puerperio-92110369647 (5).xls]Indicadores'!$C$41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</c:spPr>
          <c:cat>
            <c:strRef>
              <c:f>'[Idalmis Anaya Coleta de dados Puerperio-92110369647 (5).xls]Indicadores'!$D$40:$G$40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'[Idalmis Anaya Coleta de dados Puerperio-92110369647 (5).xls]Indicadores'!$D$41:$G$41</c:f>
              <c:numCache>
                <c:formatCode>0.0%</c:formatCode>
                <c:ptCount val="4"/>
                <c:pt idx="0">
                  <c:v>0.85714285714285765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56076928"/>
        <c:axId val="56107392"/>
      </c:barChart>
      <c:catAx>
        <c:axId val="56076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107392"/>
        <c:crosses val="autoZero"/>
        <c:auto val="1"/>
        <c:lblAlgn val="ctr"/>
        <c:lblOffset val="100"/>
        <c:tickMarkSkip val="1"/>
      </c:catAx>
      <c:valAx>
        <c:axId val="561073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60769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D963C-3E7C-4DE4-A29C-B49B57C35872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3E690-8455-435D-A5B4-2929BF9C2C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E690-8455-435D-A5B4-2929BF9C2C94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396A94-9FC1-45AD-8033-EAA0ED033E1D}" type="datetimeFigureOut">
              <a:rPr lang="pt-BR" smtClean="0"/>
              <a:pPr/>
              <a:t>13/06/2015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575BA7-9E60-4D59-9309-49CA7780993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3108" y="3143248"/>
            <a:ext cx="5429288" cy="2071702"/>
          </a:xfrm>
        </p:spPr>
        <p:txBody>
          <a:bodyPr anchor="b">
            <a:normAutofit fontScale="92500" lnSpcReduction="10000"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Trabalho de conclusão do curso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Melhoria na atenção pré natal e puerpério na UBS Mocambo do Pedro município Sigefredo                 Pacheco/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PiauÍ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   DRA :Idalmis Fonseca Anaya.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Orientador: Adauto Martins Soares Filho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500437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ABERTA DO SUS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 FEDERAL DE PELOTAS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19225" t="18695" r="19223" b="18871"/>
          <a:stretch/>
        </p:blipFill>
        <p:spPr bwMode="auto">
          <a:xfrm>
            <a:off x="4000496" y="2357430"/>
            <a:ext cx="1104900" cy="9286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929090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1900" dirty="0" smtClean="0">
                <a:latin typeface="Arial" pitchFamily="34" charset="0"/>
                <a:cs typeface="Arial" pitchFamily="34" charset="0"/>
              </a:rPr>
              <a:t>Figura 1: Proporção de gestantes cadastradas no Programa de </a:t>
            </a:r>
            <a:r>
              <a:rPr lang="pt-BR" sz="19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.	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857224" y="1214422"/>
          <a:ext cx="707236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1.2: Garantir a 80% das puérperas cadastrada no programa de Pré natal e puerpério da Unidade de Saúde consulta puerperal antes dos 42 dias após o parto.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relação à cobertura do puerpério, 100% das puérperas residentes foram cadastradas e consultadas, sendo 7 no primeiro mês, 3 no segundo e 2 no terceiro mês. Antes de começar a intervenção, achávamos que a distância que existe entre as microáreas e a unidade seria um fator limitante. Por isso, estabelecemos a modesta meta de 80%, que foi superada nos 3 meses de trabalho.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57916"/>
          </a:xfrm>
        </p:spPr>
        <p:txBody>
          <a:bodyPr>
            <a:noAutofit/>
          </a:bodyPr>
          <a:lstStyle/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2: Melhorar a qualidade da atenção ao Pré-Natal e puerpério realizado 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unidade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2.1Garantir 100% das gestantes no ingresso no programa Pré-Natal no primeiro trimestre da gestação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 Em relação à proporção de gestantes com ingresso ao pré-natal no primeiro trimestre de gestação, verificamos uma relativa estabilidade dos resultados durante os 3 meses. No primeiro mês da intervenção 88,2% (15) das gestantes começaram o pré-natal no primeiro trimestre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gravidez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Nos meses seguintes, há uma discreta redução, chegando a 87,5% (14) no segundo mês e 86,7% (13) no terceiro, mas sem atingir a meta de 100%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2: Proporção de gestante com ingresso no primeiro trimestre de gestação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1428736"/>
          <a:ext cx="6786610" cy="322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 Realizar pelo menos um exame ginecológico por trimestre em 100% das gestantes.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Meta 2.2.1Realizar exame ginecológico em 100% das puérperas cadastradas no Programa.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Foi muito difícil a realização do exame ginecológico trimestral na gravidez, pois não era uma rotina do serviço. No primeiro mês das 17 gestante só 6 (35,3%) delas concordaram, revertida nos meses seguintes chegando a 100% nos meses 2 (16) e 3 (15), de modo a cumprir com a meta.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Desfecho semelhante foi constatado no grupo de puérperas atendidas </a:t>
            </a:r>
            <a:r>
              <a:rPr lang="pt-BR" sz="2400" dirty="0" smtClean="0"/>
              <a:t>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primeiro mês das sete puérperas cadastradas só uma (14,3%) foi examinada, o qual aumentou para 100% no segundo mês (3) e terceiro mês (2).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3: Proporção de gestantes com pelo menos um exame ginecológico por trimestre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1285860"/>
          <a:ext cx="6429420" cy="3335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4: Proporção de puérperas que receberam exame ginecológico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428728" y="1142984"/>
          <a:ext cx="6143668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Meta 2.3 Realizar pelo menos um exame de mama em 100% das gestantes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2.2.2 . Examinar as mamas em 100% das puérperas cadastradas no Programa.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Em relação ao exame das mamas na gestante e puerpério não foi encontrado nenhum problema para a sua realização pelo que todas as participantes do programa tiveram as mamas examinadas, com 100% nos três meses a equipe atingiu a meta definida para esse indicador de qualidade da atenção, especificamente 17, 16 e 15 gestantes, e 7, 3 e 2 puérperas, em cada um dos três meses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286280"/>
          </a:xfrm>
        </p:spPr>
        <p:txBody>
          <a:bodyPr>
            <a:normAutofit/>
          </a:bodyPr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Meta 2.4 Garantir a 100% das gestantes a realização de exames laboratoriais de acordo com o protocolo.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Foi possível lograr nos três meses da intervenção 100% de solicitação de todos os exames laboratoriais de acordo com o protocolo,com (17,16,15) atingindo a 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2.5 Garantir a 100% das gestantes a prescrição de sulfato ferroso e ácido fólico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acordo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Quanto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 proporção de gestantes com prescrição de sulfato ferroso e ácido fólico, podemos falar que foi tranquilamente positivo durante toda a intervenção de modo que alcançamos a meta de 100%.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3714777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município Sigefredo Pacheco, se situa a 80 km a Sul-Este de Campo Maior.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Vizinho dos municípios Juazeiro do Piauí e Jatobá do Piauí, o município se estende por 967 km2.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Conta com 9.706 habitantes no último censo, densidade de 9,9 habitantes por km2.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Distancia de Teresina: 160 km, cerca de 2,5h.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143668" cy="143985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Cacterização do município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0059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2.6 Garantir que 100% das gestantes estejam com vacina antitetânica em dia.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2.7 Garantir que 100% das gestantes estejam com vacina da anti-hepatite B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Durante o desenvolvimento da intervenção 100% das gestantes tiveram o esquema vacinal em dia para hepatite B e antitetânica,17 no primeiro mês ,16 no segundo,15 no terceiro,logrando atingir a meta.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 2.8  Realizar avaliação das necessidades de atendimento odontológico de pré-natal em 100% das gestantes durante o Pré-Natal.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Em cada um dos atendimentos realizados, a gestante era avaliada quanto à necessidade de tratamento odontológico, sendo avaliadas 100% das gestantes em cada mês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2.9  Garantir a primeira consulta odontológica programática para 100% das gestantes cadastrada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indicador de gestantes com primeira consulta odontológica resumindo não foi possível atingir a meta de 100%, alcançando apenas 29,4% (5) no primeiro mês, com resultados bem melhores nos meses seguintes, 62,5% (10) no segundo mês e 66,7% (10) no terceiro mês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24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Figura 5 Proporção de gestante com primeira consulta odontológica programática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00166" y="1214422"/>
          <a:ext cx="6572296" cy="341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3357587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Meta2.2.3</a:t>
            </a:r>
            <a:r>
              <a:rPr lang="pt-BR" dirty="0" smtClean="0"/>
              <a:t> 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xaminar o abdome em 100% das puérperas cadastradas no Programa.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Todas as puérperas atendidas ao longo dos três meses de intervenção, 7 no mês 1, 3 no mês 2 e 2 no mês 3 receberam ações de qualificação da atenção e tiveram abdomens examinados,logrando alcançar um 100% e atingir a meta traçada.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28596" y="1571611"/>
            <a:ext cx="8229600" cy="385765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2.2.4. Avaliar o estado psíquico em 100% das puérperas cadastradas no Programa.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Todas as puérperas atendidas ao longo dos três meses de intervenção, 7 no mês 1, 3 no mês 2 e 2 no mês 3 receberam ações de qualificação da atenção e tiveram avaliação do estado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psíquico,alcançamos um 100% e a meta fo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 alcançada.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2.2.5. Avaliar intercorrências em 100% das puérperas cadastradas no Programa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 smtClean="0"/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 100% das puérperas participantes na intervenção receberam avaliaçao para intercorrências,7 no primeiro mês ,3 no segundo e 2 no terceiro a meta foi atingida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2.2.6. Prescrever a 100% das puérperas em dos métodos de anticoncepção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prescrição de algum método de anticoncepção é algo já incorporado à rotina do serviço no atendimento da mulher, bem como é uma preocupação corriqueira da usuária. De modo que tivemos facilidades no cumprimento desse indicador, chegando a 85,7% (6) no primeiro mês, e 100% nos meses seguintes, atingindo a meta 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Figura 6: Proporção de puérperas com prescrição de algum método de anticoncepção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571604" y="1428737"/>
          <a:ext cx="6215106" cy="3102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3: Melhorar a adesão ao Pré-Natal e ao puerpério.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3.1: Realizar a busca ativa de 100% das gestantes faltosas a consultas de Pré-Natal.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3.1 . Realizar busca ativa em 100% das puérperas que não realizaram a consulta de puerpério ate 30 dias após o parto.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Durante a intervenção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tivemos gestantes faltosas às consultas, mas não tivemos faltosas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puerpério .Todas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gestantes faltosas, no entanto, receberam busca ativa, com duas no primeiro mês, e uma no segundo e outra no terceiro mês.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786214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unidade Mocambo do Pedro localiza se no interior do município a 18 km da sede.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população estimada é 1726 habitantes.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 equipe esta composta: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Médico,enfermeira,técnica enfermagem e cinco agentes comunitário de saúde.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Uma equipe odontológica 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143668" cy="1296974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Caracterização da Unidade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4: Melhorar o registro do programa Pré-Natal e puerpério.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4.1: Manter registro na ficha de acompanhamento/espelho de pré-natal em 100% das gestantes.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2400" dirty="0" smtClean="0"/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registro na ficha de acompanhamento do Programa 100% das puérperas.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Todas as gestantes e puérperas tiveram seus registros nas fichas de acompanhamento preenchidos adequadamente, atingindo a meta de 100% ao longo de toda a intervenção.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5. Realizar avaliação de riscos.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5.1: Avaliar risco gestacional em 100% das gestante cadastradas.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risco gestacional foi avaliado em todas as gestantes acompanhadas ao longo da intervenção (17,16,15), alcançando a meta de 100%,pelo que foi atingida a meta proposta.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6: Promover saúde no Pré-Natal e das puéperas.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6.1. Orientar 100% das puérperas cadastradas no Programa sobre aleitamento materno exclusivo.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6.2 Promover o aleitamento materno junto a 100% das gestantes.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O 100% das gestante (17,16,15) e puérperas(7,3,2) foram orientadas sobre a importância do aleitamento materno exclusivo e a meta traçada foi atingida.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6.3  Orientar a 100% das gestantes sobre os cuidados do recém-nascido.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6.4 Orientar 100% das puérperas cadastradas no Programa sobre os cuidados do recém nascido.</a:t>
            </a:r>
          </a:p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Foram orientadas o 100% das gestantes e puérperas participantes no programa sobre os cuidados do recém nascido nos três meses da intervenção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6.5  Orientar 100% das gestantes sobre anticoncepção após parto.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6.6 Orientar 100% das puérperas cadastradas no programa sobre planejamento familiar.</a:t>
            </a:r>
          </a:p>
          <a:p>
            <a:pPr>
              <a:buNone/>
            </a:pPr>
            <a:r>
              <a:rPr lang="pt-BR" dirty="0" smtClean="0"/>
              <a:t> 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O uso de anticoncepcional e o planejamento familiar foi orientado no 100% das gestantes e puérperas participantes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intervenção, a meta foi atingida.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6.7  Orientar 100% das gestantes sobre o risco do tabagismo e uso de álcool e drogas na gestação.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(17,16,15)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gestante receberam orientação sobre o efeito nocivo de uso de álcool,drogas e o tabagismo na gravidez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,meta atingida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 6.8  Orientar 100% das gestantes sobre a higiene bucal.</a:t>
            </a:r>
          </a:p>
          <a:p>
            <a:endParaRPr lang="pt-BR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Durante todo o trajeto da intervenção foram orientadas as 17 gestantes do primeiro mês,as 16 do segundo mês e as 15 do terceiro mês logrando um 100% e meta atingida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intervenção agregou uma série de vantagens relevantes para a efetivação da atenção ao pré-natal e puerpério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propiciou brindar aumento de cobertura das gestantes e puérperas no programa, com a melhoria da qualidade da atenção e dos registros das usuárias acompanhadas pela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. Destacam-se a ampliação dos exames ginecológicos e mama, a classificação de risco e o encaminhamento das gestantes com recomendação de avaliação por especialistas.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357554" y="214290"/>
            <a:ext cx="5329246" cy="120334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Discussão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 o desenvolvimento da intervenção foi possível incrementar o conhecimento tanto em gestantes e puérperas assim como toda a comunidade sobre a importância do pré-natal e toda as vantagem que proporciona para grávidas e futuras crianças,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Exigiu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capacitação da equipe apoiada nas linhas de conduta do protocolo de pré-natal de baixo risco do Ministério da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. A educação permanente promoveu a integração do trabalho da médica e enfermeira, a auxiliar de enfermagem e recepção. E a discussão sobre as atribuições de cada membro da equipe favoreceram o conhecimento do papel de cada um, facilitando a divisão de funções.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não tinha conhecimento algum o sobre a modalidade de ensino e aprendizagem a distancia pelo que foi algo novo para mim e graças a este curso eu aprendeu e desenvolveu capacidades que foram incorporadas na rotina diária do meu trabalho e na vida pessoal. Adquiri uma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nova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forma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estudo.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realização da intervenção na unidade não resulto fácil ,devido a varias dificuldade como à falta de recurso enfrentados,embora algumas metas não foram atingidas,considero satisfatória nossa intervenção 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296974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Reflexão critica sobre o processo pessoal de aprendizagem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No Brasil o índice de mortalidade materna e infantil ainda é alto, pelo que constitui um problema de saúde muito importante, sendo imprescindível a melhora da atenção no Programa pré natal e puerpério, para gerar impacto nos resultados da saúde de gestantes e crianças ao diminuir a ocorrência de doenças nas gestações e as mortes neonatais e de mulheres por causa obstétrica.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conjunto de ações qualificada da atenção ao pré natal e puerpério, reduz o baixo peso ao nascer e as doenças na gravidez e puerpério que colocam em risco a vida da mulher e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bebê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612" y="285728"/>
            <a:ext cx="3500462" cy="857272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minha pratica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profissional o curso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brindou a possibilidade de conhecer e identificar os problemas de saúde que afetam à população da área de abrangência, atualizando conhecimentos clínicos e práticos na atenção básica 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Brasil.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desenvolvimento da intervenção de forma organizada e planejada, com a intenção e objetivos de proporcionar melhoras nas condições de saúde de gestantes e puérperas da unidade de saúde, com cadastramento no programa e monitoramento das consultas, facilitando os atendimento de grávidas e puérperas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casos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interativos, porque além de relacionados com as doenças mais freqüente na unidade de Os aprendizados mais relevantes do curso foram 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permitiram o exercício dos conhecimentos, aclararem muitas dúvidas e sempre ofereceram uma atualização dos temas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à realização do projeto de intervenção, todo de forma organizada e com tempo de duração que permitiu a interação com a população-alvo, melhorando atendimento, logrando atingir metas e objetivos desejados, com o propósito de melhorar a saúde da população.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000232" y="2285991"/>
            <a:ext cx="5072098" cy="1143009"/>
          </a:xfrm>
        </p:spPr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1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OBRIGADO</a:t>
            </a:r>
            <a:endParaRPr lang="pt-BR" sz="100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2643206"/>
          </a:xfrm>
        </p:spPr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Antes da intervenção na UBS não existia uma ação programática para o acompanhamento de gestante e puérperas.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 eram feitos pela enfermeira geralmente.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Os demais membros da equipe não participavam  nos acompanhamentos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 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857356" y="571480"/>
            <a:ext cx="5857916" cy="1285884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Antes da intervenção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235745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de gestantes e puérperas cadastradas na UBS Mocambo do Pedro do município Sigefredo Pacheco/Piauí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28860" y="274638"/>
            <a:ext cx="4929222" cy="186847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Objetivos geral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221365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projeto de intervenção foi realizado no período de 12 semana.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 universo representado por 17 gestantes e 12 puérperas.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Todas as ações previstas foram desenvolvida segundo a planilha de objetivos metas ações e indicadores.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Utilizamos a ficha espelho e planilha de coleta  de dados disponibilizada pelo curso 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43174" y="357166"/>
            <a:ext cx="5757874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Metodologia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14348" y="1357297"/>
            <a:ext cx="7972452" cy="43577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O protocolo de implementação da intervenção em atenção básica adota como guia e referência o manual técnico de pré-natal de baixo risco do Ministério da saúde, 2012.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Os instrumentos de registro do acompanhamento da ação programática são as ficas da gestante e espelho disponíveis no município. 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o acompanhamento mensal da intervenção será utilizada a planilha eletrônica de coleta de dados.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28992" y="285728"/>
            <a:ext cx="1928826" cy="939784"/>
          </a:xfrm>
        </p:spPr>
        <p:txBody>
          <a:bodyPr>
            <a:normAutofit/>
          </a:bodyPr>
          <a:lstStyle/>
          <a:p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logistica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85778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9600" dirty="0" smtClean="0"/>
              <a:t>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Objetivos 1: Ampliar a cobertura do pré natal e 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puérperas </a:t>
            </a:r>
          </a:p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Meta 1.1: Alcançar 90% das gestantes cadastrada no Programa de Pré-Natal da unidade de saúde</a:t>
            </a:r>
            <a:r>
              <a:rPr lang="pt-BR" sz="9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 Iniciamos a intervenção com 85% (17) das gestantes acompanhadas pela unidade. Mas ao longo da intervenção a cobertura evoluiu com redução, passando para 80% (16) no segundo mês e 75% (15) no terceiro. Assim, a meta de 90% não foi alcançada. Além de parte das gestantes optarem por fazer o pré-natal com outra equipe de saúde, outra explicação possível para a diminuição da cobertura foi o maior número de grávidas que tiveram filhos que o surgimento de novas gestantes. Em decorrência do parto, 5 gestantes saíram do pré-natal, enquanto 3 novas gestantes foram captadas e iniciaram o acompanhamento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72547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Objetivo,metas e resultado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965</TotalTime>
  <Words>2477</Words>
  <Application>Microsoft Office PowerPoint</Application>
  <PresentationFormat>Apresentação na tela (4:3)</PresentationFormat>
  <Paragraphs>236</Paragraphs>
  <Slides>42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Concurso</vt:lpstr>
      <vt:lpstr>       </vt:lpstr>
      <vt:lpstr>Cacterização do município</vt:lpstr>
      <vt:lpstr>Caracterização da Unidade</vt:lpstr>
      <vt:lpstr>Introdução</vt:lpstr>
      <vt:lpstr>Antes da intervenção</vt:lpstr>
      <vt:lpstr>Objetivos geral</vt:lpstr>
      <vt:lpstr>Metodologia </vt:lpstr>
      <vt:lpstr>logistica</vt:lpstr>
      <vt:lpstr>Objetivo,metas e resultado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Discussão </vt:lpstr>
      <vt:lpstr>Slide 38</vt:lpstr>
      <vt:lpstr>Reflexão critica sobre o processo pessoal de aprendizagem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ELVIS</dc:creator>
  <cp:lastModifiedBy>ELVIS</cp:lastModifiedBy>
  <cp:revision>101</cp:revision>
  <dcterms:created xsi:type="dcterms:W3CDTF">2015-06-11T13:14:32Z</dcterms:created>
  <dcterms:modified xsi:type="dcterms:W3CDTF">2015-06-13T22:14:18Z</dcterms:modified>
</cp:coreProperties>
</file>