
<file path=[Content_Types].xml><?xml version="1.0" encoding="utf-8"?>
<Types xmlns="http://schemas.openxmlformats.org/package/2006/content-types"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charts/chart19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Override PartName="/ppt/drawings/drawing19.xml" ContentType="application/vnd.openxmlformats-officedocument.drawingml.chartshape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drawings/drawing17.xml" ContentType="application/vnd.openxmlformats-officedocument.drawingml.chartshapes+xml"/>
  <Override PartName="/ppt/charts/chart24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drawings/drawing15.xml" ContentType="application/vnd.openxmlformats-officedocument.drawingml.chartshapes+xml"/>
  <Override PartName="/ppt/charts/chart22.xml" ContentType="application/vnd.openxmlformats-officedocument.drawingml.chart+xml"/>
  <Override PartName="/ppt/charts/chart7.xml" ContentType="application/vnd.openxmlformats-officedocument.drawingml.chart+xml"/>
  <Override PartName="/ppt/drawings/drawing9.xml" ContentType="application/vnd.openxmlformats-officedocument.drawingml.chartshapes+xml"/>
  <Override PartName="/ppt/drawings/drawing13.xml" ContentType="application/vnd.openxmlformats-officedocument.drawingml.chartshapes+xml"/>
  <Override PartName="/ppt/charts/chart20.xml" ContentType="application/vnd.openxmlformats-officedocument.drawingml.chart+xml"/>
  <Override PartName="/ppt/drawings/drawing22.xml" ContentType="application/vnd.openxmlformats-officedocument.drawingml.chartshapes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drawings/drawing7.xml" ContentType="application/vnd.openxmlformats-officedocument.drawingml.chartshapes+xml"/>
  <Override PartName="/ppt/drawings/drawing11.xml" ContentType="application/vnd.openxmlformats-officedocument.drawingml.chartshapes+xml"/>
  <Override PartName="/ppt/drawings/drawing20.xml" ContentType="application/vnd.openxmlformats-officedocument.drawingml.chartshape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rawings/drawing5.xml" ContentType="application/vnd.openxmlformats-officedocument.drawingml.chartshap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charts/chart18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charts/chart16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ppt/drawings/drawing18.xml" ContentType="application/vnd.openxmlformats-officedocument.drawingml.chartshapes+xml"/>
  <Override PartName="/ppt/charts/chart23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drawings/drawing16.xml" ContentType="application/vnd.openxmlformats-officedocument.drawingml.chartshapes+xml"/>
  <Override PartName="/ppt/charts/chart21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drawings/drawing14.xml" ContentType="application/vnd.openxmlformats-officedocument.drawingml.chartshapes+xml"/>
  <Override PartName="/ppt/drawings/drawing23.xml" ContentType="application/vnd.openxmlformats-officedocument.drawingml.chartshapes+xml"/>
  <Override PartName="/ppt/charts/chart4.xml" ContentType="application/vnd.openxmlformats-officedocument.drawingml.chart+xml"/>
  <Override PartName="/ppt/drawings/drawing8.xml" ContentType="application/vnd.openxmlformats-officedocument.drawingml.chartshapes+xml"/>
  <Override PartName="/ppt/drawings/drawing12.xml" ContentType="application/vnd.openxmlformats-officedocument.drawingml.chartshapes+xml"/>
  <Override PartName="/ppt/drawings/drawing21.xml" ContentType="application/vnd.openxmlformats-officedocument.drawingml.chartshapes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ppt/drawings/drawing6.xml" ContentType="application/vnd.openxmlformats-officedocument.drawingml.chartshapes+xml"/>
  <Override PartName="/ppt/drawings/drawing10.xml" ContentType="application/vnd.openxmlformats-officedocument.drawingml.chartshape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rawings/drawing4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900" r:id="rId1"/>
  </p:sldMasterIdLst>
  <p:notesMasterIdLst>
    <p:notesMasterId r:id="rId27"/>
  </p:notesMasterIdLst>
  <p:sldIdLst>
    <p:sldId id="256" r:id="rId2"/>
    <p:sldId id="258" r:id="rId3"/>
    <p:sldId id="320" r:id="rId4"/>
    <p:sldId id="262" r:id="rId5"/>
    <p:sldId id="263" r:id="rId6"/>
    <p:sldId id="322" r:id="rId7"/>
    <p:sldId id="267" r:id="rId8"/>
    <p:sldId id="272" r:id="rId9"/>
    <p:sldId id="276" r:id="rId10"/>
    <p:sldId id="280" r:id="rId11"/>
    <p:sldId id="284" r:id="rId12"/>
    <p:sldId id="287" r:id="rId13"/>
    <p:sldId id="291" r:id="rId14"/>
    <p:sldId id="295" r:id="rId15"/>
    <p:sldId id="303" r:id="rId16"/>
    <p:sldId id="306" r:id="rId17"/>
    <p:sldId id="309" r:id="rId18"/>
    <p:sldId id="312" r:id="rId19"/>
    <p:sldId id="315" r:id="rId20"/>
    <p:sldId id="319" r:id="rId21"/>
    <p:sldId id="301" r:id="rId22"/>
    <p:sldId id="327" r:id="rId23"/>
    <p:sldId id="328" r:id="rId24"/>
    <p:sldId id="326" r:id="rId25"/>
    <p:sldId id="325" r:id="rId2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09" autoAdjust="0"/>
    <p:restoredTop sz="94660"/>
  </p:normalViewPr>
  <p:slideViewPr>
    <p:cSldViewPr>
      <p:cViewPr>
        <p:scale>
          <a:sx n="68" d="100"/>
          <a:sy n="68" d="100"/>
        </p:scale>
        <p:origin x="-1350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Gabriela\Desktop\ESF\Idalmis\planilha%20coleta%20com%20mes%204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oleObject" Target="file:///C:\Users\Gabriela\Desktop\ESF\Idalmis\planilha%20coleta%20com%20mes%204.xlsx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oleObject" Target="file:///C:\Users\Gabriela\Desktop\ESF\Idalmis\planilha%20coleta%20com%20mes%204.xlsx" TargetMode="Externa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oleObject" Target="file:///C:\Users\Gabriela\Desktop\ESF\Idalmis\planilha%20coleta%20com%20mes%204.xlsx" TargetMode="Externa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oleObject" Target="file:///C:\Users\Gabriela\Desktop\ESF\Idalmis\planilha%20coleta%20com%20mes%204.xlsx" TargetMode="Externa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oleObject" Target="file:///C:\Users\Gabriela\Desktop\ESF\Idalmis\planilha%20coleta%20com%20mes%204.xlsx" TargetMode="Externa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4.xml"/><Relationship Id="rId1" Type="http://schemas.openxmlformats.org/officeDocument/2006/relationships/oleObject" Target="file:///C:\Users\Gabriela\Desktop\ESF\Idalmis\planilha%20coleta%20com%20mes%204.xlsx" TargetMode="Externa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5.xml"/><Relationship Id="rId1" Type="http://schemas.openxmlformats.org/officeDocument/2006/relationships/oleObject" Target="file:///C:\Users\Gabriela\Desktop\ESF\Idalmis\planilha%20coleta%20com%20mes%204.xlsx" TargetMode="Externa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6.xml"/><Relationship Id="rId1" Type="http://schemas.openxmlformats.org/officeDocument/2006/relationships/oleObject" Target="file:///C:\Users\Gabriela\Desktop\ESF\Idalmis\planilha%20coleta%20com%20mes%204.xlsx" TargetMode="Externa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7.xml"/><Relationship Id="rId1" Type="http://schemas.openxmlformats.org/officeDocument/2006/relationships/oleObject" Target="file:///C:\Users\Gabriela\Desktop\ESF\Idalmis\planilha%20coleta%20com%20mes%204.xlsx" TargetMode="Externa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8.xml"/><Relationship Id="rId1" Type="http://schemas.openxmlformats.org/officeDocument/2006/relationships/oleObject" Target="file:///C:\Users\Gabriela\Desktop\ESF\Idalmis\planilha%20coleta%20com%20mes%204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Gabriela\Desktop\ESF\Idalmis\planilha%20coleta%20com%20mes%204.xlsx" TargetMode="Externa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9.xml"/><Relationship Id="rId1" Type="http://schemas.openxmlformats.org/officeDocument/2006/relationships/oleObject" Target="file:///C:\Users\Gabriela\Desktop\ESF\Idalmis\planilha%20coleta%20com%20mes%204.xlsx" TargetMode="Externa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0.xml"/><Relationship Id="rId1" Type="http://schemas.openxmlformats.org/officeDocument/2006/relationships/oleObject" Target="file:///C:\Users\Gabriela\Desktop\ESF\Idalmis\planilha%20coleta%20com%20mes%204.xlsx" TargetMode="Externa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1.xml"/><Relationship Id="rId1" Type="http://schemas.openxmlformats.org/officeDocument/2006/relationships/oleObject" Target="file:///C:\Users\Gabriela\Desktop\ESF\Idalmis\planilha%20coleta%20com%20mes%204.xlsx" TargetMode="Externa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2.xml"/><Relationship Id="rId1" Type="http://schemas.openxmlformats.org/officeDocument/2006/relationships/oleObject" Target="file:///C:\Users\Gabriela\Desktop\ESF\Idalmis\planilha%20coleta%20com%20mes%204.xlsx" TargetMode="External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3.xml"/><Relationship Id="rId1" Type="http://schemas.openxmlformats.org/officeDocument/2006/relationships/oleObject" Target="file:///C:\Users\Gabriela\Desktop\ESF\Idalmis\planilha%20coleta%20com%20mes%204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Gabriela\Desktop\ESF\Idalmis\planilha%20coleta%20com%20mes%204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C:\Users\Gabriela\Desktop\ESF\Idalmis\planilha%20coleta%20com%20mes%204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C:\Users\Gabriela\Desktop\ESF\Idalmis\planilha%20coleta%20com%20mes%204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abriela\Desktop\ESF\Idalmis\planilha%20coleta%20com%20mes%204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C:\Users\Gabriela\Desktop\ESF\Idalmis\planilha%20coleta%20com%20mes%204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C:\Users\Gabriela\Desktop\ESF\Idalmis\planilha%20coleta%20com%20mes%204.xlsx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file:///C:\Users\Gabriela\Desktop\ESF\Idalmis\planilha%20coleta%20com%20mes%204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layout/>
      <c:spPr>
        <a:noFill/>
        <a:ln w="25400">
          <a:noFill/>
        </a:ln>
      </c:spPr>
      <c:txPr>
        <a:bodyPr/>
        <a:lstStyle/>
        <a:p>
          <a:pPr algn="ctr" rtl="1"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>
        <c:manualLayout>
          <c:layoutTarget val="inner"/>
          <c:xMode val="edge"/>
          <c:yMode val="edge"/>
          <c:x val="0.11693559898681649"/>
          <c:y val="0.28937832452755013"/>
          <c:w val="0.8467750271459118"/>
          <c:h val="0.59340871611977852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Indicadores!$C$4</c:f>
              <c:strCache>
                <c:ptCount val="1"/>
                <c:pt idx="0">
                  <c:v>Cobertura do programa de atenção ao  hipertenso na unidade de saúde</c:v>
                </c:pt>
              </c:strCache>
            </c:strRef>
          </c:tx>
          <c:spPr>
            <a:solidFill>
              <a:srgbClr val="E46C0A"/>
            </a:solidFill>
            <a:ln w="25400">
              <a:noFill/>
            </a:ln>
          </c:spPr>
          <c:cat>
            <c:strRef>
              <c:f>Indicadores!$D$3:$G$3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Indicadores!$D$4:$G$4</c:f>
              <c:numCache>
                <c:formatCode>0.0%</c:formatCode>
                <c:ptCount val="4"/>
                <c:pt idx="0">
                  <c:v>0.24285714285714302</c:v>
                </c:pt>
                <c:pt idx="1">
                  <c:v>0.61428571428571477</c:v>
                </c:pt>
                <c:pt idx="2">
                  <c:v>0.87857142857142911</c:v>
                </c:pt>
                <c:pt idx="3">
                  <c:v>0</c:v>
                </c:pt>
              </c:numCache>
            </c:numRef>
          </c:val>
        </c:ser>
        <c:axId val="65866368"/>
        <c:axId val="62981248"/>
      </c:barChart>
      <c:catAx>
        <c:axId val="6586636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2981248"/>
        <c:crosses val="autoZero"/>
        <c:auto val="1"/>
        <c:lblAlgn val="ctr"/>
        <c:lblOffset val="100"/>
      </c:catAx>
      <c:valAx>
        <c:axId val="62981248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5866368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title>
      <c:layout/>
      <c:spPr>
        <a:noFill/>
        <a:ln w="25400">
          <a:noFill/>
        </a:ln>
      </c:spPr>
      <c:txPr>
        <a:bodyPr/>
        <a:lstStyle/>
        <a:p>
          <a:pPr algn="ctr" rtl="1"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>
        <c:manualLayout>
          <c:layoutTarget val="inner"/>
          <c:xMode val="edge"/>
          <c:yMode val="edge"/>
          <c:x val="0.12008305852714667"/>
          <c:y val="0.28782339682202562"/>
          <c:w val="0.84265180725085065"/>
          <c:h val="0.59409701138904569"/>
        </c:manualLayout>
      </c:layout>
      <c:barChart>
        <c:barDir val="col"/>
        <c:grouping val="clustered"/>
        <c:ser>
          <c:idx val="0"/>
          <c:order val="0"/>
          <c:tx>
            <c:strRef>
              <c:f>Indicadores!$S$27</c:f>
              <c:strCache>
                <c:ptCount val="1"/>
                <c:pt idx="0">
                  <c:v>Proporção de diabéticos com avaliação da necessidade de atendimento odontológico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Indicadores!$T$26:$W$26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Indicadores!$T$27:$W$27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axId val="63052416"/>
        <c:axId val="63054208"/>
      </c:barChart>
      <c:catAx>
        <c:axId val="6305241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3054208"/>
        <c:crosses val="autoZero"/>
        <c:auto val="1"/>
        <c:lblAlgn val="ctr"/>
        <c:lblOffset val="100"/>
      </c:catAx>
      <c:valAx>
        <c:axId val="63054208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3052416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title>
      <c:layout/>
      <c:spPr>
        <a:noFill/>
        <a:ln w="25400">
          <a:noFill/>
        </a:ln>
      </c:spPr>
      <c:txPr>
        <a:bodyPr/>
        <a:lstStyle/>
        <a:p>
          <a:pPr algn="ctr" rtl="1"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>
        <c:manualLayout>
          <c:layoutTarget val="inner"/>
          <c:xMode val="edge"/>
          <c:yMode val="edge"/>
          <c:x val="0.11646609184019642"/>
          <c:y val="0.30042918454936007"/>
          <c:w val="0.84739121994073963"/>
          <c:h val="0.56652360515021449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Indicadores!$C$32</c:f>
              <c:strCache>
                <c:ptCount val="1"/>
                <c:pt idx="0">
                  <c:v>Proporção de hipertensos faltosos às consultas com busca ativa 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Indicadores!$D$31:$G$31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Indicadores!$D$32:$G$32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axId val="71181824"/>
        <c:axId val="71183360"/>
      </c:barChart>
      <c:catAx>
        <c:axId val="7118182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1183360"/>
        <c:crosses val="autoZero"/>
        <c:auto val="1"/>
        <c:lblAlgn val="ctr"/>
        <c:lblOffset val="100"/>
      </c:catAx>
      <c:valAx>
        <c:axId val="71183360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1181824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layout/>
      <c:spPr>
        <a:noFill/>
        <a:ln w="25400">
          <a:noFill/>
        </a:ln>
      </c:spPr>
      <c:txPr>
        <a:bodyPr/>
        <a:lstStyle/>
        <a:p>
          <a:pPr algn="ctr" rtl="1"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>
        <c:manualLayout>
          <c:layoutTarget val="inner"/>
          <c:xMode val="edge"/>
          <c:yMode val="edge"/>
          <c:x val="0.12317327766179632"/>
          <c:y val="0.28979591836734692"/>
          <c:w val="0.83924843423800355"/>
          <c:h val="0.58367346938774956"/>
        </c:manualLayout>
      </c:layout>
      <c:barChart>
        <c:barDir val="col"/>
        <c:grouping val="clustered"/>
        <c:ser>
          <c:idx val="0"/>
          <c:order val="0"/>
          <c:tx>
            <c:strRef>
              <c:f>Indicadores!$S$32</c:f>
              <c:strCache>
                <c:ptCount val="1"/>
                <c:pt idx="0">
                  <c:v>Proporção de diabéticos faltosos às consultas com busca ativa 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cat>
            <c:strRef>
              <c:f>Indicadores!$T$31:$W$31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Indicadores!$T$32:$W$32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axId val="71219072"/>
        <c:axId val="71368704"/>
      </c:barChart>
      <c:catAx>
        <c:axId val="71219072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1368704"/>
        <c:crosses val="autoZero"/>
        <c:auto val="1"/>
        <c:lblAlgn val="ctr"/>
        <c:lblOffset val="100"/>
      </c:catAx>
      <c:valAx>
        <c:axId val="71368704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1219072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layout/>
      <c:spPr>
        <a:noFill/>
        <a:ln w="25400">
          <a:noFill/>
        </a:ln>
      </c:spPr>
      <c:txPr>
        <a:bodyPr/>
        <a:lstStyle/>
        <a:p>
          <a:pPr algn="ctr" rtl="1"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>
        <c:manualLayout>
          <c:layoutTarget val="inner"/>
          <c:xMode val="edge"/>
          <c:yMode val="edge"/>
          <c:x val="0.12317327766179632"/>
          <c:y val="0.31746154770255475"/>
          <c:w val="0.83924843423800355"/>
          <c:h val="0.55555770847946306"/>
        </c:manualLayout>
      </c:layout>
      <c:barChart>
        <c:barDir val="col"/>
        <c:grouping val="clustered"/>
        <c:ser>
          <c:idx val="0"/>
          <c:order val="0"/>
          <c:tx>
            <c:strRef>
              <c:f>Indicadores!$S$37</c:f>
              <c:strCache>
                <c:ptCount val="1"/>
                <c:pt idx="0">
                  <c:v>Proporção de diabéticos com registro adequado na ficha de acompanhamento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cat>
            <c:strRef>
              <c:f>Indicadores!$T$36:$W$36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Indicadores!$T$37:$W$37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axId val="71432448"/>
        <c:axId val="71471104"/>
      </c:barChart>
      <c:catAx>
        <c:axId val="7143244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1471104"/>
        <c:crosses val="autoZero"/>
        <c:auto val="1"/>
        <c:lblAlgn val="ctr"/>
        <c:lblOffset val="100"/>
      </c:catAx>
      <c:valAx>
        <c:axId val="71471104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1432448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title>
      <c:layout/>
      <c:spPr>
        <a:noFill/>
        <a:ln w="25400">
          <a:noFill/>
        </a:ln>
      </c:spPr>
      <c:txPr>
        <a:bodyPr/>
        <a:lstStyle/>
        <a:p>
          <a:pPr algn="ctr" rtl="1"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>
        <c:manualLayout>
          <c:layoutTarget val="inner"/>
          <c:xMode val="edge"/>
          <c:yMode val="edge"/>
          <c:x val="0.11740890688259108"/>
          <c:y val="0.30651455682230638"/>
          <c:w val="0.84615384615385392"/>
          <c:h val="0.57088336208154511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Indicadores!$C$37</c:f>
              <c:strCache>
                <c:ptCount val="1"/>
                <c:pt idx="0">
                  <c:v>Proporção de hipertensos com registro adequado na ficha de acompanhamento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Indicadores!$D$36:$G$36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Indicadores!$D$37:$G$37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axId val="71475584"/>
        <c:axId val="71477120"/>
      </c:barChart>
      <c:catAx>
        <c:axId val="7147558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1477120"/>
        <c:crosses val="autoZero"/>
        <c:auto val="1"/>
        <c:lblAlgn val="ctr"/>
        <c:lblOffset val="100"/>
      </c:catAx>
      <c:valAx>
        <c:axId val="71477120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1475584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layout>
        <c:manualLayout>
          <c:xMode val="edge"/>
          <c:yMode val="edge"/>
          <c:x val="0.12130652725786326"/>
          <c:y val="3.7757972561122809E-2"/>
        </c:manualLayout>
      </c:layout>
      <c:spPr>
        <a:noFill/>
        <a:ln w="25400">
          <a:noFill/>
        </a:ln>
      </c:spPr>
      <c:txPr>
        <a:bodyPr/>
        <a:lstStyle/>
        <a:p>
          <a:pPr algn="ctr" rtl="1"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>
        <c:manualLayout>
          <c:layoutTarget val="inner"/>
          <c:xMode val="edge"/>
          <c:yMode val="edge"/>
          <c:x val="0.11885245901639344"/>
          <c:y val="0.28937832452755013"/>
          <c:w val="0.84426229508195827"/>
          <c:h val="0.59340871611977775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Indicadores!$C$43</c:f>
              <c:strCache>
                <c:ptCount val="1"/>
                <c:pt idx="0">
                  <c:v>Proporção de hipertensos com estratificação de risco cardiovascular por  exame clínico em dia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cat>
            <c:strRef>
              <c:f>Indicadores!$D$42:$G$42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Indicadores!$D$43:$G$43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axId val="71360512"/>
        <c:axId val="71362048"/>
      </c:barChart>
      <c:catAx>
        <c:axId val="71360512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1362048"/>
        <c:crosses val="autoZero"/>
        <c:auto val="1"/>
        <c:lblAlgn val="ctr"/>
        <c:lblOffset val="100"/>
      </c:catAx>
      <c:valAx>
        <c:axId val="71362048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1360512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layout/>
      <c:spPr>
        <a:noFill/>
        <a:ln w="25400">
          <a:noFill/>
        </a:ln>
      </c:spPr>
      <c:txPr>
        <a:bodyPr/>
        <a:lstStyle/>
        <a:p>
          <a:pPr algn="ctr" rtl="1"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>
        <c:manualLayout>
          <c:layoutTarget val="inner"/>
          <c:xMode val="edge"/>
          <c:yMode val="edge"/>
          <c:x val="0.12266124717918474"/>
          <c:y val="0.29368029739777629"/>
          <c:w val="0.83991769254899196"/>
          <c:h val="0.58736059479553016"/>
        </c:manualLayout>
      </c:layout>
      <c:barChart>
        <c:barDir val="col"/>
        <c:grouping val="clustered"/>
        <c:ser>
          <c:idx val="0"/>
          <c:order val="0"/>
          <c:tx>
            <c:strRef>
              <c:f>Indicadores!$S$43</c:f>
              <c:strCache>
                <c:ptCount val="1"/>
                <c:pt idx="0">
                  <c:v>Proporção de diabéticos com estratificação de risco cardiovascular por  exame clínico em dia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cat>
            <c:strRef>
              <c:f>Indicadores!$T$42:$W$42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Indicadores!$T$43:$W$43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axId val="71635712"/>
        <c:axId val="71637248"/>
      </c:barChart>
      <c:catAx>
        <c:axId val="71635712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1637248"/>
        <c:crosses val="autoZero"/>
        <c:auto val="1"/>
        <c:lblAlgn val="ctr"/>
        <c:lblOffset val="100"/>
      </c:catAx>
      <c:valAx>
        <c:axId val="71637248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1635712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layout/>
      <c:spPr>
        <a:noFill/>
        <a:ln w="25400">
          <a:noFill/>
        </a:ln>
      </c:spPr>
      <c:txPr>
        <a:bodyPr/>
        <a:lstStyle/>
        <a:p>
          <a:pPr algn="ctr" rtl="1"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>
        <c:manualLayout>
          <c:layoutTarget val="inner"/>
          <c:xMode val="edge"/>
          <c:yMode val="edge"/>
          <c:x val="0.11885245901639344"/>
          <c:y val="0.28937832452755013"/>
          <c:w val="0.84426229508195827"/>
          <c:h val="0.59340871611977775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Indicadores!$C$49</c:f>
              <c:strCache>
                <c:ptCount val="1"/>
                <c:pt idx="0">
                  <c:v>Proporção de hipertensos com orientação nutricional sobre alimentação saudável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cat>
            <c:strRef>
              <c:f>Indicadores!$D$48:$G$48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Indicadores!$D$49:$G$49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axId val="71643520"/>
        <c:axId val="71645056"/>
      </c:barChart>
      <c:catAx>
        <c:axId val="71643520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1645056"/>
        <c:crosses val="autoZero"/>
        <c:auto val="1"/>
        <c:lblAlgn val="ctr"/>
        <c:lblOffset val="100"/>
      </c:catAx>
      <c:valAx>
        <c:axId val="71645056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1643520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layout/>
      <c:spPr>
        <a:noFill/>
        <a:ln w="25400">
          <a:noFill/>
        </a:ln>
      </c:spPr>
      <c:txPr>
        <a:bodyPr/>
        <a:lstStyle/>
        <a:p>
          <a:pPr algn="ctr" rtl="1"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>
        <c:manualLayout>
          <c:layoutTarget val="inner"/>
          <c:xMode val="edge"/>
          <c:yMode val="edge"/>
          <c:x val="0.12266124717918474"/>
          <c:y val="0.28832168168639138"/>
          <c:w val="0.83991769254899196"/>
          <c:h val="0.59489157107445234"/>
        </c:manualLayout>
      </c:layout>
      <c:barChart>
        <c:barDir val="col"/>
        <c:grouping val="clustered"/>
        <c:ser>
          <c:idx val="0"/>
          <c:order val="0"/>
          <c:tx>
            <c:strRef>
              <c:f>Indicadores!$S$49</c:f>
              <c:strCache>
                <c:ptCount val="1"/>
                <c:pt idx="0">
                  <c:v>Proporção de diabéticos com orientação nutricional sobre alimentação saudável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cat>
            <c:strRef>
              <c:f>Indicadores!$T$48:$W$48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Indicadores!$T$49:$W$49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axId val="71699456"/>
        <c:axId val="71723648"/>
      </c:barChart>
      <c:catAx>
        <c:axId val="7169945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1723648"/>
        <c:crosses val="autoZero"/>
        <c:auto val="1"/>
        <c:lblAlgn val="ctr"/>
        <c:lblOffset val="100"/>
      </c:catAx>
      <c:valAx>
        <c:axId val="71723648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1699456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Proporção de hipertensos com orientação sobre a prática de  atividade física regular</a:t>
            </a:r>
          </a:p>
        </c:rich>
      </c:tx>
      <c:layout/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4959016393442801"/>
          <c:y val="0.32116845554939782"/>
          <c:w val="0.84836065573770458"/>
          <c:h val="0.58394264645345062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Indicadores!$C$54</c:f>
              <c:strCache>
                <c:ptCount val="1"/>
                <c:pt idx="0">
                  <c:v>Proporção de hipertensos com orientação sobre a prática de atividade física regular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cat>
            <c:strRef>
              <c:f>Indicadores!$D$53:$G$53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Indicadores!$D$54:$G$54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axId val="71788032"/>
        <c:axId val="71789568"/>
      </c:barChart>
      <c:catAx>
        <c:axId val="71788032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1789568"/>
        <c:crosses val="autoZero"/>
        <c:auto val="1"/>
        <c:lblAlgn val="ctr"/>
        <c:lblOffset val="100"/>
      </c:catAx>
      <c:valAx>
        <c:axId val="71789568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1788032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layout/>
      <c:spPr>
        <a:noFill/>
        <a:ln w="25400">
          <a:noFill/>
        </a:ln>
      </c:spPr>
      <c:txPr>
        <a:bodyPr/>
        <a:lstStyle/>
        <a:p>
          <a:pPr algn="ctr" rtl="1"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>
        <c:manualLayout>
          <c:layoutTarget val="inner"/>
          <c:xMode val="edge"/>
          <c:yMode val="edge"/>
          <c:x val="0.12317327766179632"/>
          <c:y val="0.28214334916181144"/>
          <c:w val="0.83924843423800355"/>
          <c:h val="0.60357248111830553"/>
        </c:manualLayout>
      </c:layout>
      <c:barChart>
        <c:barDir val="col"/>
        <c:grouping val="clustered"/>
        <c:ser>
          <c:idx val="0"/>
          <c:order val="0"/>
          <c:tx>
            <c:strRef>
              <c:f>Indicadores!$S$4</c:f>
              <c:strCache>
                <c:ptCount val="1"/>
                <c:pt idx="0">
                  <c:v>Cobertura do programa de atenção ao  diabético na unidade de saúde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cat>
            <c:strRef>
              <c:f>Indicadores!$T$3:$W$3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Indicadores!$T$4:$W$4</c:f>
              <c:numCache>
                <c:formatCode>0.0%</c:formatCode>
                <c:ptCount val="4"/>
                <c:pt idx="0">
                  <c:v>0.32558139534883773</c:v>
                </c:pt>
                <c:pt idx="1">
                  <c:v>0.60465116279069764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axId val="62987264"/>
        <c:axId val="63043456"/>
      </c:barChart>
      <c:catAx>
        <c:axId val="6298726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3043456"/>
        <c:crosses val="autoZero"/>
        <c:auto val="1"/>
        <c:lblAlgn val="ctr"/>
        <c:lblOffset val="100"/>
      </c:catAx>
      <c:valAx>
        <c:axId val="63043456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2987264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layout/>
      <c:spPr>
        <a:noFill/>
        <a:ln w="25400">
          <a:noFill/>
        </a:ln>
      </c:spPr>
      <c:txPr>
        <a:bodyPr/>
        <a:lstStyle/>
        <a:p>
          <a:pPr algn="ctr" rtl="1"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>
        <c:manualLayout>
          <c:layoutTarget val="inner"/>
          <c:xMode val="edge"/>
          <c:yMode val="edge"/>
          <c:x val="0.12291691674177399"/>
          <c:y val="0.29368029739777629"/>
          <c:w val="0.83958504147347979"/>
          <c:h val="0.58736059479553016"/>
        </c:manualLayout>
      </c:layout>
      <c:barChart>
        <c:barDir val="col"/>
        <c:grouping val="clustered"/>
        <c:ser>
          <c:idx val="0"/>
          <c:order val="0"/>
          <c:tx>
            <c:strRef>
              <c:f>Indicadores!$S$54</c:f>
              <c:strCache>
                <c:ptCount val="1"/>
                <c:pt idx="0">
                  <c:v>Proporção de diabéticos que receberam orientação sobre a prática de atividade física regular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cat>
            <c:strRef>
              <c:f>Indicadores!$T$53:$W$53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Indicadores!$T$54:$W$54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axId val="71847936"/>
        <c:axId val="71849472"/>
      </c:barChart>
      <c:catAx>
        <c:axId val="7184793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1849472"/>
        <c:crosses val="autoZero"/>
        <c:auto val="1"/>
        <c:lblAlgn val="ctr"/>
        <c:lblOffset val="100"/>
      </c:catAx>
      <c:valAx>
        <c:axId val="71849472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1847936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  <c:userShapes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layout>
        <c:manualLayout>
          <c:xMode val="edge"/>
          <c:yMode val="edge"/>
          <c:x val="7.6065573770491807E-2"/>
          <c:y val="4.8661800486617966E-2"/>
        </c:manualLayout>
      </c:layout>
      <c:spPr>
        <a:noFill/>
        <a:ln w="25400">
          <a:noFill/>
        </a:ln>
      </c:spPr>
      <c:txPr>
        <a:bodyPr/>
        <a:lstStyle/>
        <a:p>
          <a:pPr algn="ctr" rtl="1"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>
        <c:manualLayout>
          <c:layoutTarget val="inner"/>
          <c:xMode val="edge"/>
          <c:yMode val="edge"/>
          <c:x val="0.11885245901639344"/>
          <c:y val="0.28832168168639138"/>
          <c:w val="0.84426229508195827"/>
          <c:h val="0.59489157107445234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Indicadores!$C$59</c:f>
              <c:strCache>
                <c:ptCount val="1"/>
                <c:pt idx="0">
                  <c:v>Proporção de hipertensos que receberam orientação sobre os riscos do tabagismo</c:v>
                </c:pt>
              </c:strCache>
            </c:strRef>
          </c:tx>
          <c:spPr>
            <a:solidFill>
              <a:srgbClr val="E46C0A"/>
            </a:solidFill>
            <a:ln w="25400">
              <a:noFill/>
            </a:ln>
          </c:spPr>
          <c:cat>
            <c:strRef>
              <c:f>Indicadores!$D$58:$G$58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Indicadores!$D$59:$G$59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axId val="71955584"/>
        <c:axId val="71957120"/>
      </c:barChart>
      <c:catAx>
        <c:axId val="7195558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1957120"/>
        <c:crosses val="autoZero"/>
        <c:auto val="1"/>
        <c:lblAlgn val="ctr"/>
        <c:lblOffset val="100"/>
      </c:catAx>
      <c:valAx>
        <c:axId val="71957120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1955584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  <c:userShapes r:id="rId2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layout/>
      <c:spPr>
        <a:noFill/>
        <a:ln w="25400">
          <a:noFill/>
        </a:ln>
      </c:spPr>
      <c:txPr>
        <a:bodyPr/>
        <a:lstStyle/>
        <a:p>
          <a:pPr algn="ctr" rtl="1"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>
        <c:manualLayout>
          <c:layoutTarget val="inner"/>
          <c:xMode val="edge"/>
          <c:yMode val="edge"/>
          <c:x val="0.12266124717918474"/>
          <c:y val="0.30038022813688664"/>
          <c:w val="0.83991769254899196"/>
          <c:h val="0.57794676806083645"/>
        </c:manualLayout>
      </c:layout>
      <c:barChart>
        <c:barDir val="col"/>
        <c:grouping val="clustered"/>
        <c:ser>
          <c:idx val="0"/>
          <c:order val="0"/>
          <c:tx>
            <c:strRef>
              <c:f>Indicadores!$S$59</c:f>
              <c:strCache>
                <c:ptCount val="1"/>
                <c:pt idx="0">
                  <c:v>Proporção de diabéticos que receberam orientação sobre os riscos do tabagismo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cat>
            <c:strRef>
              <c:f>Indicadores!$T$58:$W$58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Indicadores!$T$59:$W$59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axId val="72036736"/>
        <c:axId val="72039808"/>
      </c:barChart>
      <c:catAx>
        <c:axId val="7203673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2039808"/>
        <c:crosses val="autoZero"/>
        <c:auto val="1"/>
        <c:lblAlgn val="ctr"/>
        <c:lblOffset val="100"/>
      </c:catAx>
      <c:valAx>
        <c:axId val="72039808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2036736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  <c:userShapes r:id="rId2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title>
      <c:layout/>
      <c:spPr>
        <a:noFill/>
        <a:ln w="25400">
          <a:noFill/>
        </a:ln>
      </c:spPr>
      <c:txPr>
        <a:bodyPr/>
        <a:lstStyle/>
        <a:p>
          <a:pPr algn="ctr" rtl="1"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>
        <c:manualLayout>
          <c:layoutTarget val="inner"/>
          <c:xMode val="edge"/>
          <c:yMode val="edge"/>
          <c:x val="0.12115001879934684"/>
          <c:y val="0.29368029739777629"/>
          <c:w val="0.84188996114801362"/>
          <c:h val="0.58736059479553016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Indicadores!$C$65</c:f>
              <c:strCache>
                <c:ptCount val="1"/>
                <c:pt idx="0">
                  <c:v>Proporção de hipertensos que receberam orientação sobre higiene bucal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Indicadores!$D$64:$G$64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Indicadores!$D$65:$G$65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axId val="72054656"/>
        <c:axId val="72056192"/>
      </c:barChart>
      <c:catAx>
        <c:axId val="7205465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2056192"/>
        <c:crosses val="autoZero"/>
        <c:auto val="1"/>
        <c:lblAlgn val="ctr"/>
        <c:lblOffset val="100"/>
      </c:catAx>
      <c:valAx>
        <c:axId val="72056192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2054656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  <c:userShapes r:id="rId2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title>
      <c:layout/>
      <c:spPr>
        <a:noFill/>
        <a:ln w="25400">
          <a:noFill/>
        </a:ln>
      </c:spPr>
      <c:txPr>
        <a:bodyPr/>
        <a:lstStyle/>
        <a:p>
          <a:pPr algn="ctr" rtl="1"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>
        <c:manualLayout>
          <c:layoutTarget val="inner"/>
          <c:xMode val="edge"/>
          <c:yMode val="edge"/>
          <c:x val="0.11885245901639344"/>
          <c:y val="0.29811375684286312"/>
          <c:w val="0.84426229508195827"/>
          <c:h val="0.58113314625063017"/>
        </c:manualLayout>
      </c:layout>
      <c:barChart>
        <c:barDir val="col"/>
        <c:grouping val="clustered"/>
        <c:ser>
          <c:idx val="0"/>
          <c:order val="0"/>
          <c:tx>
            <c:strRef>
              <c:f>Indicadores!$S$65</c:f>
              <c:strCache>
                <c:ptCount val="1"/>
                <c:pt idx="0">
                  <c:v>Proporção de diabéticos que receberam orientação sobre higiene bucal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Indicadores!$T$64:$W$64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Indicadores!$T$65:$W$65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axId val="72181632"/>
        <c:axId val="72257920"/>
      </c:barChart>
      <c:catAx>
        <c:axId val="72181632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2257920"/>
        <c:crosses val="autoZero"/>
        <c:auto val="1"/>
        <c:lblAlgn val="ctr"/>
        <c:lblOffset val="100"/>
      </c:catAx>
      <c:valAx>
        <c:axId val="72257920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2181632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layout/>
      <c:spPr>
        <a:noFill/>
        <a:ln w="25400">
          <a:noFill/>
        </a:ln>
      </c:spPr>
      <c:txPr>
        <a:bodyPr/>
        <a:lstStyle/>
        <a:p>
          <a:pPr algn="ctr" rtl="1"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>
        <c:manualLayout>
          <c:layoutTarget val="inner"/>
          <c:xMode val="edge"/>
          <c:yMode val="edge"/>
          <c:x val="0.12526565250475322"/>
          <c:y val="0.30152727950426916"/>
          <c:w val="0.8365197811334365"/>
          <c:h val="0.57633695196384449"/>
        </c:manualLayout>
      </c:layout>
      <c:barChart>
        <c:barDir val="col"/>
        <c:grouping val="clustered"/>
        <c:ser>
          <c:idx val="0"/>
          <c:order val="0"/>
          <c:tx>
            <c:strRef>
              <c:f>Indicadores!$S$10</c:f>
              <c:strCache>
                <c:ptCount val="1"/>
                <c:pt idx="0">
                  <c:v>Proporção de diabéticos com o exame clínico em dia de acordo com o protocolo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cat>
            <c:strRef>
              <c:f>Indicadores!$T$9:$W$9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Indicadores!$T$10:$W$10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axId val="70594944"/>
        <c:axId val="70596480"/>
      </c:barChart>
      <c:catAx>
        <c:axId val="7059494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0596480"/>
        <c:crosses val="autoZero"/>
        <c:auto val="1"/>
        <c:lblAlgn val="ctr"/>
        <c:lblOffset val="100"/>
      </c:catAx>
      <c:valAx>
        <c:axId val="70596480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0594944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title>
      <c:layout/>
      <c:spPr>
        <a:noFill/>
        <a:ln w="25400">
          <a:noFill/>
        </a:ln>
      </c:spPr>
      <c:txPr>
        <a:bodyPr/>
        <a:lstStyle/>
        <a:p>
          <a:pPr algn="ctr" rtl="1"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>
        <c:manualLayout>
          <c:layoutTarget val="inner"/>
          <c:xMode val="edge"/>
          <c:yMode val="edge"/>
          <c:x val="0.11394891944990145"/>
          <c:y val="0.29699248120301203"/>
          <c:w val="0.85068762278979171"/>
          <c:h val="0.58270676691728562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Indicadores!$C$10</c:f>
              <c:strCache>
                <c:ptCount val="1"/>
                <c:pt idx="0">
                  <c:v>Proporção de hipertensos com o exame clínico em dia de acordo com o protocolo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Indicadores!$D$9:$G$9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Indicadores!$D$10:$G$10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axId val="70626688"/>
        <c:axId val="70650496"/>
      </c:barChart>
      <c:catAx>
        <c:axId val="7062668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0650496"/>
        <c:crosses val="autoZero"/>
        <c:auto val="1"/>
        <c:lblAlgn val="ctr"/>
        <c:lblOffset val="100"/>
      </c:catAx>
      <c:valAx>
        <c:axId val="70650496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0626688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Proporção de hipertensos com os exames complementares em dia de acordo com o protocolo</a:t>
            </a:r>
          </a:p>
        </c:rich>
      </c:tx>
      <c:layout/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1885245901639344"/>
          <c:y val="0.29411764705882382"/>
          <c:w val="0.84426229508195827"/>
          <c:h val="0.58823529411764031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Indicadores!$C$15</c:f>
              <c:strCache>
                <c:ptCount val="1"/>
                <c:pt idx="0">
                  <c:v>Proporção de hipertensos com os exames complementares em dia de acordo com o protocolo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cat>
            <c:strRef>
              <c:f>Indicadores!$D$14:$G$14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Indicadores!$D$15:$G$15</c:f>
              <c:numCache>
                <c:formatCode>0.0%</c:formatCode>
                <c:ptCount val="4"/>
                <c:pt idx="0">
                  <c:v>0.47058823529411797</c:v>
                </c:pt>
                <c:pt idx="1">
                  <c:v>0.36046511627907002</c:v>
                </c:pt>
                <c:pt idx="2">
                  <c:v>0.4065040650406509</c:v>
                </c:pt>
                <c:pt idx="3">
                  <c:v>0</c:v>
                </c:pt>
              </c:numCache>
            </c:numRef>
          </c:val>
        </c:ser>
        <c:axId val="70838528"/>
        <c:axId val="70848512"/>
      </c:barChart>
      <c:catAx>
        <c:axId val="7083852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0848512"/>
        <c:crosses val="autoZero"/>
        <c:auto val="1"/>
        <c:lblAlgn val="ctr"/>
        <c:lblOffset val="100"/>
      </c:catAx>
      <c:valAx>
        <c:axId val="70848512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0838528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layout/>
      <c:spPr>
        <a:noFill/>
        <a:ln w="25400">
          <a:noFill/>
        </a:ln>
      </c:spPr>
      <c:txPr>
        <a:bodyPr/>
        <a:lstStyle/>
        <a:p>
          <a:pPr algn="ctr" rtl="1"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>
        <c:manualLayout>
          <c:layoutTarget val="inner"/>
          <c:xMode val="edge"/>
          <c:yMode val="edge"/>
          <c:x val="0.12553191489361687"/>
          <c:y val="0.29151344037102234"/>
          <c:w val="0.8361702127659576"/>
          <c:h val="0.59040696784003255"/>
        </c:manualLayout>
      </c:layout>
      <c:barChart>
        <c:barDir val="col"/>
        <c:grouping val="clustered"/>
        <c:ser>
          <c:idx val="0"/>
          <c:order val="0"/>
          <c:tx>
            <c:strRef>
              <c:f>Indicadores!$S$15</c:f>
              <c:strCache>
                <c:ptCount val="1"/>
                <c:pt idx="0">
                  <c:v>Proporção de diabéticos com os exames complementares  em dia de acordo com o protocolo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cat>
            <c:strRef>
              <c:f>Indicadores!$T$14:$W$14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Indicadores!$T$15:$W$15</c:f>
              <c:numCache>
                <c:formatCode>0.0%</c:formatCode>
                <c:ptCount val="4"/>
                <c:pt idx="0">
                  <c:v>0.57142857142857195</c:v>
                </c:pt>
                <c:pt idx="1">
                  <c:v>0.3846153846153848</c:v>
                </c:pt>
                <c:pt idx="2">
                  <c:v>0.48837209302325629</c:v>
                </c:pt>
                <c:pt idx="3">
                  <c:v>0</c:v>
                </c:pt>
              </c:numCache>
            </c:numRef>
          </c:val>
        </c:ser>
        <c:axId val="70906624"/>
        <c:axId val="70908160"/>
      </c:barChart>
      <c:catAx>
        <c:axId val="7090662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0908160"/>
        <c:crosses val="autoZero"/>
        <c:auto val="1"/>
        <c:lblAlgn val="ctr"/>
        <c:lblOffset val="100"/>
      </c:catAx>
      <c:valAx>
        <c:axId val="70908160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0906624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title>
      <c:layout/>
      <c:spPr>
        <a:noFill/>
        <a:ln w="25400">
          <a:noFill/>
        </a:ln>
      </c:spPr>
      <c:txPr>
        <a:bodyPr/>
        <a:lstStyle/>
        <a:p>
          <a:pPr algn="ctr" rtl="1"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>
        <c:manualLayout>
          <c:layoutTarget val="inner"/>
          <c:xMode val="edge"/>
          <c:yMode val="edge"/>
          <c:x val="0.11717194833480969"/>
          <c:y val="0.35251798561151082"/>
          <c:w val="0.84646631641871162"/>
          <c:h val="0.53237410071942448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Indicadores!$C$21</c:f>
              <c:strCache>
                <c:ptCount val="1"/>
                <c:pt idx="0">
                  <c:v>Proporção de hipertensos com prescrição de medicamentos da Farmácia Popular/Hiperdia priorizada.      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Indicadores!$D$20:$G$20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Indicadores!$D$21:$G$21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axId val="70745472"/>
        <c:axId val="70767744"/>
      </c:barChart>
      <c:catAx>
        <c:axId val="70745472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0767744"/>
        <c:crosses val="autoZero"/>
        <c:auto val="1"/>
        <c:lblAlgn val="ctr"/>
        <c:lblOffset val="100"/>
      </c:catAx>
      <c:valAx>
        <c:axId val="70767744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0745472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layout/>
      <c:spPr>
        <a:noFill/>
        <a:ln w="25400">
          <a:noFill/>
        </a:ln>
      </c:spPr>
      <c:txPr>
        <a:bodyPr/>
        <a:lstStyle/>
        <a:p>
          <a:pPr algn="ctr" rtl="1"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>
        <c:manualLayout>
          <c:layoutTarget val="inner"/>
          <c:xMode val="edge"/>
          <c:yMode val="edge"/>
          <c:x val="0.12291691674177399"/>
          <c:y val="0.35251798561151082"/>
          <c:w val="0.83958504147347979"/>
          <c:h val="0.53237410071942448"/>
        </c:manualLayout>
      </c:layout>
      <c:barChart>
        <c:barDir val="col"/>
        <c:grouping val="clustered"/>
        <c:ser>
          <c:idx val="0"/>
          <c:order val="0"/>
          <c:tx>
            <c:strRef>
              <c:f>Indicadores!$S$21</c:f>
              <c:strCache>
                <c:ptCount val="1"/>
                <c:pt idx="0">
                  <c:v>Proporção de diabéticos com prescrição de medicamentos da Farmácia Popular/Hiperdia priorizada.      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cat>
            <c:strRef>
              <c:f>Indicadores!$T$20:$W$20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Indicadores!$T$21:$W$21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axId val="70843776"/>
        <c:axId val="71059328"/>
      </c:barChart>
      <c:catAx>
        <c:axId val="7084377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1059328"/>
        <c:crosses val="autoZero"/>
        <c:auto val="1"/>
        <c:lblAlgn val="ctr"/>
        <c:lblOffset val="100"/>
      </c:catAx>
      <c:valAx>
        <c:axId val="71059328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0843776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title>
      <c:layout/>
      <c:spPr>
        <a:noFill/>
        <a:ln w="25400">
          <a:noFill/>
        </a:ln>
      </c:spPr>
      <c:txPr>
        <a:bodyPr/>
        <a:lstStyle/>
        <a:p>
          <a:pPr algn="ctr" rtl="1"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>
        <c:manualLayout>
          <c:layoutTarget val="inner"/>
          <c:xMode val="edge"/>
          <c:yMode val="edge"/>
          <c:x val="0.11885245901639344"/>
          <c:y val="0.28782339682202562"/>
          <c:w val="0.84426229508195827"/>
          <c:h val="0.59409701138904569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Indicadores!$C$27</c:f>
              <c:strCache>
                <c:ptCount val="1"/>
                <c:pt idx="0">
                  <c:v>Proporção de hipertensos com avaliação da necessidade de atendimento odontológico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Indicadores!$D$26:$G$26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Indicadores!$D$27:$G$27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axId val="63046400"/>
        <c:axId val="63047936"/>
      </c:barChart>
      <c:catAx>
        <c:axId val="63046400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3047936"/>
        <c:crosses val="autoZero"/>
        <c:auto val="1"/>
        <c:lblAlgn val="ctr"/>
        <c:lblOffset val="100"/>
      </c:catAx>
      <c:valAx>
        <c:axId val="63047936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3046400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0.18125</cdr:x>
      <cdr:y>0.56108</cdr:y>
    </cdr:from>
    <cdr:to>
      <cdr:x>0.26603</cdr:x>
      <cdr:y>0.73867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769753" y="1365068"/>
          <a:ext cx="360040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800" dirty="0" smtClean="0"/>
            <a:t>34</a:t>
          </a:r>
          <a:endParaRPr lang="pt-BR" sz="1800" dirty="0"/>
        </a:p>
      </cdr:txBody>
    </cdr:sp>
  </cdr:relSizeAnchor>
  <cdr:relSizeAnchor xmlns:cdr="http://schemas.openxmlformats.org/drawingml/2006/chartDrawing">
    <cdr:from>
      <cdr:x>0.40193</cdr:x>
      <cdr:y>0.35746</cdr:y>
    </cdr:from>
    <cdr:to>
      <cdr:x>0.48671</cdr:x>
      <cdr:y>0.53504</cdr:y>
    </cdr:to>
    <cdr:sp macro="" textlink="">
      <cdr:nvSpPr>
        <cdr:cNvPr id="3" name="CaixaDeTexto 1"/>
        <cdr:cNvSpPr txBox="1"/>
      </cdr:nvSpPr>
      <cdr:spPr>
        <a:xfrm xmlns:a="http://schemas.openxmlformats.org/drawingml/2006/main">
          <a:off x="1706984" y="869664"/>
          <a:ext cx="360040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800" dirty="0" smtClean="0"/>
            <a:t>86</a:t>
          </a:r>
          <a:endParaRPr lang="pt-BR" sz="1800" dirty="0"/>
        </a:p>
      </cdr:txBody>
    </cdr:sp>
  </cdr:relSizeAnchor>
  <cdr:relSizeAnchor xmlns:cdr="http://schemas.openxmlformats.org/drawingml/2006/chartDrawing">
    <cdr:from>
      <cdr:x>0.58818</cdr:x>
      <cdr:y>0.23176</cdr:y>
    </cdr:from>
    <cdr:to>
      <cdr:x>0.67295</cdr:x>
      <cdr:y>0.40935</cdr:y>
    </cdr:to>
    <cdr:sp macro="" textlink="">
      <cdr:nvSpPr>
        <cdr:cNvPr id="5" name="CaixaDeTexto 1"/>
        <cdr:cNvSpPr txBox="1"/>
      </cdr:nvSpPr>
      <cdr:spPr>
        <a:xfrm xmlns:a="http://schemas.openxmlformats.org/drawingml/2006/main">
          <a:off x="2497945" y="563861"/>
          <a:ext cx="360040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800" dirty="0" smtClean="0"/>
            <a:t>123</a:t>
          </a:r>
          <a:endParaRPr lang="pt-BR" sz="1800" dirty="0"/>
        </a:p>
      </cdr:txBody>
    </cdr:sp>
  </cdr:relSizeAnchor>
  <cdr:relSizeAnchor xmlns:cdr="http://schemas.openxmlformats.org/drawingml/2006/chartDrawing">
    <cdr:from>
      <cdr:x>0.74077</cdr:x>
      <cdr:y>0.61962</cdr:y>
    </cdr:from>
    <cdr:to>
      <cdr:x>0.82555</cdr:x>
      <cdr:y>0.7972</cdr:y>
    </cdr:to>
    <cdr:sp macro="" textlink="">
      <cdr:nvSpPr>
        <cdr:cNvPr id="6" name="CaixaDeTexto 1"/>
        <cdr:cNvSpPr txBox="1"/>
      </cdr:nvSpPr>
      <cdr:spPr>
        <a:xfrm xmlns:a="http://schemas.openxmlformats.org/drawingml/2006/main">
          <a:off x="3146017" y="1507479"/>
          <a:ext cx="360040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800" b="1" dirty="0" smtClean="0">
              <a:solidFill>
                <a:srgbClr val="FF0000"/>
              </a:solidFill>
            </a:rPr>
            <a:t>133 </a:t>
          </a:r>
          <a:r>
            <a:rPr lang="pt-BR" b="1" dirty="0" smtClean="0">
              <a:solidFill>
                <a:srgbClr val="FF0000"/>
              </a:solidFill>
            </a:rPr>
            <a:t>pessoas</a:t>
          </a:r>
          <a:endParaRPr lang="pt-BR" sz="1800" b="1" dirty="0">
            <a:solidFill>
              <a:srgbClr val="FF0000"/>
            </a:solidFill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0.18658</cdr:x>
      <cdr:y>0.17964</cdr:y>
    </cdr:from>
    <cdr:to>
      <cdr:x>0.28323</cdr:x>
      <cdr:y>0.33291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808361" y="432881"/>
          <a:ext cx="418704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pt-B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dirty="0" smtClean="0"/>
            <a:t>15</a:t>
          </a:r>
          <a:endParaRPr lang="pt-BR" dirty="0"/>
        </a:p>
      </cdr:txBody>
    </cdr:sp>
  </cdr:relSizeAnchor>
  <cdr:relSizeAnchor xmlns:cdr="http://schemas.openxmlformats.org/drawingml/2006/chartDrawing">
    <cdr:from>
      <cdr:x>0.38603</cdr:x>
      <cdr:y>0.16411</cdr:y>
    </cdr:from>
    <cdr:to>
      <cdr:x>0.48268</cdr:x>
      <cdr:y>0.31738</cdr:y>
    </cdr:to>
    <cdr:sp macro="" textlink="">
      <cdr:nvSpPr>
        <cdr:cNvPr id="3" name="CaixaDeTexto 6"/>
        <cdr:cNvSpPr txBox="1"/>
      </cdr:nvSpPr>
      <cdr:spPr>
        <a:xfrm xmlns:a="http://schemas.openxmlformats.org/drawingml/2006/main">
          <a:off x="1672457" y="395449"/>
          <a:ext cx="418704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pt-B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dirty="0" smtClean="0"/>
            <a:t>33</a:t>
          </a:r>
          <a:endParaRPr lang="pt-BR" dirty="0"/>
        </a:p>
      </cdr:txBody>
    </cdr:sp>
  </cdr:relSizeAnchor>
  <cdr:relSizeAnchor xmlns:cdr="http://schemas.openxmlformats.org/drawingml/2006/chartDrawing">
    <cdr:from>
      <cdr:x>0.59308</cdr:x>
      <cdr:y>0.16411</cdr:y>
    </cdr:from>
    <cdr:to>
      <cdr:x>0.68973</cdr:x>
      <cdr:y>0.31738</cdr:y>
    </cdr:to>
    <cdr:sp macro="" textlink="">
      <cdr:nvSpPr>
        <cdr:cNvPr id="4" name="CaixaDeTexto 7"/>
        <cdr:cNvSpPr txBox="1"/>
      </cdr:nvSpPr>
      <cdr:spPr>
        <a:xfrm xmlns:a="http://schemas.openxmlformats.org/drawingml/2006/main">
          <a:off x="2569485" y="395449"/>
          <a:ext cx="418704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pt-B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dirty="0" smtClean="0"/>
            <a:t>46</a:t>
          </a:r>
          <a:endParaRPr lang="pt-BR" dirty="0"/>
        </a:p>
      </cdr:txBody>
    </cdr:sp>
  </cdr:relSizeAnchor>
  <cdr:relSizeAnchor xmlns:cdr="http://schemas.openxmlformats.org/drawingml/2006/chartDrawing">
    <cdr:from>
      <cdr:x>0.73805</cdr:x>
      <cdr:y>0.53404</cdr:y>
    </cdr:from>
    <cdr:to>
      <cdr:x>0.94791</cdr:x>
      <cdr:y>0.68731</cdr:y>
    </cdr:to>
    <cdr:sp macro="" textlink="">
      <cdr:nvSpPr>
        <cdr:cNvPr id="5" name="CaixaDeTexto 7"/>
        <cdr:cNvSpPr txBox="1"/>
      </cdr:nvSpPr>
      <cdr:spPr>
        <a:xfrm xmlns:a="http://schemas.openxmlformats.org/drawingml/2006/main">
          <a:off x="3197541" y="1286859"/>
          <a:ext cx="909223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800" b="1" dirty="0" smtClean="0">
              <a:solidFill>
                <a:srgbClr val="FF0000"/>
              </a:solidFill>
            </a:rPr>
            <a:t>52</a:t>
          </a:r>
          <a:r>
            <a:rPr lang="pt-BR" b="1" dirty="0" smtClean="0">
              <a:solidFill>
                <a:srgbClr val="FF0000"/>
              </a:solidFill>
            </a:rPr>
            <a:t> pessoas</a:t>
          </a:r>
          <a:endParaRPr lang="pt-BR" b="1" dirty="0">
            <a:solidFill>
              <a:srgbClr val="FF0000"/>
            </a:solidFill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0.18705</cdr:x>
      <cdr:y>0.13615</cdr:y>
    </cdr:from>
    <cdr:to>
      <cdr:x>0.25725</cdr:x>
      <cdr:y>0.29813</cdr:y>
    </cdr:to>
    <cdr:sp macro="" textlink="">
      <cdr:nvSpPr>
        <cdr:cNvPr id="2" name="CaixaDeTexto 7"/>
        <cdr:cNvSpPr txBox="1"/>
      </cdr:nvSpPr>
      <cdr:spPr>
        <a:xfrm xmlns:a="http://schemas.openxmlformats.org/drawingml/2006/main">
          <a:off x="803840" y="310440"/>
          <a:ext cx="301686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800" dirty="0"/>
            <a:t>3</a:t>
          </a:r>
        </a:p>
      </cdr:txBody>
    </cdr:sp>
  </cdr:relSizeAnchor>
  <cdr:relSizeAnchor xmlns:cdr="http://schemas.openxmlformats.org/drawingml/2006/chartDrawing">
    <cdr:from>
      <cdr:x>0.38812</cdr:x>
      <cdr:y>0.20989</cdr:y>
    </cdr:from>
    <cdr:to>
      <cdr:x>0.45832</cdr:x>
      <cdr:y>0.37187</cdr:y>
    </cdr:to>
    <cdr:sp macro="" textlink="">
      <cdr:nvSpPr>
        <cdr:cNvPr id="3" name="CaixaDeTexto 7"/>
        <cdr:cNvSpPr txBox="1"/>
      </cdr:nvSpPr>
      <cdr:spPr>
        <a:xfrm xmlns:a="http://schemas.openxmlformats.org/drawingml/2006/main">
          <a:off x="1667936" y="478564"/>
          <a:ext cx="301686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800" dirty="0"/>
            <a:t>9</a:t>
          </a:r>
        </a:p>
      </cdr:txBody>
    </cdr:sp>
  </cdr:relSizeAnchor>
  <cdr:relSizeAnchor xmlns:cdr="http://schemas.openxmlformats.org/drawingml/2006/chartDrawing">
    <cdr:from>
      <cdr:x>0.60595</cdr:x>
      <cdr:y>0.1289</cdr:y>
    </cdr:from>
    <cdr:to>
      <cdr:x>0.70338</cdr:x>
      <cdr:y>0.29088</cdr:y>
    </cdr:to>
    <cdr:sp macro="" textlink="">
      <cdr:nvSpPr>
        <cdr:cNvPr id="4" name="CaixaDeTexto 7"/>
        <cdr:cNvSpPr txBox="1"/>
      </cdr:nvSpPr>
      <cdr:spPr>
        <a:xfrm xmlns:a="http://schemas.openxmlformats.org/drawingml/2006/main">
          <a:off x="2604040" y="293898"/>
          <a:ext cx="418704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800" dirty="0" smtClean="0"/>
            <a:t>17</a:t>
          </a:r>
          <a:endParaRPr lang="pt-BR" sz="1800" dirty="0"/>
        </a:p>
      </cdr:txBody>
    </cdr:sp>
  </cdr:relSizeAnchor>
  <cdr:relSizeAnchor xmlns:cdr="http://schemas.openxmlformats.org/drawingml/2006/chartDrawing">
    <cdr:from>
      <cdr:x>0.75587</cdr:x>
      <cdr:y>0.58666</cdr:y>
    </cdr:from>
    <cdr:to>
      <cdr:x>0.96745</cdr:x>
      <cdr:y>0.74864</cdr:y>
    </cdr:to>
    <cdr:sp macro="" textlink="">
      <cdr:nvSpPr>
        <cdr:cNvPr id="5" name="CaixaDeTexto 7"/>
        <cdr:cNvSpPr txBox="1"/>
      </cdr:nvSpPr>
      <cdr:spPr>
        <a:xfrm xmlns:a="http://schemas.openxmlformats.org/drawingml/2006/main">
          <a:off x="3248341" y="1337659"/>
          <a:ext cx="909223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800" b="1" dirty="0" smtClean="0">
              <a:solidFill>
                <a:srgbClr val="FF0000"/>
              </a:solidFill>
            </a:rPr>
            <a:t>21</a:t>
          </a:r>
          <a:r>
            <a:rPr lang="pt-BR" b="1" dirty="0" smtClean="0">
              <a:solidFill>
                <a:srgbClr val="FF0000"/>
              </a:solidFill>
            </a:rPr>
            <a:t> pessoas</a:t>
          </a:r>
          <a:endParaRPr lang="pt-BR" b="1" dirty="0">
            <a:solidFill>
              <a:srgbClr val="FF0000"/>
            </a:solidFill>
          </a:endParaRP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0.13633</cdr:x>
      <cdr:y>0.18151</cdr:y>
    </cdr:from>
    <cdr:to>
      <cdr:x>0.26046</cdr:x>
      <cdr:y>0.32412</cdr:y>
    </cdr:to>
    <cdr:sp macro="" textlink="">
      <cdr:nvSpPr>
        <cdr:cNvPr id="2" name="CaixaDeTexto 8"/>
        <cdr:cNvSpPr txBox="1"/>
      </cdr:nvSpPr>
      <cdr:spPr>
        <a:xfrm xmlns:a="http://schemas.openxmlformats.org/drawingml/2006/main">
          <a:off x="576064" y="470064"/>
          <a:ext cx="524503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pt-B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dirty="0" smtClean="0"/>
            <a:t> 14 </a:t>
          </a:r>
          <a:endParaRPr lang="pt-BR" dirty="0"/>
        </a:p>
      </cdr:txBody>
    </cdr:sp>
  </cdr:relSizeAnchor>
  <cdr:relSizeAnchor xmlns:cdr="http://schemas.openxmlformats.org/drawingml/2006/chartDrawing">
    <cdr:from>
      <cdr:x>0.37491</cdr:x>
      <cdr:y>0.17512</cdr:y>
    </cdr:from>
    <cdr:to>
      <cdr:x>0.48652</cdr:x>
      <cdr:y>0.31773</cdr:y>
    </cdr:to>
    <cdr:sp macro="" textlink="">
      <cdr:nvSpPr>
        <cdr:cNvPr id="3" name="CaixaDeTexto 8"/>
        <cdr:cNvSpPr txBox="1"/>
      </cdr:nvSpPr>
      <cdr:spPr>
        <a:xfrm xmlns:a="http://schemas.openxmlformats.org/drawingml/2006/main">
          <a:off x="1584176" y="453522"/>
          <a:ext cx="471604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pt-B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dirty="0" smtClean="0"/>
            <a:t> 26</a:t>
          </a:r>
          <a:endParaRPr lang="pt-BR" dirty="0"/>
        </a:p>
      </cdr:txBody>
    </cdr:sp>
  </cdr:relSizeAnchor>
  <cdr:relSizeAnchor xmlns:cdr="http://schemas.openxmlformats.org/drawingml/2006/chartDrawing">
    <cdr:from>
      <cdr:x>0.59645</cdr:x>
      <cdr:y>0.1871</cdr:y>
    </cdr:from>
    <cdr:to>
      <cdr:x>0.70806</cdr:x>
      <cdr:y>0.32971</cdr:y>
    </cdr:to>
    <cdr:sp macro="" textlink="">
      <cdr:nvSpPr>
        <cdr:cNvPr id="4" name="CaixaDeTexto 8"/>
        <cdr:cNvSpPr txBox="1"/>
      </cdr:nvSpPr>
      <cdr:spPr>
        <a:xfrm xmlns:a="http://schemas.openxmlformats.org/drawingml/2006/main">
          <a:off x="2520280" y="484554"/>
          <a:ext cx="471604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800" dirty="0" smtClean="0"/>
            <a:t> 43</a:t>
          </a:r>
          <a:endParaRPr lang="pt-BR" sz="1800" dirty="0"/>
        </a:p>
      </cdr:txBody>
    </cdr:sp>
  </cdr:relSizeAnchor>
  <cdr:relSizeAnchor xmlns:cdr="http://schemas.openxmlformats.org/drawingml/2006/chartDrawing">
    <cdr:from>
      <cdr:x>0.76792</cdr:x>
      <cdr:y>0.56752</cdr:y>
    </cdr:from>
    <cdr:to>
      <cdr:x>0.98432</cdr:x>
      <cdr:y>0.9206</cdr:y>
    </cdr:to>
    <cdr:sp macro="" textlink="">
      <cdr:nvSpPr>
        <cdr:cNvPr id="5" name="CaixaDeTexto 1"/>
        <cdr:cNvSpPr txBox="1"/>
      </cdr:nvSpPr>
      <cdr:spPr>
        <a:xfrm xmlns:a="http://schemas.openxmlformats.org/drawingml/2006/main">
          <a:off x="3244800" y="146975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800" b="1" dirty="0" smtClean="0">
              <a:solidFill>
                <a:srgbClr val="FF0000"/>
              </a:solidFill>
            </a:rPr>
            <a:t>47 </a:t>
          </a:r>
          <a:r>
            <a:rPr lang="pt-BR" b="1" dirty="0" smtClean="0">
              <a:solidFill>
                <a:srgbClr val="FF0000"/>
              </a:solidFill>
            </a:rPr>
            <a:t>pessoas</a:t>
          </a:r>
          <a:endParaRPr lang="pt-BR" sz="1800" b="1" dirty="0">
            <a:solidFill>
              <a:srgbClr val="FF0000"/>
            </a:solidFill>
          </a:endParaRP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0.17772</cdr:x>
      <cdr:y>0.18077</cdr:y>
    </cdr:from>
    <cdr:to>
      <cdr:x>0.27356</cdr:x>
      <cdr:y>0.32489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776457" y="463261"/>
          <a:ext cx="418704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pt-B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dirty="0" smtClean="0"/>
            <a:t>34</a:t>
          </a:r>
          <a:endParaRPr lang="pt-BR" dirty="0"/>
        </a:p>
      </cdr:txBody>
    </cdr:sp>
  </cdr:relSizeAnchor>
  <cdr:relSizeAnchor xmlns:cdr="http://schemas.openxmlformats.org/drawingml/2006/chartDrawing">
    <cdr:from>
      <cdr:x>0.39199</cdr:x>
      <cdr:y>0.18077</cdr:y>
    </cdr:from>
    <cdr:to>
      <cdr:x>0.48783</cdr:x>
      <cdr:y>0.32489</cdr:y>
    </cdr:to>
    <cdr:sp macro="" textlink="">
      <cdr:nvSpPr>
        <cdr:cNvPr id="3" name="CaixaDeTexto 7"/>
        <cdr:cNvSpPr txBox="1"/>
      </cdr:nvSpPr>
      <cdr:spPr>
        <a:xfrm xmlns:a="http://schemas.openxmlformats.org/drawingml/2006/main">
          <a:off x="1712561" y="463261"/>
          <a:ext cx="418704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pt-B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dirty="0" smtClean="0"/>
            <a:t>86</a:t>
          </a:r>
          <a:endParaRPr lang="pt-BR" dirty="0"/>
        </a:p>
      </cdr:txBody>
    </cdr:sp>
  </cdr:relSizeAnchor>
  <cdr:relSizeAnchor xmlns:cdr="http://schemas.openxmlformats.org/drawingml/2006/chartDrawing">
    <cdr:from>
      <cdr:x>0.57941</cdr:x>
      <cdr:y>0.18077</cdr:y>
    </cdr:from>
    <cdr:to>
      <cdr:x>0.71414</cdr:x>
      <cdr:y>0.32489</cdr:y>
    </cdr:to>
    <cdr:sp macro="" textlink="">
      <cdr:nvSpPr>
        <cdr:cNvPr id="4" name="CaixaDeTexto 8"/>
        <cdr:cNvSpPr txBox="1"/>
      </cdr:nvSpPr>
      <cdr:spPr>
        <a:xfrm xmlns:a="http://schemas.openxmlformats.org/drawingml/2006/main">
          <a:off x="2531377" y="463261"/>
          <a:ext cx="588623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pt-B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dirty="0" smtClean="0"/>
            <a:t>123 </a:t>
          </a:r>
          <a:endParaRPr lang="pt-BR" dirty="0"/>
        </a:p>
      </cdr:txBody>
    </cdr:sp>
  </cdr:relSizeAnchor>
  <cdr:relSizeAnchor xmlns:cdr="http://schemas.openxmlformats.org/drawingml/2006/chartDrawing">
    <cdr:from>
      <cdr:x>0.75433</cdr:x>
      <cdr:y>0.59334</cdr:y>
    </cdr:from>
    <cdr:to>
      <cdr:x>0.96363</cdr:x>
      <cdr:y>0.95015</cdr:y>
    </cdr:to>
    <cdr:sp macro="" textlink="">
      <cdr:nvSpPr>
        <cdr:cNvPr id="6" name="CaixaDeTexto 1"/>
        <cdr:cNvSpPr txBox="1"/>
      </cdr:nvSpPr>
      <cdr:spPr>
        <a:xfrm xmlns:a="http://schemas.openxmlformats.org/drawingml/2006/main">
          <a:off x="3295600" y="152055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800" b="1" dirty="0" smtClean="0">
              <a:solidFill>
                <a:srgbClr val="FF0000"/>
              </a:solidFill>
            </a:rPr>
            <a:t>133 </a:t>
          </a:r>
          <a:r>
            <a:rPr lang="pt-BR" b="1" dirty="0" smtClean="0">
              <a:solidFill>
                <a:srgbClr val="FF0000"/>
              </a:solidFill>
            </a:rPr>
            <a:t>pessoas</a:t>
          </a:r>
          <a:endParaRPr lang="pt-BR" sz="1800" b="1" dirty="0">
            <a:solidFill>
              <a:srgbClr val="FF0000"/>
            </a:solidFill>
          </a:endParaRPr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0.16134</cdr:x>
      <cdr:y>0.18449</cdr:y>
    </cdr:from>
    <cdr:to>
      <cdr:x>0.29099</cdr:x>
      <cdr:y>0.31868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700285" y="507806"/>
          <a:ext cx="562720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pt-B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dirty="0" smtClean="0"/>
            <a:t>34</a:t>
          </a:r>
          <a:endParaRPr lang="pt-BR" dirty="0"/>
        </a:p>
      </cdr:txBody>
    </cdr:sp>
  </cdr:relSizeAnchor>
  <cdr:relSizeAnchor xmlns:cdr="http://schemas.openxmlformats.org/drawingml/2006/chartDrawing">
    <cdr:from>
      <cdr:x>0.37702</cdr:x>
      <cdr:y>0.1635</cdr:y>
    </cdr:from>
    <cdr:to>
      <cdr:x>0.50667</cdr:x>
      <cdr:y>0.29768</cdr:y>
    </cdr:to>
    <cdr:sp macro="" textlink="">
      <cdr:nvSpPr>
        <cdr:cNvPr id="3" name="CaixaDeTexto 7"/>
        <cdr:cNvSpPr txBox="1"/>
      </cdr:nvSpPr>
      <cdr:spPr>
        <a:xfrm xmlns:a="http://schemas.openxmlformats.org/drawingml/2006/main">
          <a:off x="1636389" y="450023"/>
          <a:ext cx="562720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pt-B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dirty="0" smtClean="0"/>
            <a:t>86</a:t>
          </a:r>
          <a:endParaRPr lang="pt-BR" dirty="0"/>
        </a:p>
      </cdr:txBody>
    </cdr:sp>
  </cdr:relSizeAnchor>
  <cdr:relSizeAnchor xmlns:cdr="http://schemas.openxmlformats.org/drawingml/2006/chartDrawing">
    <cdr:from>
      <cdr:x>0.5927</cdr:x>
      <cdr:y>0.18966</cdr:y>
    </cdr:from>
    <cdr:to>
      <cdr:x>0.72235</cdr:x>
      <cdr:y>0.32384</cdr:y>
    </cdr:to>
    <cdr:sp macro="" textlink="">
      <cdr:nvSpPr>
        <cdr:cNvPr id="4" name="CaixaDeTexto 7"/>
        <cdr:cNvSpPr txBox="1"/>
      </cdr:nvSpPr>
      <cdr:spPr>
        <a:xfrm xmlns:a="http://schemas.openxmlformats.org/drawingml/2006/main">
          <a:off x="2572493" y="522031"/>
          <a:ext cx="562720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800" dirty="0" smtClean="0"/>
            <a:t>123</a:t>
          </a:r>
          <a:endParaRPr lang="pt-BR" sz="1800" dirty="0"/>
        </a:p>
      </cdr:txBody>
    </cdr:sp>
  </cdr:relSizeAnchor>
  <cdr:relSizeAnchor xmlns:cdr="http://schemas.openxmlformats.org/drawingml/2006/chartDrawing">
    <cdr:from>
      <cdr:x>0.72341</cdr:x>
      <cdr:y>0.58208</cdr:y>
    </cdr:from>
    <cdr:to>
      <cdr:x>0.93409</cdr:x>
      <cdr:y>0.9143</cdr:y>
    </cdr:to>
    <cdr:sp macro="" textlink="">
      <cdr:nvSpPr>
        <cdr:cNvPr id="5" name="CaixaDeTexto 1"/>
        <cdr:cNvSpPr txBox="1"/>
      </cdr:nvSpPr>
      <cdr:spPr>
        <a:xfrm xmlns:a="http://schemas.openxmlformats.org/drawingml/2006/main">
          <a:off x="3139849" y="160215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800" b="1" dirty="0" smtClean="0">
              <a:solidFill>
                <a:srgbClr val="FF0000"/>
              </a:solidFill>
            </a:rPr>
            <a:t>133 </a:t>
          </a:r>
          <a:r>
            <a:rPr lang="pt-BR" b="1" dirty="0" smtClean="0">
              <a:solidFill>
                <a:srgbClr val="FF0000"/>
              </a:solidFill>
            </a:rPr>
            <a:t>pessoas</a:t>
          </a:r>
          <a:endParaRPr lang="pt-BR" sz="1800" b="1" dirty="0">
            <a:solidFill>
              <a:srgbClr val="FF0000"/>
            </a:solidFill>
          </a:endParaRPr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0.18032</cdr:x>
      <cdr:y>0.15615</cdr:y>
    </cdr:from>
    <cdr:to>
      <cdr:x>0.30882</cdr:x>
      <cdr:y>0.28963</cdr:y>
    </cdr:to>
    <cdr:sp macro="" textlink="">
      <cdr:nvSpPr>
        <cdr:cNvPr id="2" name="CaixaDeTexto 7"/>
        <cdr:cNvSpPr txBox="1"/>
      </cdr:nvSpPr>
      <cdr:spPr>
        <a:xfrm xmlns:a="http://schemas.openxmlformats.org/drawingml/2006/main">
          <a:off x="789623" y="432048"/>
          <a:ext cx="562720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pt-B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800" dirty="0" smtClean="0"/>
            <a:t>14</a:t>
          </a:r>
          <a:endParaRPr lang="pt-BR" sz="1800" dirty="0"/>
        </a:p>
      </cdr:txBody>
    </cdr:sp>
  </cdr:relSizeAnchor>
  <cdr:relSizeAnchor xmlns:cdr="http://schemas.openxmlformats.org/drawingml/2006/chartDrawing">
    <cdr:from>
      <cdr:x>0.37765</cdr:x>
      <cdr:y>0.15615</cdr:y>
    </cdr:from>
    <cdr:to>
      <cdr:x>0.57982</cdr:x>
      <cdr:y>0.28963</cdr:y>
    </cdr:to>
    <cdr:sp macro="" textlink="">
      <cdr:nvSpPr>
        <cdr:cNvPr id="3" name="CaixaDeTexto 7"/>
        <cdr:cNvSpPr txBox="1"/>
      </cdr:nvSpPr>
      <cdr:spPr>
        <a:xfrm xmlns:a="http://schemas.openxmlformats.org/drawingml/2006/main">
          <a:off x="1653719" y="432048"/>
          <a:ext cx="885304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800" dirty="0" smtClean="0"/>
            <a:t>26</a:t>
          </a:r>
          <a:endParaRPr lang="pt-BR" sz="1800" dirty="0"/>
        </a:p>
      </cdr:txBody>
    </cdr:sp>
  </cdr:relSizeAnchor>
  <cdr:relSizeAnchor xmlns:cdr="http://schemas.openxmlformats.org/drawingml/2006/chartDrawing">
    <cdr:from>
      <cdr:x>0.57498</cdr:x>
      <cdr:y>0.15615</cdr:y>
    </cdr:from>
    <cdr:to>
      <cdr:x>0.77715</cdr:x>
      <cdr:y>0.28963</cdr:y>
    </cdr:to>
    <cdr:sp macro="" textlink="">
      <cdr:nvSpPr>
        <cdr:cNvPr id="4" name="CaixaDeTexto 7"/>
        <cdr:cNvSpPr txBox="1"/>
      </cdr:nvSpPr>
      <cdr:spPr>
        <a:xfrm xmlns:a="http://schemas.openxmlformats.org/drawingml/2006/main">
          <a:off x="2517815" y="432048"/>
          <a:ext cx="885304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800" dirty="0" smtClean="0"/>
            <a:t>43</a:t>
          </a:r>
          <a:endParaRPr lang="pt-BR" sz="1800" dirty="0"/>
        </a:p>
      </cdr:txBody>
    </cdr:sp>
  </cdr:relSizeAnchor>
  <cdr:relSizeAnchor xmlns:cdr="http://schemas.openxmlformats.org/drawingml/2006/chartDrawing">
    <cdr:from>
      <cdr:x>0.75259</cdr:x>
      <cdr:y>0.54955</cdr:y>
    </cdr:from>
    <cdr:to>
      <cdr:x>0.96141</cdr:x>
      <cdr:y>0.88003</cdr:y>
    </cdr:to>
    <cdr:sp macro="" textlink="">
      <cdr:nvSpPr>
        <cdr:cNvPr id="5" name="CaixaDeTexto 1"/>
        <cdr:cNvSpPr txBox="1"/>
      </cdr:nvSpPr>
      <cdr:spPr>
        <a:xfrm xmlns:a="http://schemas.openxmlformats.org/drawingml/2006/main">
          <a:off x="3295600" y="152055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800" b="1" dirty="0" smtClean="0">
              <a:solidFill>
                <a:srgbClr val="FF0000"/>
              </a:solidFill>
            </a:rPr>
            <a:t>47 </a:t>
          </a:r>
          <a:r>
            <a:rPr lang="pt-BR" b="1" dirty="0" smtClean="0">
              <a:solidFill>
                <a:srgbClr val="FF0000"/>
              </a:solidFill>
            </a:rPr>
            <a:t>pessoas</a:t>
          </a:r>
          <a:endParaRPr lang="pt-BR" sz="1800" b="1" dirty="0">
            <a:solidFill>
              <a:srgbClr val="FF0000"/>
            </a:solidFill>
          </a:endParaRPr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0.17038</cdr:x>
      <cdr:y>0.18927</cdr:y>
    </cdr:from>
    <cdr:to>
      <cdr:x>0.31908</cdr:x>
      <cdr:y>0.32904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727217" y="500124"/>
          <a:ext cx="634728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pt-B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dirty="0" smtClean="0"/>
            <a:t>34</a:t>
          </a:r>
          <a:endParaRPr lang="pt-BR" dirty="0"/>
        </a:p>
      </cdr:txBody>
    </cdr:sp>
  </cdr:relSizeAnchor>
  <cdr:relSizeAnchor xmlns:cdr="http://schemas.openxmlformats.org/drawingml/2006/chartDrawing">
    <cdr:from>
      <cdr:x>0.38969</cdr:x>
      <cdr:y>0.18927</cdr:y>
    </cdr:from>
    <cdr:to>
      <cdr:x>0.5384</cdr:x>
      <cdr:y>0.32904</cdr:y>
    </cdr:to>
    <cdr:sp macro="" textlink="">
      <cdr:nvSpPr>
        <cdr:cNvPr id="3" name="CaixaDeTexto 8"/>
        <cdr:cNvSpPr txBox="1"/>
      </cdr:nvSpPr>
      <cdr:spPr>
        <a:xfrm xmlns:a="http://schemas.openxmlformats.org/drawingml/2006/main">
          <a:off x="1663321" y="500124"/>
          <a:ext cx="634728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pt-B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dirty="0" smtClean="0"/>
            <a:t>86</a:t>
          </a:r>
          <a:endParaRPr lang="pt-BR" dirty="0"/>
        </a:p>
      </cdr:txBody>
    </cdr:sp>
  </cdr:relSizeAnchor>
  <cdr:relSizeAnchor xmlns:cdr="http://schemas.openxmlformats.org/drawingml/2006/chartDrawing">
    <cdr:from>
      <cdr:x>0.57526</cdr:x>
      <cdr:y>0.16582</cdr:y>
    </cdr:from>
    <cdr:to>
      <cdr:x>0.72397</cdr:x>
      <cdr:y>0.30559</cdr:y>
    </cdr:to>
    <cdr:sp macro="" textlink="">
      <cdr:nvSpPr>
        <cdr:cNvPr id="4" name="CaixaDeTexto 9"/>
        <cdr:cNvSpPr txBox="1"/>
      </cdr:nvSpPr>
      <cdr:spPr>
        <a:xfrm xmlns:a="http://schemas.openxmlformats.org/drawingml/2006/main">
          <a:off x="2455409" y="438148"/>
          <a:ext cx="634728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pt-B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dirty="0" smtClean="0"/>
            <a:t>123</a:t>
          </a:r>
          <a:endParaRPr lang="pt-BR" dirty="0"/>
        </a:p>
      </cdr:txBody>
    </cdr:sp>
  </cdr:relSizeAnchor>
  <cdr:relSizeAnchor xmlns:cdr="http://schemas.openxmlformats.org/drawingml/2006/chartDrawing">
    <cdr:from>
      <cdr:x>0.74752</cdr:x>
      <cdr:y>0.62555</cdr:y>
    </cdr:from>
    <cdr:to>
      <cdr:x>0.96175</cdr:x>
      <cdr:y>0.9716</cdr:y>
    </cdr:to>
    <cdr:sp macro="" textlink="">
      <cdr:nvSpPr>
        <cdr:cNvPr id="5" name="CaixaDeTexto 1"/>
        <cdr:cNvSpPr txBox="1"/>
      </cdr:nvSpPr>
      <cdr:spPr>
        <a:xfrm xmlns:a="http://schemas.openxmlformats.org/drawingml/2006/main">
          <a:off x="3190649" y="165295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800" b="1" dirty="0" smtClean="0">
              <a:solidFill>
                <a:srgbClr val="FF0000"/>
              </a:solidFill>
            </a:rPr>
            <a:t>133 </a:t>
          </a:r>
          <a:r>
            <a:rPr lang="pt-BR" b="1" dirty="0" smtClean="0">
              <a:solidFill>
                <a:srgbClr val="FF0000"/>
              </a:solidFill>
            </a:rPr>
            <a:t>pessoas</a:t>
          </a:r>
          <a:endParaRPr lang="pt-BR" sz="1800" b="1" dirty="0">
            <a:solidFill>
              <a:srgbClr val="FF0000"/>
            </a:solidFill>
          </a:endParaRPr>
        </a:p>
      </cdr:txBody>
    </cdr:sp>
  </cdr:relSizeAnchor>
</c:userShapes>
</file>

<file path=ppt/drawings/drawing17.xml><?xml version="1.0" encoding="utf-8"?>
<c:userShapes xmlns:c="http://schemas.openxmlformats.org/drawingml/2006/chart">
  <cdr:relSizeAnchor xmlns:cdr="http://schemas.openxmlformats.org/drawingml/2006/chartDrawing">
    <cdr:from>
      <cdr:x>0.17033</cdr:x>
      <cdr:y>0.17002</cdr:y>
    </cdr:from>
    <cdr:to>
      <cdr:x>0.31528</cdr:x>
      <cdr:y>0.31134</cdr:y>
    </cdr:to>
    <cdr:sp macro="" textlink="">
      <cdr:nvSpPr>
        <cdr:cNvPr id="3" name="CaixaDeTexto 1"/>
        <cdr:cNvSpPr txBox="1"/>
      </cdr:nvSpPr>
      <cdr:spPr>
        <a:xfrm xmlns:a="http://schemas.openxmlformats.org/drawingml/2006/main">
          <a:off x="745884" y="444343"/>
          <a:ext cx="634728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800" dirty="0" smtClean="0"/>
            <a:t>14</a:t>
          </a:r>
          <a:endParaRPr lang="pt-BR" sz="1800" dirty="0"/>
        </a:p>
      </cdr:txBody>
    </cdr:sp>
  </cdr:relSizeAnchor>
  <cdr:relSizeAnchor xmlns:cdr="http://schemas.openxmlformats.org/drawingml/2006/chartDrawing">
    <cdr:from>
      <cdr:x>0.36766</cdr:x>
      <cdr:y>0.17002</cdr:y>
    </cdr:from>
    <cdr:to>
      <cdr:x>0.51261</cdr:x>
      <cdr:y>0.31134</cdr:y>
    </cdr:to>
    <cdr:sp macro="" textlink="">
      <cdr:nvSpPr>
        <cdr:cNvPr id="4" name="CaixaDeTexto 1"/>
        <cdr:cNvSpPr txBox="1"/>
      </cdr:nvSpPr>
      <cdr:spPr>
        <a:xfrm xmlns:a="http://schemas.openxmlformats.org/drawingml/2006/main">
          <a:off x="1609980" y="444343"/>
          <a:ext cx="634728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800" dirty="0" smtClean="0"/>
            <a:t>26</a:t>
          </a:r>
          <a:endParaRPr lang="pt-BR" sz="1800" dirty="0"/>
        </a:p>
      </cdr:txBody>
    </cdr:sp>
  </cdr:relSizeAnchor>
  <cdr:relSizeAnchor xmlns:cdr="http://schemas.openxmlformats.org/drawingml/2006/chartDrawing">
    <cdr:from>
      <cdr:x>0.58143</cdr:x>
      <cdr:y>0.167</cdr:y>
    </cdr:from>
    <cdr:to>
      <cdr:x>0.72638</cdr:x>
      <cdr:y>0.30832</cdr:y>
    </cdr:to>
    <cdr:sp macro="" textlink="">
      <cdr:nvSpPr>
        <cdr:cNvPr id="5" name="CaixaDeTexto 1"/>
        <cdr:cNvSpPr txBox="1"/>
      </cdr:nvSpPr>
      <cdr:spPr>
        <a:xfrm xmlns:a="http://schemas.openxmlformats.org/drawingml/2006/main">
          <a:off x="2546084" y="436447"/>
          <a:ext cx="634728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800" dirty="0" smtClean="0"/>
            <a:t>43</a:t>
          </a:r>
          <a:endParaRPr lang="pt-BR" sz="1800" dirty="0"/>
        </a:p>
      </cdr:txBody>
    </cdr:sp>
  </cdr:relSizeAnchor>
  <cdr:relSizeAnchor xmlns:cdr="http://schemas.openxmlformats.org/drawingml/2006/chartDrawing">
    <cdr:from>
      <cdr:x>0.69654</cdr:x>
      <cdr:y>0.60853</cdr:y>
    </cdr:from>
    <cdr:to>
      <cdr:x>0.90535</cdr:x>
      <cdr:y>0.95841</cdr:y>
    </cdr:to>
    <cdr:sp macro="" textlink="">
      <cdr:nvSpPr>
        <cdr:cNvPr id="6" name="CaixaDeTexto 1"/>
        <cdr:cNvSpPr txBox="1"/>
      </cdr:nvSpPr>
      <cdr:spPr>
        <a:xfrm xmlns:a="http://schemas.openxmlformats.org/drawingml/2006/main">
          <a:off x="3050140" y="159037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defPPr>
            <a:defRPr lang="pt-B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800" b="1" dirty="0" smtClean="0">
              <a:solidFill>
                <a:srgbClr val="FF0000"/>
              </a:solidFill>
            </a:rPr>
            <a:t> 47 </a:t>
          </a:r>
          <a:r>
            <a:rPr lang="pt-BR" sz="1100" b="1" dirty="0" smtClean="0">
              <a:solidFill>
                <a:srgbClr val="FF0000"/>
              </a:solidFill>
            </a:rPr>
            <a:t>pessoas</a:t>
          </a:r>
          <a:endParaRPr lang="pt-BR" sz="1100" b="1" dirty="0">
            <a:solidFill>
              <a:srgbClr val="FF0000"/>
            </a:solidFill>
          </a:endParaRPr>
        </a:p>
      </cdr:txBody>
    </cdr:sp>
  </cdr:relSizeAnchor>
</c:userShapes>
</file>

<file path=ppt/drawings/drawing18.xml><?xml version="1.0" encoding="utf-8"?>
<c:userShapes xmlns:c="http://schemas.openxmlformats.org/drawingml/2006/chart">
  <cdr:relSizeAnchor xmlns:cdr="http://schemas.openxmlformats.org/drawingml/2006/chartDrawing">
    <cdr:from>
      <cdr:x>0.21216</cdr:x>
      <cdr:y>0.18922</cdr:y>
    </cdr:from>
    <cdr:to>
      <cdr:x>0.31007</cdr:x>
      <cdr:y>0.32311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936104" y="521977"/>
          <a:ext cx="432048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pt-B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dirty="0" smtClean="0"/>
            <a:t>34</a:t>
          </a:r>
          <a:endParaRPr lang="pt-BR" dirty="0"/>
        </a:p>
      </cdr:txBody>
    </cdr:sp>
  </cdr:relSizeAnchor>
  <cdr:relSizeAnchor xmlns:cdr="http://schemas.openxmlformats.org/drawingml/2006/chartDrawing">
    <cdr:from>
      <cdr:x>0.44063</cdr:x>
      <cdr:y>0.18922</cdr:y>
    </cdr:from>
    <cdr:to>
      <cdr:x>0.53855</cdr:x>
      <cdr:y>0.32311</cdr:y>
    </cdr:to>
    <cdr:sp macro="" textlink="">
      <cdr:nvSpPr>
        <cdr:cNvPr id="3" name="CaixaDeTexto 10"/>
        <cdr:cNvSpPr txBox="1"/>
      </cdr:nvSpPr>
      <cdr:spPr>
        <a:xfrm xmlns:a="http://schemas.openxmlformats.org/drawingml/2006/main">
          <a:off x="1944216" y="521977"/>
          <a:ext cx="432048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pt-B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dirty="0" smtClean="0"/>
            <a:t>86</a:t>
          </a:r>
          <a:endParaRPr lang="pt-BR" dirty="0"/>
        </a:p>
      </cdr:txBody>
    </cdr:sp>
  </cdr:relSizeAnchor>
  <cdr:relSizeAnchor xmlns:cdr="http://schemas.openxmlformats.org/drawingml/2006/chartDrawing">
    <cdr:from>
      <cdr:x>0.64787</cdr:x>
      <cdr:y>0.21533</cdr:y>
    </cdr:from>
    <cdr:to>
      <cdr:x>0.97236</cdr:x>
      <cdr:y>0.34922</cdr:y>
    </cdr:to>
    <cdr:sp macro="" textlink="">
      <cdr:nvSpPr>
        <cdr:cNvPr id="4" name="CaixaDeTexto 11"/>
        <cdr:cNvSpPr txBox="1"/>
      </cdr:nvSpPr>
      <cdr:spPr>
        <a:xfrm xmlns:a="http://schemas.openxmlformats.org/drawingml/2006/main">
          <a:off x="2858603" y="593985"/>
          <a:ext cx="1431776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pt-B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dirty="0" smtClean="0"/>
            <a:t>123</a:t>
          </a:r>
          <a:endParaRPr lang="pt-BR" dirty="0"/>
        </a:p>
      </cdr:txBody>
    </cdr:sp>
  </cdr:relSizeAnchor>
  <cdr:relSizeAnchor xmlns:cdr="http://schemas.openxmlformats.org/drawingml/2006/chartDrawing">
    <cdr:from>
      <cdr:x>0.73463</cdr:x>
      <cdr:y>0.61763</cdr:y>
    </cdr:from>
    <cdr:to>
      <cdr:x>0.94187</cdr:x>
      <cdr:y>0.94912</cdr:y>
    </cdr:to>
    <cdr:sp macro="" textlink="">
      <cdr:nvSpPr>
        <cdr:cNvPr id="5" name="CaixaDeTexto 1"/>
        <cdr:cNvSpPr txBox="1"/>
      </cdr:nvSpPr>
      <cdr:spPr>
        <a:xfrm xmlns:a="http://schemas.openxmlformats.org/drawingml/2006/main">
          <a:off x="3241449" y="170375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800" b="1" dirty="0" smtClean="0">
              <a:solidFill>
                <a:srgbClr val="FF0000"/>
              </a:solidFill>
            </a:rPr>
            <a:t>133 </a:t>
          </a:r>
          <a:r>
            <a:rPr lang="pt-BR" b="1" dirty="0" smtClean="0">
              <a:solidFill>
                <a:srgbClr val="FF0000"/>
              </a:solidFill>
            </a:rPr>
            <a:t>pessoas</a:t>
          </a:r>
          <a:endParaRPr lang="pt-BR" sz="1800" b="1" dirty="0">
            <a:solidFill>
              <a:srgbClr val="FF0000"/>
            </a:solidFill>
          </a:endParaRPr>
        </a:p>
      </cdr:txBody>
    </cdr:sp>
  </cdr:relSizeAnchor>
</c:userShapes>
</file>

<file path=ppt/drawings/drawing19.xml><?xml version="1.0" encoding="utf-8"?>
<c:userShapes xmlns:c="http://schemas.openxmlformats.org/drawingml/2006/chart">
  <cdr:relSizeAnchor xmlns:cdr="http://schemas.openxmlformats.org/drawingml/2006/chartDrawing">
    <cdr:from>
      <cdr:x>0.16737</cdr:x>
      <cdr:y>0.18157</cdr:y>
    </cdr:from>
    <cdr:to>
      <cdr:x>0.2678</cdr:x>
      <cdr:y>0.31619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720080" y="498164"/>
          <a:ext cx="432048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800" dirty="0" smtClean="0"/>
            <a:t>14</a:t>
          </a:r>
          <a:endParaRPr lang="pt-BR" sz="1800" dirty="0"/>
        </a:p>
      </cdr:txBody>
    </cdr:sp>
  </cdr:relSizeAnchor>
  <cdr:relSizeAnchor xmlns:cdr="http://schemas.openxmlformats.org/drawingml/2006/chartDrawing">
    <cdr:from>
      <cdr:x>0.38496</cdr:x>
      <cdr:y>0.18157</cdr:y>
    </cdr:from>
    <cdr:to>
      <cdr:x>0.48538</cdr:x>
      <cdr:y>0.31619</cdr:y>
    </cdr:to>
    <cdr:sp macro="" textlink="">
      <cdr:nvSpPr>
        <cdr:cNvPr id="3" name="CaixaDeTexto 1"/>
        <cdr:cNvSpPr txBox="1"/>
      </cdr:nvSpPr>
      <cdr:spPr>
        <a:xfrm xmlns:a="http://schemas.openxmlformats.org/drawingml/2006/main">
          <a:off x="1656184" y="498164"/>
          <a:ext cx="432048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800" dirty="0" smtClean="0"/>
            <a:t>26</a:t>
          </a:r>
          <a:endParaRPr lang="pt-BR" sz="1800" dirty="0"/>
        </a:p>
      </cdr:txBody>
    </cdr:sp>
  </cdr:relSizeAnchor>
  <cdr:relSizeAnchor xmlns:cdr="http://schemas.openxmlformats.org/drawingml/2006/chartDrawing">
    <cdr:from>
      <cdr:x>0.58581</cdr:x>
      <cdr:y>0.15533</cdr:y>
    </cdr:from>
    <cdr:to>
      <cdr:x>0.68623</cdr:x>
      <cdr:y>0.28994</cdr:y>
    </cdr:to>
    <cdr:sp macro="" textlink="">
      <cdr:nvSpPr>
        <cdr:cNvPr id="4" name="CaixaDeTexto 1"/>
        <cdr:cNvSpPr txBox="1"/>
      </cdr:nvSpPr>
      <cdr:spPr>
        <a:xfrm xmlns:a="http://schemas.openxmlformats.org/drawingml/2006/main">
          <a:off x="2520280" y="426156"/>
          <a:ext cx="432048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800" dirty="0" smtClean="0"/>
            <a:t>43</a:t>
          </a:r>
          <a:endParaRPr lang="pt-BR" sz="1800" dirty="0"/>
        </a:p>
      </cdr:txBody>
    </cdr:sp>
  </cdr:relSizeAnchor>
  <cdr:relSizeAnchor xmlns:cdr="http://schemas.openxmlformats.org/drawingml/2006/chartDrawing">
    <cdr:from>
      <cdr:x>0.72078</cdr:x>
      <cdr:y>0.59818</cdr:y>
    </cdr:from>
    <cdr:to>
      <cdr:x>0.93332</cdr:x>
      <cdr:y>0.93147</cdr:y>
    </cdr:to>
    <cdr:sp macro="" textlink="">
      <cdr:nvSpPr>
        <cdr:cNvPr id="5" name="CaixaDeTexto 1"/>
        <cdr:cNvSpPr txBox="1"/>
      </cdr:nvSpPr>
      <cdr:spPr>
        <a:xfrm xmlns:a="http://schemas.openxmlformats.org/drawingml/2006/main">
          <a:off x="3100940" y="164117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800" b="1" dirty="0" smtClean="0">
              <a:solidFill>
                <a:srgbClr val="FF0000"/>
              </a:solidFill>
            </a:rPr>
            <a:t> 47 </a:t>
          </a:r>
          <a:r>
            <a:rPr lang="pt-BR" sz="1100" b="1" dirty="0" smtClean="0">
              <a:solidFill>
                <a:srgbClr val="FF0000"/>
              </a:solidFill>
            </a:rPr>
            <a:t>pessoas</a:t>
          </a:r>
          <a:endParaRPr lang="pt-BR" sz="1100" b="1" dirty="0">
            <a:solidFill>
              <a:srgbClr val="FF0000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0.17041</cdr:x>
      <cdr:y>0.50246</cdr:y>
    </cdr:from>
    <cdr:to>
      <cdr:x>0.26951</cdr:x>
      <cdr:y>0.65134</cdr:y>
    </cdr:to>
    <cdr:sp macro="" textlink="">
      <cdr:nvSpPr>
        <cdr:cNvPr id="2" name="CaixaDeTexto 2"/>
        <cdr:cNvSpPr txBox="1"/>
      </cdr:nvSpPr>
      <cdr:spPr>
        <a:xfrm xmlns:a="http://schemas.openxmlformats.org/drawingml/2006/main">
          <a:off x="720080" y="1246479"/>
          <a:ext cx="418704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pt-B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dirty="0" smtClean="0"/>
            <a:t>14</a:t>
          </a:r>
          <a:endParaRPr lang="pt-BR" dirty="0"/>
        </a:p>
      </cdr:txBody>
    </cdr:sp>
  </cdr:relSizeAnchor>
  <cdr:relSizeAnchor xmlns:cdr="http://schemas.openxmlformats.org/drawingml/2006/chartDrawing">
    <cdr:from>
      <cdr:x>0.40467</cdr:x>
      <cdr:y>0.39677</cdr:y>
    </cdr:from>
    <cdr:to>
      <cdr:x>0.50376</cdr:x>
      <cdr:y>0.54565</cdr:y>
    </cdr:to>
    <cdr:sp macro="" textlink="">
      <cdr:nvSpPr>
        <cdr:cNvPr id="3" name="CaixaDeTexto 2"/>
        <cdr:cNvSpPr txBox="1"/>
      </cdr:nvSpPr>
      <cdr:spPr>
        <a:xfrm xmlns:a="http://schemas.openxmlformats.org/drawingml/2006/main">
          <a:off x="1709912" y="984288"/>
          <a:ext cx="418704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800" dirty="0" smtClean="0"/>
            <a:t>26</a:t>
          </a:r>
          <a:endParaRPr lang="pt-BR" sz="1800" dirty="0"/>
        </a:p>
      </cdr:txBody>
    </cdr:sp>
  </cdr:relSizeAnchor>
  <cdr:relSizeAnchor xmlns:cdr="http://schemas.openxmlformats.org/drawingml/2006/chartDrawing">
    <cdr:from>
      <cdr:x>0.59645</cdr:x>
      <cdr:y>0.18317</cdr:y>
    </cdr:from>
    <cdr:to>
      <cdr:x>0.74983</cdr:x>
      <cdr:y>0.33204</cdr:y>
    </cdr:to>
    <cdr:sp macro="" textlink="">
      <cdr:nvSpPr>
        <cdr:cNvPr id="4" name="CaixaDeTexto 9"/>
        <cdr:cNvSpPr txBox="1"/>
      </cdr:nvSpPr>
      <cdr:spPr>
        <a:xfrm xmlns:a="http://schemas.openxmlformats.org/drawingml/2006/main">
          <a:off x="2520280" y="454391"/>
          <a:ext cx="648072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pt-B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800" dirty="0" smtClean="0"/>
            <a:t>43</a:t>
          </a:r>
          <a:endParaRPr lang="pt-BR" sz="1800" dirty="0"/>
        </a:p>
      </cdr:txBody>
    </cdr:sp>
  </cdr:relSizeAnchor>
  <cdr:relSizeAnchor xmlns:cdr="http://schemas.openxmlformats.org/drawingml/2006/chartDrawing">
    <cdr:from>
      <cdr:x>0.75656</cdr:x>
      <cdr:y>0.62815</cdr:y>
    </cdr:from>
    <cdr:to>
      <cdr:x>0.84177</cdr:x>
      <cdr:y>0.8023</cdr:y>
    </cdr:to>
    <cdr:sp macro="" textlink="">
      <cdr:nvSpPr>
        <cdr:cNvPr id="5" name="CaixaDeTexto 1"/>
        <cdr:cNvSpPr txBox="1"/>
      </cdr:nvSpPr>
      <cdr:spPr>
        <a:xfrm xmlns:a="http://schemas.openxmlformats.org/drawingml/2006/main">
          <a:off x="3196817" y="1558279"/>
          <a:ext cx="360040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800" b="1" dirty="0" smtClean="0">
              <a:solidFill>
                <a:srgbClr val="FF0000"/>
              </a:solidFill>
            </a:rPr>
            <a:t>47 </a:t>
          </a:r>
          <a:r>
            <a:rPr lang="pt-BR" b="1" dirty="0" smtClean="0">
              <a:solidFill>
                <a:srgbClr val="FF0000"/>
              </a:solidFill>
            </a:rPr>
            <a:t>pessoas</a:t>
          </a:r>
          <a:endParaRPr lang="pt-BR" sz="1800" b="1" dirty="0">
            <a:solidFill>
              <a:srgbClr val="FF0000"/>
            </a:solidFill>
          </a:endParaRPr>
        </a:p>
      </cdr:txBody>
    </cdr:sp>
  </cdr:relSizeAnchor>
</c:userShapes>
</file>

<file path=ppt/drawings/drawing20.xml><?xml version="1.0" encoding="utf-8"?>
<c:userShapes xmlns:c="http://schemas.openxmlformats.org/drawingml/2006/chart">
  <cdr:relSizeAnchor xmlns:cdr="http://schemas.openxmlformats.org/drawingml/2006/chartDrawing">
    <cdr:from>
      <cdr:x>0.1825</cdr:x>
      <cdr:y>0.17727</cdr:y>
    </cdr:from>
    <cdr:to>
      <cdr:x>0.27896</cdr:x>
      <cdr:y>0.31544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792088" y="473867"/>
          <a:ext cx="418704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pt-B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dirty="0" smtClean="0"/>
            <a:t>34</a:t>
          </a:r>
          <a:endParaRPr lang="pt-BR" dirty="0"/>
        </a:p>
      </cdr:txBody>
    </cdr:sp>
  </cdr:relSizeAnchor>
  <cdr:relSizeAnchor xmlns:cdr="http://schemas.openxmlformats.org/drawingml/2006/chartDrawing">
    <cdr:from>
      <cdr:x>0.38158</cdr:x>
      <cdr:y>0.17727</cdr:y>
    </cdr:from>
    <cdr:to>
      <cdr:x>0.47805</cdr:x>
      <cdr:y>0.31544</cdr:y>
    </cdr:to>
    <cdr:sp macro="" textlink="">
      <cdr:nvSpPr>
        <cdr:cNvPr id="3" name="CaixaDeTexto 8"/>
        <cdr:cNvSpPr txBox="1"/>
      </cdr:nvSpPr>
      <cdr:spPr>
        <a:xfrm xmlns:a="http://schemas.openxmlformats.org/drawingml/2006/main">
          <a:off x="1656184" y="473867"/>
          <a:ext cx="418704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pt-B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dirty="0" smtClean="0"/>
            <a:t>86</a:t>
          </a:r>
          <a:endParaRPr lang="pt-BR" dirty="0"/>
        </a:p>
      </cdr:txBody>
    </cdr:sp>
  </cdr:relSizeAnchor>
  <cdr:relSizeAnchor xmlns:cdr="http://schemas.openxmlformats.org/drawingml/2006/chartDrawing">
    <cdr:from>
      <cdr:x>0.58067</cdr:x>
      <cdr:y>0.18351</cdr:y>
    </cdr:from>
    <cdr:to>
      <cdr:x>0.7041</cdr:x>
      <cdr:y>0.32168</cdr:y>
    </cdr:to>
    <cdr:sp macro="" textlink="">
      <cdr:nvSpPr>
        <cdr:cNvPr id="4" name="CaixaDeTexto 10"/>
        <cdr:cNvSpPr txBox="1"/>
      </cdr:nvSpPr>
      <cdr:spPr>
        <a:xfrm xmlns:a="http://schemas.openxmlformats.org/drawingml/2006/main">
          <a:off x="2520280" y="490533"/>
          <a:ext cx="535724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pt-B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dirty="0" smtClean="0"/>
            <a:t>123</a:t>
          </a:r>
          <a:endParaRPr lang="pt-BR" dirty="0"/>
        </a:p>
      </cdr:txBody>
    </cdr:sp>
  </cdr:relSizeAnchor>
  <cdr:relSizeAnchor xmlns:cdr="http://schemas.openxmlformats.org/drawingml/2006/chartDrawing">
    <cdr:from>
      <cdr:x>0.6935</cdr:x>
      <cdr:y>0.64652</cdr:y>
    </cdr:from>
    <cdr:to>
      <cdr:x>0.90418</cdr:x>
      <cdr:y>0.9886</cdr:y>
    </cdr:to>
    <cdr:sp macro="" textlink="">
      <cdr:nvSpPr>
        <cdr:cNvPr id="5" name="CaixaDeTexto 1"/>
        <cdr:cNvSpPr txBox="1"/>
      </cdr:nvSpPr>
      <cdr:spPr>
        <a:xfrm xmlns:a="http://schemas.openxmlformats.org/drawingml/2006/main">
          <a:off x="3010036" y="172819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800" b="1" dirty="0" smtClean="0">
              <a:solidFill>
                <a:srgbClr val="FF0000"/>
              </a:solidFill>
            </a:rPr>
            <a:t>133 </a:t>
          </a:r>
          <a:r>
            <a:rPr lang="pt-BR" b="1" dirty="0" smtClean="0">
              <a:solidFill>
                <a:srgbClr val="FF0000"/>
              </a:solidFill>
            </a:rPr>
            <a:t>pessoas</a:t>
          </a:r>
          <a:endParaRPr lang="pt-BR" sz="1800" b="1" dirty="0">
            <a:solidFill>
              <a:srgbClr val="FF0000"/>
            </a:solidFill>
          </a:endParaRPr>
        </a:p>
      </cdr:txBody>
    </cdr:sp>
  </cdr:relSizeAnchor>
</c:userShapes>
</file>

<file path=ppt/drawings/drawing21.xml><?xml version="1.0" encoding="utf-8"?>
<c:userShapes xmlns:c="http://schemas.openxmlformats.org/drawingml/2006/chart">
  <cdr:relSizeAnchor xmlns:cdr="http://schemas.openxmlformats.org/drawingml/2006/chartDrawing">
    <cdr:from>
      <cdr:x>0.18391</cdr:x>
      <cdr:y>0.17951</cdr:y>
    </cdr:from>
    <cdr:to>
      <cdr:x>0.28112</cdr:x>
      <cdr:y>0.31942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792088" y="473867"/>
          <a:ext cx="418704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800" dirty="0" smtClean="0"/>
            <a:t>14</a:t>
          </a:r>
          <a:endParaRPr lang="pt-BR" sz="1800" dirty="0"/>
        </a:p>
      </cdr:txBody>
    </cdr:sp>
  </cdr:relSizeAnchor>
  <cdr:relSizeAnchor xmlns:cdr="http://schemas.openxmlformats.org/drawingml/2006/chartDrawing">
    <cdr:from>
      <cdr:x>0.36782</cdr:x>
      <cdr:y>0.17951</cdr:y>
    </cdr:from>
    <cdr:to>
      <cdr:x>0.46503</cdr:x>
      <cdr:y>0.31942</cdr:y>
    </cdr:to>
    <cdr:sp macro="" textlink="">
      <cdr:nvSpPr>
        <cdr:cNvPr id="3" name="CaixaDeTexto 1"/>
        <cdr:cNvSpPr txBox="1"/>
      </cdr:nvSpPr>
      <cdr:spPr>
        <a:xfrm xmlns:a="http://schemas.openxmlformats.org/drawingml/2006/main">
          <a:off x="1584176" y="473867"/>
          <a:ext cx="418704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800" dirty="0" smtClean="0"/>
            <a:t>26</a:t>
          </a:r>
          <a:endParaRPr lang="pt-BR" sz="1800" dirty="0"/>
        </a:p>
      </cdr:txBody>
    </cdr:sp>
  </cdr:relSizeAnchor>
  <cdr:relSizeAnchor xmlns:cdr="http://schemas.openxmlformats.org/drawingml/2006/chartDrawing">
    <cdr:from>
      <cdr:x>0.60188</cdr:x>
      <cdr:y>0.17951</cdr:y>
    </cdr:from>
    <cdr:to>
      <cdr:x>0.87431</cdr:x>
      <cdr:y>0.31942</cdr:y>
    </cdr:to>
    <cdr:sp macro="" textlink="">
      <cdr:nvSpPr>
        <cdr:cNvPr id="4" name="CaixaDeTexto 1"/>
        <cdr:cNvSpPr txBox="1"/>
      </cdr:nvSpPr>
      <cdr:spPr>
        <a:xfrm xmlns:a="http://schemas.openxmlformats.org/drawingml/2006/main">
          <a:off x="2592288" y="473867"/>
          <a:ext cx="1173336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800" dirty="0" smtClean="0"/>
            <a:t>43</a:t>
          </a:r>
          <a:endParaRPr lang="pt-BR" sz="1800" dirty="0"/>
        </a:p>
      </cdr:txBody>
    </cdr:sp>
  </cdr:relSizeAnchor>
  <cdr:relSizeAnchor xmlns:cdr="http://schemas.openxmlformats.org/drawingml/2006/chartDrawing">
    <cdr:from>
      <cdr:x>0.73177</cdr:x>
      <cdr:y>0.64095</cdr:y>
    </cdr:from>
    <cdr:to>
      <cdr:x>0.94408</cdr:x>
      <cdr:y>0.98734</cdr:y>
    </cdr:to>
    <cdr:sp macro="" textlink="">
      <cdr:nvSpPr>
        <cdr:cNvPr id="5" name="CaixaDeTexto 1"/>
        <cdr:cNvSpPr txBox="1"/>
      </cdr:nvSpPr>
      <cdr:spPr>
        <a:xfrm xmlns:a="http://schemas.openxmlformats.org/drawingml/2006/main">
          <a:off x="3151740" y="169197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800" b="1" dirty="0" smtClean="0">
              <a:solidFill>
                <a:srgbClr val="FF0000"/>
              </a:solidFill>
            </a:rPr>
            <a:t> 47 </a:t>
          </a:r>
          <a:r>
            <a:rPr lang="pt-BR" sz="1100" b="1" dirty="0" smtClean="0">
              <a:solidFill>
                <a:srgbClr val="FF0000"/>
              </a:solidFill>
            </a:rPr>
            <a:t>pessoas</a:t>
          </a:r>
          <a:endParaRPr lang="pt-BR" sz="1100" b="1" dirty="0">
            <a:solidFill>
              <a:srgbClr val="FF0000"/>
            </a:solidFill>
          </a:endParaRPr>
        </a:p>
      </cdr:txBody>
    </cdr:sp>
  </cdr:relSizeAnchor>
</c:userShapes>
</file>

<file path=ppt/drawings/drawing22.xml><?xml version="1.0" encoding="utf-8"?>
<c:userShapes xmlns:c="http://schemas.openxmlformats.org/drawingml/2006/chart">
  <cdr:relSizeAnchor xmlns:cdr="http://schemas.openxmlformats.org/drawingml/2006/chartDrawing">
    <cdr:from>
      <cdr:x>0.16109</cdr:x>
      <cdr:y>0.18674</cdr:y>
    </cdr:from>
    <cdr:to>
      <cdr:x>0.26019</cdr:x>
      <cdr:y>0.32667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680629" y="492885"/>
          <a:ext cx="418704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pt-B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dirty="0" smtClean="0"/>
            <a:t>34</a:t>
          </a:r>
          <a:endParaRPr lang="pt-BR" dirty="0"/>
        </a:p>
      </cdr:txBody>
    </cdr:sp>
  </cdr:relSizeAnchor>
  <cdr:relSizeAnchor xmlns:cdr="http://schemas.openxmlformats.org/drawingml/2006/chartDrawing">
    <cdr:from>
      <cdr:x>0.38265</cdr:x>
      <cdr:y>0.18674</cdr:y>
    </cdr:from>
    <cdr:to>
      <cdr:x>0.48175</cdr:x>
      <cdr:y>0.32667</cdr:y>
    </cdr:to>
    <cdr:sp macro="" textlink="">
      <cdr:nvSpPr>
        <cdr:cNvPr id="3" name="CaixaDeTexto 8"/>
        <cdr:cNvSpPr txBox="1"/>
      </cdr:nvSpPr>
      <cdr:spPr>
        <a:xfrm xmlns:a="http://schemas.openxmlformats.org/drawingml/2006/main">
          <a:off x="1616733" y="492885"/>
          <a:ext cx="418704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pt-B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dirty="0" smtClean="0"/>
            <a:t>86</a:t>
          </a:r>
          <a:endParaRPr lang="pt-BR" dirty="0"/>
        </a:p>
      </cdr:txBody>
    </cdr:sp>
  </cdr:relSizeAnchor>
  <cdr:relSizeAnchor xmlns:cdr="http://schemas.openxmlformats.org/drawingml/2006/chartDrawing">
    <cdr:from>
      <cdr:x>0.58717</cdr:x>
      <cdr:y>0.18674</cdr:y>
    </cdr:from>
    <cdr:to>
      <cdr:x>0.71396</cdr:x>
      <cdr:y>0.32667</cdr:y>
    </cdr:to>
    <cdr:sp macro="" textlink="">
      <cdr:nvSpPr>
        <cdr:cNvPr id="4" name="CaixaDeTexto 9"/>
        <cdr:cNvSpPr txBox="1"/>
      </cdr:nvSpPr>
      <cdr:spPr>
        <a:xfrm xmlns:a="http://schemas.openxmlformats.org/drawingml/2006/main">
          <a:off x="2480829" y="492885"/>
          <a:ext cx="535724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pt-B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dirty="0" smtClean="0"/>
            <a:t>123</a:t>
          </a:r>
          <a:endParaRPr lang="pt-BR" dirty="0"/>
        </a:p>
      </cdr:txBody>
    </cdr:sp>
  </cdr:relSizeAnchor>
  <cdr:relSizeAnchor xmlns:cdr="http://schemas.openxmlformats.org/drawingml/2006/chartDrawing">
    <cdr:from>
      <cdr:x>0.72445</cdr:x>
      <cdr:y>0.65356</cdr:y>
    </cdr:from>
    <cdr:to>
      <cdr:x>0.94087</cdr:x>
      <cdr:y>1</cdr:y>
    </cdr:to>
    <cdr:sp macro="" textlink="">
      <cdr:nvSpPr>
        <cdr:cNvPr id="5" name="CaixaDeTexto 1"/>
        <cdr:cNvSpPr txBox="1"/>
      </cdr:nvSpPr>
      <cdr:spPr>
        <a:xfrm xmlns:a="http://schemas.openxmlformats.org/drawingml/2006/main">
          <a:off x="3060836" y="177899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800" b="1" dirty="0" smtClean="0">
              <a:solidFill>
                <a:srgbClr val="FF0000"/>
              </a:solidFill>
            </a:rPr>
            <a:t>133 </a:t>
          </a:r>
          <a:r>
            <a:rPr lang="pt-BR" b="1" dirty="0" smtClean="0">
              <a:solidFill>
                <a:srgbClr val="FF0000"/>
              </a:solidFill>
            </a:rPr>
            <a:t>pessoas</a:t>
          </a:r>
          <a:endParaRPr lang="pt-BR" sz="1800" b="1" dirty="0">
            <a:solidFill>
              <a:srgbClr val="FF0000"/>
            </a:solidFill>
          </a:endParaRPr>
        </a:p>
      </cdr:txBody>
    </cdr:sp>
  </cdr:relSizeAnchor>
</c:userShapes>
</file>

<file path=ppt/drawings/drawing23.xml><?xml version="1.0" encoding="utf-8"?>
<c:userShapes xmlns:c="http://schemas.openxmlformats.org/drawingml/2006/chart">
  <cdr:relSizeAnchor xmlns:cdr="http://schemas.openxmlformats.org/drawingml/2006/chartDrawing">
    <cdr:from>
      <cdr:x>0.1659</cdr:x>
      <cdr:y>0.16889</cdr:y>
    </cdr:from>
    <cdr:to>
      <cdr:x>0.26237</cdr:x>
      <cdr:y>0.31326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720080" y="432048"/>
          <a:ext cx="418704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800" dirty="0" smtClean="0"/>
            <a:t>14</a:t>
          </a:r>
          <a:endParaRPr lang="pt-BR" sz="1800" dirty="0"/>
        </a:p>
      </cdr:txBody>
    </cdr:sp>
  </cdr:relSizeAnchor>
  <cdr:relSizeAnchor xmlns:cdr="http://schemas.openxmlformats.org/drawingml/2006/chartDrawing">
    <cdr:from>
      <cdr:x>0.38158</cdr:x>
      <cdr:y>0.16889</cdr:y>
    </cdr:from>
    <cdr:to>
      <cdr:x>0.47805</cdr:x>
      <cdr:y>0.31326</cdr:y>
    </cdr:to>
    <cdr:sp macro="" textlink="">
      <cdr:nvSpPr>
        <cdr:cNvPr id="3" name="CaixaDeTexto 1"/>
        <cdr:cNvSpPr txBox="1"/>
      </cdr:nvSpPr>
      <cdr:spPr>
        <a:xfrm xmlns:a="http://schemas.openxmlformats.org/drawingml/2006/main">
          <a:off x="1656184" y="432048"/>
          <a:ext cx="418704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800" dirty="0" smtClean="0"/>
            <a:t>26</a:t>
          </a:r>
          <a:endParaRPr lang="pt-BR" sz="1800" dirty="0"/>
        </a:p>
      </cdr:txBody>
    </cdr:sp>
  </cdr:relSizeAnchor>
  <cdr:relSizeAnchor xmlns:cdr="http://schemas.openxmlformats.org/drawingml/2006/chartDrawing">
    <cdr:from>
      <cdr:x>0.58067</cdr:x>
      <cdr:y>0.16889</cdr:y>
    </cdr:from>
    <cdr:to>
      <cdr:x>0.67713</cdr:x>
      <cdr:y>0.31326</cdr:y>
    </cdr:to>
    <cdr:sp macro="" textlink="">
      <cdr:nvSpPr>
        <cdr:cNvPr id="4" name="CaixaDeTexto 1"/>
        <cdr:cNvSpPr txBox="1"/>
      </cdr:nvSpPr>
      <cdr:spPr>
        <a:xfrm xmlns:a="http://schemas.openxmlformats.org/drawingml/2006/main">
          <a:off x="2520280" y="432048"/>
          <a:ext cx="418704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800" dirty="0" smtClean="0"/>
            <a:t>43</a:t>
          </a:r>
          <a:endParaRPr lang="pt-BR" sz="1800" dirty="0"/>
        </a:p>
      </cdr:txBody>
    </cdr:sp>
  </cdr:relSizeAnchor>
  <cdr:relSizeAnchor xmlns:cdr="http://schemas.openxmlformats.org/drawingml/2006/chartDrawing">
    <cdr:from>
      <cdr:x>0.73786</cdr:x>
      <cdr:y>0.64256</cdr:y>
    </cdr:from>
    <cdr:to>
      <cdr:x>0.94853</cdr:x>
      <cdr:y>1</cdr:y>
    </cdr:to>
    <cdr:sp macro="" textlink="">
      <cdr:nvSpPr>
        <cdr:cNvPr id="5" name="CaixaDeTexto 1"/>
        <cdr:cNvSpPr txBox="1"/>
      </cdr:nvSpPr>
      <cdr:spPr>
        <a:xfrm xmlns:a="http://schemas.openxmlformats.org/drawingml/2006/main">
          <a:off x="3202540" y="174277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800" b="1" dirty="0" smtClean="0">
              <a:solidFill>
                <a:srgbClr val="FF0000"/>
              </a:solidFill>
            </a:rPr>
            <a:t> 47 </a:t>
          </a:r>
          <a:r>
            <a:rPr lang="pt-BR" sz="1100" b="1" dirty="0" smtClean="0">
              <a:solidFill>
                <a:srgbClr val="FF0000"/>
              </a:solidFill>
            </a:rPr>
            <a:t>pessoas</a:t>
          </a:r>
          <a:endParaRPr lang="pt-BR" sz="1100" b="1" dirty="0">
            <a:solidFill>
              <a:srgbClr val="FF0000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0.19049</cdr:x>
      <cdr:y>0.19282</cdr:y>
    </cdr:from>
    <cdr:to>
      <cdr:x>0.29405</cdr:x>
      <cdr:y>0.3325</cdr:y>
    </cdr:to>
    <cdr:sp macro="" textlink="">
      <cdr:nvSpPr>
        <cdr:cNvPr id="2" name="CaixaDeTexto 2"/>
        <cdr:cNvSpPr txBox="1"/>
      </cdr:nvSpPr>
      <cdr:spPr>
        <a:xfrm xmlns:a="http://schemas.openxmlformats.org/drawingml/2006/main">
          <a:off x="770221" y="509872"/>
          <a:ext cx="418704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pt-B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dirty="0" smtClean="0"/>
            <a:t>14</a:t>
          </a:r>
          <a:endParaRPr lang="pt-BR" dirty="0"/>
        </a:p>
      </cdr:txBody>
    </cdr:sp>
  </cdr:relSizeAnchor>
  <cdr:relSizeAnchor xmlns:cdr="http://schemas.openxmlformats.org/drawingml/2006/chartDrawing">
    <cdr:from>
      <cdr:x>0.38676</cdr:x>
      <cdr:y>0.19282</cdr:y>
    </cdr:from>
    <cdr:to>
      <cdr:x>0.51142</cdr:x>
      <cdr:y>0.3325</cdr:y>
    </cdr:to>
    <cdr:sp macro="" textlink="">
      <cdr:nvSpPr>
        <cdr:cNvPr id="3" name="CaixaDeTexto 10"/>
        <cdr:cNvSpPr txBox="1"/>
      </cdr:nvSpPr>
      <cdr:spPr>
        <a:xfrm xmlns:a="http://schemas.openxmlformats.org/drawingml/2006/main">
          <a:off x="1563793" y="509872"/>
          <a:ext cx="504056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pt-B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dirty="0" smtClean="0"/>
            <a:t>26</a:t>
          </a:r>
          <a:endParaRPr lang="pt-BR" dirty="0"/>
        </a:p>
      </cdr:txBody>
    </cdr:sp>
  </cdr:relSizeAnchor>
  <cdr:relSizeAnchor xmlns:cdr="http://schemas.openxmlformats.org/drawingml/2006/chartDrawing">
    <cdr:from>
      <cdr:x>0.61828</cdr:x>
      <cdr:y>0.19282</cdr:y>
    </cdr:from>
    <cdr:to>
      <cdr:x>0.72183</cdr:x>
      <cdr:y>0.3325</cdr:y>
    </cdr:to>
    <cdr:sp macro="" textlink="">
      <cdr:nvSpPr>
        <cdr:cNvPr id="4" name="CaixaDeTexto 11"/>
        <cdr:cNvSpPr txBox="1"/>
      </cdr:nvSpPr>
      <cdr:spPr>
        <a:xfrm xmlns:a="http://schemas.openxmlformats.org/drawingml/2006/main">
          <a:off x="2499897" y="509872"/>
          <a:ext cx="418704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pt-B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dirty="0" smtClean="0"/>
            <a:t>43</a:t>
          </a:r>
          <a:endParaRPr lang="pt-BR" dirty="0"/>
        </a:p>
      </cdr:txBody>
    </cdr:sp>
  </cdr:relSizeAnchor>
  <cdr:relSizeAnchor xmlns:cdr="http://schemas.openxmlformats.org/drawingml/2006/chartDrawing">
    <cdr:from>
      <cdr:x>0.72513</cdr:x>
      <cdr:y>0.58053</cdr:y>
    </cdr:from>
    <cdr:to>
      <cdr:x>0.81418</cdr:x>
      <cdr:y>0.74392</cdr:y>
    </cdr:to>
    <cdr:sp macro="" textlink="">
      <cdr:nvSpPr>
        <cdr:cNvPr id="5" name="CaixaDeTexto 1"/>
        <cdr:cNvSpPr txBox="1"/>
      </cdr:nvSpPr>
      <cdr:spPr>
        <a:xfrm xmlns:a="http://schemas.openxmlformats.org/drawingml/2006/main">
          <a:off x="2931945" y="1535066"/>
          <a:ext cx="360040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800" b="1" dirty="0" smtClean="0">
              <a:solidFill>
                <a:srgbClr val="FF0000"/>
              </a:solidFill>
            </a:rPr>
            <a:t>47  </a:t>
          </a:r>
          <a:r>
            <a:rPr lang="pt-BR" b="1" dirty="0" smtClean="0">
              <a:solidFill>
                <a:srgbClr val="FF0000"/>
              </a:solidFill>
            </a:rPr>
            <a:t>pessoas</a:t>
          </a:r>
          <a:endParaRPr lang="pt-BR" sz="1800" b="1" dirty="0">
            <a:solidFill>
              <a:srgbClr val="FF0000"/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0.17847</cdr:x>
      <cdr:y>0.16085</cdr:y>
    </cdr:from>
    <cdr:to>
      <cdr:x>0.29268</cdr:x>
      <cdr:y>0.30593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766744" y="409465"/>
          <a:ext cx="490712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pt-B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dirty="0" smtClean="0"/>
            <a:t>34</a:t>
          </a:r>
          <a:endParaRPr lang="pt-BR" dirty="0"/>
        </a:p>
      </cdr:txBody>
    </cdr:sp>
  </cdr:relSizeAnchor>
  <cdr:relSizeAnchor xmlns:cdr="http://schemas.openxmlformats.org/drawingml/2006/chartDrawing">
    <cdr:from>
      <cdr:x>0.39635</cdr:x>
      <cdr:y>0.15436</cdr:y>
    </cdr:from>
    <cdr:to>
      <cdr:x>0.51057</cdr:x>
      <cdr:y>0.29944</cdr:y>
    </cdr:to>
    <cdr:sp macro="" textlink="">
      <cdr:nvSpPr>
        <cdr:cNvPr id="3" name="CaixaDeTexto 8"/>
        <cdr:cNvSpPr txBox="1"/>
      </cdr:nvSpPr>
      <cdr:spPr>
        <a:xfrm xmlns:a="http://schemas.openxmlformats.org/drawingml/2006/main">
          <a:off x="1702848" y="392952"/>
          <a:ext cx="490712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pt-B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dirty="0" smtClean="0"/>
            <a:t>86</a:t>
          </a:r>
          <a:endParaRPr lang="pt-BR" dirty="0"/>
        </a:p>
      </cdr:txBody>
    </cdr:sp>
  </cdr:relSizeAnchor>
  <cdr:relSizeAnchor xmlns:cdr="http://schemas.openxmlformats.org/drawingml/2006/chartDrawing">
    <cdr:from>
      <cdr:x>0.59747</cdr:x>
      <cdr:y>0.16864</cdr:y>
    </cdr:from>
    <cdr:to>
      <cdr:x>0.74832</cdr:x>
      <cdr:y>0.31372</cdr:y>
    </cdr:to>
    <cdr:sp macro="" textlink="">
      <cdr:nvSpPr>
        <cdr:cNvPr id="4" name="CaixaDeTexto 9"/>
        <cdr:cNvSpPr txBox="1"/>
      </cdr:nvSpPr>
      <cdr:spPr>
        <a:xfrm xmlns:a="http://schemas.openxmlformats.org/drawingml/2006/main">
          <a:off x="2566944" y="429295"/>
          <a:ext cx="648072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pt-B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dirty="0" smtClean="0"/>
            <a:t>123</a:t>
          </a:r>
          <a:endParaRPr lang="pt-BR" dirty="0"/>
        </a:p>
      </cdr:txBody>
    </cdr:sp>
  </cdr:relSizeAnchor>
  <cdr:relSizeAnchor xmlns:cdr="http://schemas.openxmlformats.org/drawingml/2006/chartDrawing">
    <cdr:from>
      <cdr:x>0.74408</cdr:x>
      <cdr:y>0.61212</cdr:y>
    </cdr:from>
    <cdr:to>
      <cdr:x>0.82788</cdr:x>
      <cdr:y>0.78184</cdr:y>
    </cdr:to>
    <cdr:sp macro="" textlink="">
      <cdr:nvSpPr>
        <cdr:cNvPr id="5" name="CaixaDeTexto 1"/>
        <cdr:cNvSpPr txBox="1"/>
      </cdr:nvSpPr>
      <cdr:spPr>
        <a:xfrm xmlns:a="http://schemas.openxmlformats.org/drawingml/2006/main">
          <a:off x="3196817" y="1558279"/>
          <a:ext cx="360040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800" b="1" dirty="0" smtClean="0">
              <a:solidFill>
                <a:srgbClr val="FF0000"/>
              </a:solidFill>
            </a:rPr>
            <a:t>133 </a:t>
          </a:r>
          <a:r>
            <a:rPr lang="pt-BR" b="1" dirty="0" smtClean="0">
              <a:solidFill>
                <a:srgbClr val="FF0000"/>
              </a:solidFill>
            </a:rPr>
            <a:t>pessoas</a:t>
          </a:r>
          <a:endParaRPr lang="pt-BR" sz="1800" b="1" dirty="0">
            <a:solidFill>
              <a:srgbClr val="FF0000"/>
            </a:solidFill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0.16941</cdr:x>
      <cdr:y>0.4305</cdr:y>
    </cdr:from>
    <cdr:to>
      <cdr:x>0.30751</cdr:x>
      <cdr:y>0.56961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690292" y="1142985"/>
          <a:ext cx="562720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pt-B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dirty="0" smtClean="0"/>
            <a:t>16</a:t>
          </a:r>
          <a:endParaRPr lang="pt-BR" dirty="0"/>
        </a:p>
      </cdr:txBody>
    </cdr:sp>
  </cdr:relSizeAnchor>
  <cdr:relSizeAnchor xmlns:cdr="http://schemas.openxmlformats.org/drawingml/2006/chartDrawing">
    <cdr:from>
      <cdr:x>0.38148</cdr:x>
      <cdr:y>0.51531</cdr:y>
    </cdr:from>
    <cdr:to>
      <cdr:x>0.51958</cdr:x>
      <cdr:y>0.65442</cdr:y>
    </cdr:to>
    <cdr:sp macro="" textlink="">
      <cdr:nvSpPr>
        <cdr:cNvPr id="3" name="CaixaDeTexto 7"/>
        <cdr:cNvSpPr txBox="1"/>
      </cdr:nvSpPr>
      <cdr:spPr>
        <a:xfrm xmlns:a="http://schemas.openxmlformats.org/drawingml/2006/main">
          <a:off x="1554388" y="1368152"/>
          <a:ext cx="562720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pt-B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dirty="0" smtClean="0"/>
            <a:t>31</a:t>
          </a:r>
          <a:endParaRPr lang="pt-BR" dirty="0"/>
        </a:p>
      </cdr:txBody>
    </cdr:sp>
  </cdr:relSizeAnchor>
  <cdr:relSizeAnchor xmlns:cdr="http://schemas.openxmlformats.org/drawingml/2006/chartDrawing">
    <cdr:from>
      <cdr:x>0.59354</cdr:x>
      <cdr:y>0.48819</cdr:y>
    </cdr:from>
    <cdr:to>
      <cdr:x>0.73164</cdr:x>
      <cdr:y>0.6273</cdr:y>
    </cdr:to>
    <cdr:sp macro="" textlink="">
      <cdr:nvSpPr>
        <cdr:cNvPr id="4" name="CaixaDeTexto 8"/>
        <cdr:cNvSpPr txBox="1"/>
      </cdr:nvSpPr>
      <cdr:spPr>
        <a:xfrm xmlns:a="http://schemas.openxmlformats.org/drawingml/2006/main">
          <a:off x="2418484" y="1296144"/>
          <a:ext cx="562720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pt-B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dirty="0" smtClean="0"/>
            <a:t>50</a:t>
          </a:r>
          <a:endParaRPr lang="pt-BR" dirty="0"/>
        </a:p>
      </cdr:txBody>
    </cdr:sp>
  </cdr:relSizeAnchor>
  <cdr:relSizeAnchor xmlns:cdr="http://schemas.openxmlformats.org/drawingml/2006/chartDrawing">
    <cdr:from>
      <cdr:x>0.73492</cdr:x>
      <cdr:y>0.65092</cdr:y>
    </cdr:from>
    <cdr:to>
      <cdr:x>0.98233</cdr:x>
      <cdr:y>0.79003</cdr:y>
    </cdr:to>
    <cdr:sp macro="" textlink="">
      <cdr:nvSpPr>
        <cdr:cNvPr id="5" name="CaixaDeTexto 8"/>
        <cdr:cNvSpPr txBox="1"/>
      </cdr:nvSpPr>
      <cdr:spPr>
        <a:xfrm xmlns:a="http://schemas.openxmlformats.org/drawingml/2006/main">
          <a:off x="2994548" y="1728192"/>
          <a:ext cx="1008112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800" b="1" dirty="0" smtClean="0">
              <a:solidFill>
                <a:srgbClr val="FF0000"/>
              </a:solidFill>
            </a:rPr>
            <a:t>50</a:t>
          </a:r>
          <a:r>
            <a:rPr lang="pt-BR" b="1" dirty="0" smtClean="0">
              <a:solidFill>
                <a:srgbClr val="FF0000"/>
              </a:solidFill>
            </a:rPr>
            <a:t> pessoas</a:t>
          </a:r>
          <a:endParaRPr lang="pt-BR" b="1" dirty="0">
            <a:solidFill>
              <a:srgbClr val="FF0000"/>
            </a:solidFill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0.17817</cdr:x>
      <cdr:y>0.24488</cdr:y>
    </cdr:from>
    <cdr:to>
      <cdr:x>0.27235</cdr:x>
      <cdr:y>0.38207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792088" y="659245"/>
          <a:ext cx="418704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pt-B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dirty="0" smtClean="0"/>
            <a:t>33</a:t>
          </a:r>
          <a:endParaRPr lang="pt-BR" dirty="0"/>
        </a:p>
      </cdr:txBody>
    </cdr:sp>
  </cdr:relSizeAnchor>
  <cdr:relSizeAnchor xmlns:cdr="http://schemas.openxmlformats.org/drawingml/2006/chartDrawing">
    <cdr:from>
      <cdr:x>0.38874</cdr:x>
      <cdr:y>0.24488</cdr:y>
    </cdr:from>
    <cdr:to>
      <cdr:x>0.48292</cdr:x>
      <cdr:y>0.38207</cdr:y>
    </cdr:to>
    <cdr:sp macro="" textlink="">
      <cdr:nvSpPr>
        <cdr:cNvPr id="3" name="CaixaDeTexto 8"/>
        <cdr:cNvSpPr txBox="1"/>
      </cdr:nvSpPr>
      <cdr:spPr>
        <a:xfrm xmlns:a="http://schemas.openxmlformats.org/drawingml/2006/main">
          <a:off x="1728192" y="659245"/>
          <a:ext cx="418704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pt-B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dirty="0" smtClean="0"/>
            <a:t>86</a:t>
          </a:r>
          <a:endParaRPr lang="pt-BR" dirty="0"/>
        </a:p>
      </cdr:txBody>
    </cdr:sp>
  </cdr:relSizeAnchor>
  <cdr:relSizeAnchor xmlns:cdr="http://schemas.openxmlformats.org/drawingml/2006/chartDrawing">
    <cdr:from>
      <cdr:x>0.5831</cdr:x>
      <cdr:y>0.21441</cdr:y>
    </cdr:from>
    <cdr:to>
      <cdr:x>0.70361</cdr:x>
      <cdr:y>0.3516</cdr:y>
    </cdr:to>
    <cdr:sp macro="" textlink="">
      <cdr:nvSpPr>
        <cdr:cNvPr id="4" name="CaixaDeTexto 9"/>
        <cdr:cNvSpPr txBox="1"/>
      </cdr:nvSpPr>
      <cdr:spPr>
        <a:xfrm xmlns:a="http://schemas.openxmlformats.org/drawingml/2006/main">
          <a:off x="2592288" y="577228"/>
          <a:ext cx="535724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pt-B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dirty="0" smtClean="0"/>
            <a:t>123</a:t>
          </a:r>
          <a:endParaRPr lang="pt-BR" dirty="0"/>
        </a:p>
      </cdr:txBody>
    </cdr:sp>
  </cdr:relSizeAnchor>
  <cdr:relSizeAnchor xmlns:cdr="http://schemas.openxmlformats.org/drawingml/2006/chartDrawing">
    <cdr:from>
      <cdr:x>0.75602</cdr:x>
      <cdr:y>0.64194</cdr:y>
    </cdr:from>
    <cdr:to>
      <cdr:x>0.9847</cdr:x>
      <cdr:y>0.77913</cdr:y>
    </cdr:to>
    <cdr:sp macro="" textlink="">
      <cdr:nvSpPr>
        <cdr:cNvPr id="5" name="CaixaDeTexto 9"/>
        <cdr:cNvSpPr txBox="1"/>
      </cdr:nvSpPr>
      <cdr:spPr>
        <a:xfrm xmlns:a="http://schemas.openxmlformats.org/drawingml/2006/main">
          <a:off x="3361028" y="1728192"/>
          <a:ext cx="1016625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800" b="1" dirty="0" smtClean="0">
              <a:solidFill>
                <a:srgbClr val="FF0000"/>
              </a:solidFill>
            </a:rPr>
            <a:t>133</a:t>
          </a:r>
          <a:r>
            <a:rPr lang="pt-BR" b="1" dirty="0" smtClean="0">
              <a:solidFill>
                <a:srgbClr val="FF0000"/>
              </a:solidFill>
            </a:rPr>
            <a:t> pessoas</a:t>
          </a:r>
          <a:endParaRPr lang="pt-BR" b="1" dirty="0">
            <a:solidFill>
              <a:srgbClr val="FF0000"/>
            </a:solidFill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0.18411</cdr:x>
      <cdr:y>0.19282</cdr:y>
    </cdr:from>
    <cdr:to>
      <cdr:x>0.28143</cdr:x>
      <cdr:y>0.33378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792088" y="505220"/>
          <a:ext cx="418704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800" dirty="0" smtClean="0"/>
            <a:t>12</a:t>
          </a:r>
          <a:endParaRPr lang="pt-BR" sz="1800" dirty="0"/>
        </a:p>
      </cdr:txBody>
    </cdr:sp>
  </cdr:relSizeAnchor>
  <cdr:relSizeAnchor xmlns:cdr="http://schemas.openxmlformats.org/drawingml/2006/chartDrawing">
    <cdr:from>
      <cdr:x>0.38496</cdr:x>
      <cdr:y>0.19282</cdr:y>
    </cdr:from>
    <cdr:to>
      <cdr:x>0.48228</cdr:x>
      <cdr:y>0.33378</cdr:y>
    </cdr:to>
    <cdr:sp macro="" textlink="">
      <cdr:nvSpPr>
        <cdr:cNvPr id="3" name="CaixaDeTexto 1"/>
        <cdr:cNvSpPr txBox="1"/>
      </cdr:nvSpPr>
      <cdr:spPr>
        <a:xfrm xmlns:a="http://schemas.openxmlformats.org/drawingml/2006/main">
          <a:off x="1656184" y="505220"/>
          <a:ext cx="418704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800" dirty="0" smtClean="0"/>
            <a:t>24</a:t>
          </a:r>
          <a:endParaRPr lang="pt-BR" sz="1800" dirty="0"/>
        </a:p>
      </cdr:txBody>
    </cdr:sp>
  </cdr:relSizeAnchor>
  <cdr:relSizeAnchor xmlns:cdr="http://schemas.openxmlformats.org/drawingml/2006/chartDrawing">
    <cdr:from>
      <cdr:x>0.60255</cdr:x>
      <cdr:y>0.23806</cdr:y>
    </cdr:from>
    <cdr:to>
      <cdr:x>0.81509</cdr:x>
      <cdr:y>0.58706</cdr:y>
    </cdr:to>
    <cdr:sp macro="" textlink="">
      <cdr:nvSpPr>
        <cdr:cNvPr id="4" name="CaixaDeTexto 3"/>
        <cdr:cNvSpPr txBox="1"/>
      </cdr:nvSpPr>
      <cdr:spPr>
        <a:xfrm xmlns:a="http://schemas.openxmlformats.org/drawingml/2006/main">
          <a:off x="2592288" y="62375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800" dirty="0" smtClean="0"/>
            <a:t>41</a:t>
          </a:r>
          <a:endParaRPr lang="pt-BR" sz="1800" dirty="0"/>
        </a:p>
      </cdr:txBody>
    </cdr:sp>
  </cdr:relSizeAnchor>
  <cdr:relSizeAnchor xmlns:cdr="http://schemas.openxmlformats.org/drawingml/2006/chartDrawing">
    <cdr:from>
      <cdr:x>0.7306</cdr:x>
      <cdr:y>0.52217</cdr:y>
    </cdr:from>
    <cdr:to>
      <cdr:x>0.94314</cdr:x>
      <cdr:y>0.87116</cdr:y>
    </cdr:to>
    <cdr:sp macro="" textlink="">
      <cdr:nvSpPr>
        <cdr:cNvPr id="5" name="CaixaDeTexto 1"/>
        <cdr:cNvSpPr txBox="1"/>
      </cdr:nvSpPr>
      <cdr:spPr>
        <a:xfrm xmlns:a="http://schemas.openxmlformats.org/drawingml/2006/main">
          <a:off x="3143200" y="136815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800" b="1" dirty="0" smtClean="0">
              <a:solidFill>
                <a:srgbClr val="FF0000"/>
              </a:solidFill>
            </a:rPr>
            <a:t>4</a:t>
          </a:r>
          <a:r>
            <a:rPr lang="pt-BR" sz="1800" b="1" dirty="0">
              <a:solidFill>
                <a:srgbClr val="FF0000"/>
              </a:solidFill>
            </a:rPr>
            <a:t>5</a:t>
          </a:r>
          <a:r>
            <a:rPr lang="pt-BR" sz="1800" b="1" dirty="0" smtClean="0">
              <a:solidFill>
                <a:srgbClr val="FF0000"/>
              </a:solidFill>
            </a:rPr>
            <a:t> </a:t>
          </a:r>
          <a:r>
            <a:rPr lang="pt-BR" b="1" dirty="0" smtClean="0">
              <a:solidFill>
                <a:srgbClr val="FF0000"/>
              </a:solidFill>
            </a:rPr>
            <a:t>pessoas</a:t>
          </a:r>
          <a:endParaRPr lang="pt-BR" sz="1800" b="1" dirty="0">
            <a:solidFill>
              <a:srgbClr val="FF0000"/>
            </a:solidFill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0.16451</cdr:x>
      <cdr:y>0.17686</cdr:y>
    </cdr:from>
    <cdr:to>
      <cdr:x>0.29416</cdr:x>
      <cdr:y>0.31779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714010" y="463493"/>
          <a:ext cx="562720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pt-B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dirty="0" smtClean="0"/>
            <a:t>34</a:t>
          </a:r>
          <a:endParaRPr lang="pt-BR" dirty="0"/>
        </a:p>
      </cdr:txBody>
    </cdr:sp>
  </cdr:relSizeAnchor>
  <cdr:relSizeAnchor xmlns:cdr="http://schemas.openxmlformats.org/drawingml/2006/chartDrawing">
    <cdr:from>
      <cdr:x>0.36843</cdr:x>
      <cdr:y>0.17686</cdr:y>
    </cdr:from>
    <cdr:to>
      <cdr:x>0.54785</cdr:x>
      <cdr:y>0.31779</cdr:y>
    </cdr:to>
    <cdr:sp macro="" textlink="">
      <cdr:nvSpPr>
        <cdr:cNvPr id="3" name="CaixaDeTexto 7"/>
        <cdr:cNvSpPr txBox="1"/>
      </cdr:nvSpPr>
      <cdr:spPr>
        <a:xfrm xmlns:a="http://schemas.openxmlformats.org/drawingml/2006/main">
          <a:off x="1599118" y="463493"/>
          <a:ext cx="778744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pt-B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dirty="0" smtClean="0"/>
            <a:t>86</a:t>
          </a:r>
          <a:endParaRPr lang="pt-BR" dirty="0"/>
        </a:p>
      </cdr:txBody>
    </cdr:sp>
  </cdr:relSizeAnchor>
  <cdr:relSizeAnchor xmlns:cdr="http://schemas.openxmlformats.org/drawingml/2006/chartDrawing">
    <cdr:from>
      <cdr:x>0.57927</cdr:x>
      <cdr:y>0.16486</cdr:y>
    </cdr:from>
    <cdr:to>
      <cdr:x>0.70892</cdr:x>
      <cdr:y>0.30579</cdr:y>
    </cdr:to>
    <cdr:sp macro="" textlink="">
      <cdr:nvSpPr>
        <cdr:cNvPr id="4" name="CaixaDeTexto 8"/>
        <cdr:cNvSpPr txBox="1"/>
      </cdr:nvSpPr>
      <cdr:spPr>
        <a:xfrm xmlns:a="http://schemas.openxmlformats.org/drawingml/2006/main">
          <a:off x="2514210" y="432048"/>
          <a:ext cx="562720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pt-B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dirty="0" smtClean="0"/>
            <a:t>123</a:t>
          </a:r>
          <a:endParaRPr lang="pt-BR" dirty="0"/>
        </a:p>
      </cdr:txBody>
    </cdr:sp>
  </cdr:relSizeAnchor>
  <cdr:relSizeAnchor xmlns:cdr="http://schemas.openxmlformats.org/drawingml/2006/chartDrawing">
    <cdr:from>
      <cdr:x>0.72168</cdr:x>
      <cdr:y>0.68692</cdr:y>
    </cdr:from>
    <cdr:to>
      <cdr:x>0.95591</cdr:x>
      <cdr:y>0.82784</cdr:y>
    </cdr:to>
    <cdr:sp macro="" textlink="">
      <cdr:nvSpPr>
        <cdr:cNvPr id="5" name="CaixaDeTexto 9"/>
        <cdr:cNvSpPr txBox="1"/>
      </cdr:nvSpPr>
      <cdr:spPr>
        <a:xfrm xmlns:a="http://schemas.openxmlformats.org/drawingml/2006/main">
          <a:off x="3132320" y="1800200"/>
          <a:ext cx="1016625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800" b="1" dirty="0" smtClean="0">
              <a:solidFill>
                <a:srgbClr val="FF0000"/>
              </a:solidFill>
            </a:rPr>
            <a:t>133</a:t>
          </a:r>
          <a:r>
            <a:rPr lang="pt-BR" b="1" dirty="0" smtClean="0">
              <a:solidFill>
                <a:srgbClr val="FF0000"/>
              </a:solidFill>
            </a:rPr>
            <a:t> pessoas</a:t>
          </a:r>
          <a:endParaRPr lang="pt-BR" b="1" dirty="0">
            <a:solidFill>
              <a:srgbClr val="FF0000"/>
            </a:solidFill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0.16873</cdr:x>
      <cdr:y>0.18024</cdr:y>
    </cdr:from>
    <cdr:to>
      <cdr:x>0.29489</cdr:x>
      <cdr:y>0.32354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752624" y="464542"/>
          <a:ext cx="562720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800" dirty="0" smtClean="0"/>
            <a:t>14</a:t>
          </a:r>
          <a:endParaRPr lang="pt-BR" sz="1800" dirty="0"/>
        </a:p>
      </cdr:txBody>
    </cdr:sp>
  </cdr:relSizeAnchor>
  <cdr:relSizeAnchor xmlns:cdr="http://schemas.openxmlformats.org/drawingml/2006/chartDrawing">
    <cdr:from>
      <cdr:x>0.58846</cdr:x>
      <cdr:y>0.17404</cdr:y>
    </cdr:from>
    <cdr:to>
      <cdr:x>0.71461</cdr:x>
      <cdr:y>0.31734</cdr:y>
    </cdr:to>
    <cdr:sp macro="" textlink="">
      <cdr:nvSpPr>
        <cdr:cNvPr id="3" name="CaixaDeTexto 1"/>
        <cdr:cNvSpPr txBox="1"/>
      </cdr:nvSpPr>
      <cdr:spPr>
        <a:xfrm xmlns:a="http://schemas.openxmlformats.org/drawingml/2006/main">
          <a:off x="2624832" y="448554"/>
          <a:ext cx="562720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800" dirty="0" smtClean="0"/>
            <a:t>43</a:t>
          </a:r>
          <a:endParaRPr lang="pt-BR" sz="1800" dirty="0"/>
        </a:p>
      </cdr:txBody>
    </cdr:sp>
  </cdr:relSizeAnchor>
  <cdr:relSizeAnchor xmlns:cdr="http://schemas.openxmlformats.org/drawingml/2006/chartDrawing">
    <cdr:from>
      <cdr:x>0.37384</cdr:x>
      <cdr:y>0.20051</cdr:y>
    </cdr:from>
    <cdr:to>
      <cdr:x>0.49999</cdr:x>
      <cdr:y>0.34381</cdr:y>
    </cdr:to>
    <cdr:sp macro="" textlink="">
      <cdr:nvSpPr>
        <cdr:cNvPr id="4" name="CaixaDeTexto 1"/>
        <cdr:cNvSpPr txBox="1"/>
      </cdr:nvSpPr>
      <cdr:spPr>
        <a:xfrm xmlns:a="http://schemas.openxmlformats.org/drawingml/2006/main">
          <a:off x="1667520" y="516771"/>
          <a:ext cx="562720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800" dirty="0" smtClean="0"/>
            <a:t>26</a:t>
          </a:r>
          <a:endParaRPr lang="pt-BR" sz="1800" dirty="0"/>
        </a:p>
      </cdr:txBody>
    </cdr:sp>
  </cdr:relSizeAnchor>
  <cdr:relSizeAnchor xmlns:cdr="http://schemas.openxmlformats.org/drawingml/2006/chartDrawing">
    <cdr:from>
      <cdr:x>0.71606</cdr:x>
      <cdr:y>0.55055</cdr:y>
    </cdr:from>
    <cdr:to>
      <cdr:x>0.92106</cdr:x>
      <cdr:y>0.90533</cdr:y>
    </cdr:to>
    <cdr:sp macro="" textlink="">
      <cdr:nvSpPr>
        <cdr:cNvPr id="5" name="CaixaDeTexto 1"/>
        <cdr:cNvSpPr txBox="1"/>
      </cdr:nvSpPr>
      <cdr:spPr>
        <a:xfrm xmlns:a="http://schemas.openxmlformats.org/drawingml/2006/main">
          <a:off x="3194000" y="141895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800" b="1" dirty="0" smtClean="0">
              <a:solidFill>
                <a:srgbClr val="FF0000"/>
              </a:solidFill>
            </a:rPr>
            <a:t>47 </a:t>
          </a:r>
          <a:r>
            <a:rPr lang="pt-BR" b="1" dirty="0" smtClean="0">
              <a:solidFill>
                <a:srgbClr val="FF0000"/>
              </a:solidFill>
            </a:rPr>
            <a:t>pessoas</a:t>
          </a:r>
          <a:endParaRPr lang="pt-BR" sz="1800" b="1" dirty="0">
            <a:solidFill>
              <a:srgbClr val="FF0000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DC4672-EF40-41E5-888A-C7EDD5C8B657}" type="datetimeFigureOut">
              <a:rPr lang="pt-BR" smtClean="0"/>
              <a:pPr/>
              <a:t>24/07/2015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362DCA-E09E-4DBE-BA94-91B66F7B753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741077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62DCA-E09E-4DBE-BA94-91B66F7B7539}" type="slidenum">
              <a:rPr lang="pt-BR" smtClean="0"/>
              <a:pPr/>
              <a:t>1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2804762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24/07/2015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24/07/2015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24/07/2015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24/07/2015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24/07/2015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24/07/2015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24/07/2015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24/07/2015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24/07/2015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24/07/2015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24/07/2015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00DB3-DBF0-4086-B675-117E7A9610B8}" type="datetimeFigureOut">
              <a:rPr lang="pt-BR" smtClean="0"/>
              <a:pPr/>
              <a:t>24/07/2015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225" t="18695" r="19223" b="18871"/>
          <a:stretch/>
        </p:blipFill>
        <p:spPr bwMode="auto">
          <a:xfrm>
            <a:off x="4429124" y="1142984"/>
            <a:ext cx="1104900" cy="11207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857356" y="285728"/>
            <a:ext cx="614366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2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UNIVERSIDADE ABERTA DO SUS</a:t>
            </a:r>
            <a:endParaRPr kumimoji="0" lang="pt-BR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2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UNIVERSIDADE FEDERAL DE PELOTAS</a:t>
            </a:r>
            <a:endParaRPr kumimoji="0" lang="pt-BR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2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Especialização em Saúde da Família</a:t>
            </a:r>
            <a:endParaRPr kumimoji="0" lang="pt-BR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57158" y="2428868"/>
            <a:ext cx="8358246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Trabalho de Conclusão de Curso</a:t>
            </a:r>
          </a:p>
          <a:p>
            <a:pPr marL="0" marR="0" lvl="0" indent="539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sz="1200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539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2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sz="1200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539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QUALIFICAÇÃO DA ATENÇÃO AOS USUÁRIOS HIPERTENSOS E DIABÉTICOS DA UBS/ESF DR. ALFREDO CAMPOS, MANAQUIRI/AM. </a:t>
            </a:r>
          </a:p>
          <a:p>
            <a:pPr marL="0" marR="0" lvl="0" indent="539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b="1" dirty="0" smtClean="0">
              <a:latin typeface="Arial" pitchFamily="34" charset="0"/>
              <a:cs typeface="Times New Roman" pitchFamily="18" charset="0"/>
            </a:endParaRPr>
          </a:p>
          <a:p>
            <a:pPr marL="0" marR="0" lvl="0" indent="539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Idalmis Moreno Heredia</a:t>
            </a:r>
          </a:p>
          <a:p>
            <a:pPr marL="0" marR="0" lvl="0" indent="539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sz="1200" b="1" dirty="0" smtClean="0">
              <a:latin typeface="Arial" pitchFamily="34" charset="0"/>
              <a:cs typeface="Times New Roman" pitchFamily="18" charset="0"/>
            </a:endParaRPr>
          </a:p>
          <a:p>
            <a:pPr marL="0" marR="0" lvl="0" indent="539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2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Times New Roman" pitchFamily="18" charset="0"/>
            </a:endParaRPr>
          </a:p>
          <a:p>
            <a:pPr lvl="0" indent="5397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dirty="0" smtClean="0">
                <a:latin typeface="Arial" pitchFamily="34" charset="0"/>
                <a:cs typeface="Arial" pitchFamily="34" charset="0"/>
              </a:rPr>
              <a:t>Orientador: </a:t>
            </a:r>
            <a:r>
              <a:rPr lang="pt-BR" sz="1600" b="1" dirty="0" smtClean="0">
                <a:latin typeface="Arial" pitchFamily="34" charset="0"/>
                <a:cs typeface="Arial" pitchFamily="34" charset="0"/>
              </a:rPr>
              <a:t>Gabriela Studzinski</a:t>
            </a:r>
            <a:endParaRPr lang="es-ES" sz="1600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539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2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Times New Roman" pitchFamily="18" charset="0"/>
            </a:endParaRPr>
          </a:p>
          <a:p>
            <a:pPr marL="0" marR="0" lvl="0" indent="539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sz="1200" b="1" dirty="0" smtClean="0">
              <a:latin typeface="Arial" pitchFamily="34" charset="0"/>
              <a:cs typeface="Times New Roman" pitchFamily="18" charset="0"/>
            </a:endParaRPr>
          </a:p>
          <a:p>
            <a:pPr marL="0" marR="0" lvl="0" indent="539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2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Times New Roman" pitchFamily="18" charset="0"/>
            </a:endParaRPr>
          </a:p>
          <a:p>
            <a:pPr marL="0" marR="0" lvl="0" indent="539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sz="1200" b="1" dirty="0" smtClean="0">
              <a:latin typeface="Arial" pitchFamily="34" charset="0"/>
              <a:cs typeface="Times New Roman" pitchFamily="18" charset="0"/>
            </a:endParaRPr>
          </a:p>
          <a:p>
            <a:pPr marL="0" marR="0" lvl="0" indent="539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Pelotas, 2015.</a:t>
            </a:r>
            <a:endParaRPr kumimoji="0" lang="pt-BR" sz="1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8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0" y="60402"/>
            <a:ext cx="885828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Calibri" pitchFamily="34" charset="0"/>
                <a:cs typeface="Arial" pitchFamily="34" charset="0"/>
              </a:rPr>
              <a:t>Objetivo: Melhorar a qualidade da atenção a </a:t>
            </a:r>
            <a:r>
              <a:rPr kumimoji="0" lang="pt-BR" sz="20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Calibri" pitchFamily="34" charset="0"/>
                <a:cs typeface="Arial" pitchFamily="34" charset="0"/>
              </a:rPr>
              <a:t>hipertensos e diabéticos 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Calibri" pitchFamily="34" charset="0"/>
                <a:cs typeface="Arial" pitchFamily="34" charset="0"/>
              </a:rPr>
              <a:t>da área adstrita</a:t>
            </a:r>
            <a:endParaRPr kumimoji="0" lang="pt-B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cs typeface="Arial" pitchFamily="34" charset="0"/>
            </a:endParaRPr>
          </a:p>
          <a:p>
            <a:pPr marL="53975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  <a:tab pos="900113" algn="l"/>
              </a:tabLst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Calibri" pitchFamily="34" charset="0"/>
                <a:cs typeface="Arial" pitchFamily="34" charset="0"/>
              </a:rPr>
              <a:t>Meta: Priorizar a prescrição de medicamentos da farmácia popular para 100% dos </a:t>
            </a:r>
            <a:r>
              <a:rPr kumimoji="0" lang="pt-BR" sz="20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Calibri" pitchFamily="34" charset="0"/>
                <a:cs typeface="Arial" pitchFamily="34" charset="0"/>
              </a:rPr>
              <a:t>hipertensos e diabéticos 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Calibri" pitchFamily="34" charset="0"/>
                <a:cs typeface="Arial" pitchFamily="34" charset="0"/>
              </a:rPr>
              <a:t>cadastrados na unidade de saúde.</a:t>
            </a:r>
            <a:endParaRPr kumimoji="0" lang="pt-B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cs typeface="Arial" pitchFamily="34" charset="0"/>
            </a:endParaRP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179512" y="5288340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b="1" dirty="0" smtClean="0">
                <a:solidFill>
                  <a:srgbClr val="000000"/>
                </a:solidFill>
                <a:latin typeface="Garamond" pitchFamily="18" charset="0"/>
                <a:ea typeface="Calibri" pitchFamily="34" charset="0"/>
                <a:cs typeface="Arial" pitchFamily="34" charset="0"/>
              </a:rPr>
              <a:t>Durante os 3 meses mantemos 100% dos indicadores. 133 e 45 hipertensos e diabéticos respectivamente foram cadastrados e acompanhados no mês 4.</a:t>
            </a:r>
            <a:endParaRPr lang="pt-BR" sz="1600" b="1" dirty="0"/>
          </a:p>
        </p:txBody>
      </p:sp>
      <p:graphicFrame>
        <p:nvGraphicFramePr>
          <p:cNvPr id="11" name="Chart 1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62453104"/>
              </p:ext>
            </p:extLst>
          </p:nvPr>
        </p:nvGraphicFramePr>
        <p:xfrm>
          <a:off x="179512" y="2204864"/>
          <a:ext cx="4445670" cy="26921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9406939"/>
              </p:ext>
            </p:extLst>
          </p:nvPr>
        </p:nvGraphicFramePr>
        <p:xfrm>
          <a:off x="4716016" y="2276872"/>
          <a:ext cx="4302224" cy="26201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8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214282" y="285728"/>
            <a:ext cx="835824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3975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Calibri" pitchFamily="34" charset="0"/>
                <a:cs typeface="Arial" pitchFamily="34" charset="0"/>
              </a:rPr>
              <a:t>Objetivo: Melhorar a qualidade da atenção a hi</a:t>
            </a:r>
            <a:r>
              <a:rPr kumimoji="0" lang="pt-BR" sz="20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Calibri" pitchFamily="34" charset="0"/>
                <a:cs typeface="Arial" pitchFamily="34" charset="0"/>
              </a:rPr>
              <a:t>pertensos e diabéticos</a:t>
            </a:r>
            <a:r>
              <a:rPr kumimoji="0" lang="pt-BR" sz="2000" b="1" i="0" u="sng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Calibri" pitchFamily="34" charset="0"/>
                <a:cs typeface="Arial" pitchFamily="34" charset="0"/>
              </a:rPr>
              <a:t>da área adstrita</a:t>
            </a:r>
            <a:endParaRPr kumimoji="0" lang="pt-B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cs typeface="Arial" pitchFamily="34" charset="0"/>
            </a:endParaRPr>
          </a:p>
          <a:p>
            <a:pPr marL="630238" marR="0" lvl="0" indent="-904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363" algn="l"/>
              </a:tabLst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Calibri" pitchFamily="34" charset="0"/>
                <a:cs typeface="Arial" pitchFamily="34" charset="0"/>
              </a:rPr>
              <a:t>Meta: Realizar avaliação da necessidade de atendimento odontológico em 100% dos </a:t>
            </a:r>
            <a:r>
              <a:rPr kumimoji="0" lang="pt-BR" sz="20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Calibri" pitchFamily="34" charset="0"/>
                <a:cs typeface="Arial" pitchFamily="34" charset="0"/>
              </a:rPr>
              <a:t>hipertensos e diabéticos.</a:t>
            </a:r>
            <a:endParaRPr kumimoji="0" lang="pt-BR" sz="20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79512" y="5288340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b="1" dirty="0" smtClean="0">
                <a:solidFill>
                  <a:srgbClr val="000000"/>
                </a:solidFill>
                <a:latin typeface="Garamond" pitchFamily="18" charset="0"/>
                <a:ea typeface="Calibri" pitchFamily="34" charset="0"/>
                <a:cs typeface="Arial" pitchFamily="34" charset="0"/>
              </a:rPr>
              <a:t>Durante os 3 meses mantemos 100% dos indicadores.  No quarto mês alcançamos 133 e 47 hipertensos e diabéticos respectivamente.</a:t>
            </a:r>
            <a:endParaRPr lang="pt-BR" sz="1600" b="1" dirty="0"/>
          </a:p>
        </p:txBody>
      </p:sp>
      <p:graphicFrame>
        <p:nvGraphicFramePr>
          <p:cNvPr id="11" name="Chart 1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234136415"/>
              </p:ext>
            </p:extLst>
          </p:nvPr>
        </p:nvGraphicFramePr>
        <p:xfrm>
          <a:off x="257590" y="2348880"/>
          <a:ext cx="4340324" cy="26206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2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468525393"/>
              </p:ext>
            </p:extLst>
          </p:nvPr>
        </p:nvGraphicFramePr>
        <p:xfrm>
          <a:off x="4683472" y="2420888"/>
          <a:ext cx="4460528" cy="2577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8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214290"/>
            <a:ext cx="892971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Calibri" pitchFamily="34" charset="0"/>
                <a:cs typeface="Arial" pitchFamily="34" charset="0"/>
              </a:rPr>
              <a:t>Objetivo: Melhorar a adesão dos </a:t>
            </a:r>
            <a:r>
              <a:rPr kumimoji="0" lang="pt-BR" sz="20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Calibri" pitchFamily="34" charset="0"/>
                <a:cs typeface="Arial" pitchFamily="34" charset="0"/>
              </a:rPr>
              <a:t>hipertensos e diabéticos 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Calibri" pitchFamily="34" charset="0"/>
                <a:cs typeface="Arial" pitchFamily="34" charset="0"/>
              </a:rPr>
              <a:t>da área adstrita</a:t>
            </a:r>
            <a:endParaRPr lang="pt-BR" sz="2000" b="1" dirty="0" smtClean="0">
              <a:latin typeface="Garamond" pitchFamily="18" charset="0"/>
              <a:ea typeface="Calibri" pitchFamily="34" charset="0"/>
              <a:cs typeface="Arial" pitchFamily="34" charset="0"/>
            </a:endParaRPr>
          </a:p>
          <a:p>
            <a:pPr marL="53975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Calibri" pitchFamily="34" charset="0"/>
                <a:cs typeface="Arial" pitchFamily="34" charset="0"/>
              </a:rPr>
              <a:t>Meta: Buscar 100% dos </a:t>
            </a:r>
            <a:r>
              <a:rPr kumimoji="0" lang="pt-BR" sz="20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Calibri" pitchFamily="34" charset="0"/>
                <a:cs typeface="Arial" pitchFamily="34" charset="0"/>
              </a:rPr>
              <a:t>hipertensos e diabéticos 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Calibri" pitchFamily="34" charset="0"/>
                <a:cs typeface="Arial" pitchFamily="34" charset="0"/>
              </a:rPr>
              <a:t>faltosos às consultas na unidade de saúde conforme a periodicidade recomendada.</a:t>
            </a:r>
            <a:endParaRPr kumimoji="0" lang="pt-B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cs typeface="Arial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79512" y="5288340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b="1" dirty="0" smtClean="0">
                <a:solidFill>
                  <a:srgbClr val="000000"/>
                </a:solidFill>
                <a:latin typeface="Garamond" pitchFamily="18" charset="0"/>
                <a:ea typeface="Calibri" pitchFamily="34" charset="0"/>
                <a:cs typeface="Arial" pitchFamily="34" charset="0"/>
              </a:rPr>
              <a:t>Captamos 100% dos faltosos durante os 3 meses. Ao final do quarto mês tivemos 52 hipertensos faltosos e 21 diabéticos que também foram captados.</a:t>
            </a:r>
            <a:endParaRPr lang="pt-BR" sz="1600" b="1" dirty="0"/>
          </a:p>
        </p:txBody>
      </p:sp>
      <p:graphicFrame>
        <p:nvGraphicFramePr>
          <p:cNvPr id="10" name="Chart 1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760677581"/>
              </p:ext>
            </p:extLst>
          </p:nvPr>
        </p:nvGraphicFramePr>
        <p:xfrm>
          <a:off x="163239" y="2070133"/>
          <a:ext cx="4332426" cy="24096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612190984"/>
              </p:ext>
            </p:extLst>
          </p:nvPr>
        </p:nvGraphicFramePr>
        <p:xfrm>
          <a:off x="4632256" y="2171684"/>
          <a:ext cx="4297462" cy="2280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8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357158" y="131840"/>
            <a:ext cx="850112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Calibri" pitchFamily="34" charset="0"/>
                <a:cs typeface="Arial" pitchFamily="34" charset="0"/>
              </a:rPr>
              <a:t>Objetivo: Melhorar o registro dos </a:t>
            </a:r>
            <a:r>
              <a:rPr kumimoji="0" lang="pt-BR" sz="20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Calibri" pitchFamily="34" charset="0"/>
                <a:cs typeface="Arial" pitchFamily="34" charset="0"/>
              </a:rPr>
              <a:t>hipertensos e diabéticos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Calibri" pitchFamily="34" charset="0"/>
                <a:cs typeface="Arial" pitchFamily="34" charset="0"/>
              </a:rPr>
              <a:t> da área adstrita</a:t>
            </a:r>
            <a:endParaRPr lang="pt-BR" sz="2000" b="1" dirty="0" smtClean="0">
              <a:latin typeface="Garamond" pitchFamily="18" charset="0"/>
              <a:ea typeface="Calibri" pitchFamily="34" charset="0"/>
              <a:cs typeface="Arial" pitchFamily="34" charset="0"/>
            </a:endParaRPr>
          </a:p>
          <a:p>
            <a:pPr marL="53975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Calibri" pitchFamily="34" charset="0"/>
                <a:cs typeface="Arial" pitchFamily="34" charset="0"/>
              </a:rPr>
              <a:t>Meta: Manter ficha de acompanhamento de 100% dos </a:t>
            </a:r>
            <a:r>
              <a:rPr kumimoji="0" lang="pt-BR" sz="20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Calibri" pitchFamily="34" charset="0"/>
                <a:cs typeface="Arial" pitchFamily="34" charset="0"/>
              </a:rPr>
              <a:t>hipertensos e diabéticos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Calibri" pitchFamily="34" charset="0"/>
                <a:cs typeface="Arial" pitchFamily="34" charset="0"/>
              </a:rPr>
              <a:t> cadastrados na unidade de saúde.</a:t>
            </a:r>
            <a:endParaRPr lang="pt-BR" sz="2000" b="1" dirty="0" smtClean="0">
              <a:latin typeface="Garamond" pitchFamily="18" charset="0"/>
              <a:ea typeface="Calibri" pitchFamily="34" charset="0"/>
              <a:cs typeface="Arial" pitchFamily="34" charset="0"/>
            </a:endParaRPr>
          </a:p>
          <a:p>
            <a:pPr marL="53975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79512" y="5288340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b="1" dirty="0" smtClean="0">
                <a:solidFill>
                  <a:srgbClr val="000000"/>
                </a:solidFill>
                <a:latin typeface="Garamond" pitchFamily="18" charset="0"/>
                <a:ea typeface="Calibri" pitchFamily="34" charset="0"/>
                <a:cs typeface="Arial" pitchFamily="34" charset="0"/>
              </a:rPr>
              <a:t>Durante os 3 meses mantemos 100% dos indicadores. No mês 4 cadastramos e acompanhamos 133 e 47 hipertensos e diabéticos respectivamente.</a:t>
            </a:r>
            <a:endParaRPr lang="pt-BR" sz="1600" b="1" dirty="0"/>
          </a:p>
        </p:txBody>
      </p:sp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062481033"/>
              </p:ext>
            </p:extLst>
          </p:nvPr>
        </p:nvGraphicFramePr>
        <p:xfrm>
          <a:off x="4788024" y="2183390"/>
          <a:ext cx="4225454" cy="2589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2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433535570"/>
              </p:ext>
            </p:extLst>
          </p:nvPr>
        </p:nvGraphicFramePr>
        <p:xfrm>
          <a:off x="267151" y="2245659"/>
          <a:ext cx="4368899" cy="2562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8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285720" y="214290"/>
            <a:ext cx="857256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3975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Calibri" pitchFamily="34" charset="0"/>
                <a:cs typeface="Arial" pitchFamily="34" charset="0"/>
              </a:rPr>
              <a:t>Objetivo: Realizar estratificação do risco cardiovascular dos </a:t>
            </a:r>
            <a:r>
              <a:rPr kumimoji="0" lang="pt-BR" sz="20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Calibri" pitchFamily="34" charset="0"/>
                <a:cs typeface="Arial" pitchFamily="34" charset="0"/>
              </a:rPr>
              <a:t>hipertensos e diabéticos 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Calibri" pitchFamily="34" charset="0"/>
                <a:cs typeface="Arial" pitchFamily="34" charset="0"/>
              </a:rPr>
              <a:t>da área adstrita</a:t>
            </a:r>
            <a:endParaRPr kumimoji="0" lang="pt-B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cs typeface="Arial" pitchFamily="34" charset="0"/>
            </a:endParaRPr>
          </a:p>
          <a:p>
            <a:pPr marL="53975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Calibri" pitchFamily="34" charset="0"/>
                <a:cs typeface="Arial" pitchFamily="34" charset="0"/>
              </a:rPr>
              <a:t>Meta: Realizar estratificação do risco cardiovascular em 100% dos </a:t>
            </a:r>
            <a:r>
              <a:rPr kumimoji="0" lang="pt-BR" sz="20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Calibri" pitchFamily="34" charset="0"/>
                <a:cs typeface="Arial" pitchFamily="34" charset="0"/>
              </a:rPr>
              <a:t>hipertensos e diabéticos 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Calibri" pitchFamily="34" charset="0"/>
                <a:cs typeface="Arial" pitchFamily="34" charset="0"/>
              </a:rPr>
              <a:t>cadastrados na unidade de saúde.</a:t>
            </a:r>
            <a:endParaRPr kumimoji="0" lang="pt-B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79512" y="5288340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b="1" dirty="0" smtClean="0">
                <a:solidFill>
                  <a:srgbClr val="000000"/>
                </a:solidFill>
                <a:latin typeface="Garamond" pitchFamily="18" charset="0"/>
                <a:ea typeface="Calibri" pitchFamily="34" charset="0"/>
                <a:cs typeface="Arial" pitchFamily="34" charset="0"/>
              </a:rPr>
              <a:t>Durante os 3 meses mantemos 100% dos indicadores. No mês 4 cadastramos e acompanhamos 133 e 47 hipertensos e diabéticos respectivamente.</a:t>
            </a:r>
            <a:endParaRPr lang="pt-BR" sz="1600" b="1" dirty="0"/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431322074"/>
              </p:ext>
            </p:extLst>
          </p:nvPr>
        </p:nvGraphicFramePr>
        <p:xfrm>
          <a:off x="199307" y="2258897"/>
          <a:ext cx="4340324" cy="27524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855749390"/>
              </p:ext>
            </p:extLst>
          </p:nvPr>
        </p:nvGraphicFramePr>
        <p:xfrm>
          <a:off x="4574465" y="2276872"/>
          <a:ext cx="4378995" cy="2766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8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1"/>
          <p:cNvSpPr>
            <a:spLocks noChangeArrowheads="1"/>
          </p:cNvSpPr>
          <p:nvPr/>
        </p:nvSpPr>
        <p:spPr bwMode="auto">
          <a:xfrm>
            <a:off x="285720" y="214290"/>
            <a:ext cx="850112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42925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Calibri" pitchFamily="34" charset="0"/>
                <a:cs typeface="Arial" pitchFamily="34" charset="0"/>
              </a:rPr>
              <a:t>Objetivo: Realizar promoção à saúde aos </a:t>
            </a:r>
            <a:r>
              <a:rPr kumimoji="0" lang="pt-BR" sz="20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Calibri" pitchFamily="34" charset="0"/>
                <a:cs typeface="Arial" pitchFamily="34" charset="0"/>
              </a:rPr>
              <a:t>hipertensos e diabéticos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Calibri" pitchFamily="34" charset="0"/>
                <a:cs typeface="Arial" pitchFamily="34" charset="0"/>
              </a:rPr>
              <a:t> da área adstrita</a:t>
            </a:r>
            <a:endParaRPr lang="pt-BR" sz="2000" b="1" dirty="0" smtClean="0">
              <a:latin typeface="Garamond" pitchFamily="18" charset="0"/>
              <a:ea typeface="Calibri" pitchFamily="34" charset="0"/>
              <a:cs typeface="Arial" pitchFamily="34" charset="0"/>
            </a:endParaRPr>
          </a:p>
          <a:p>
            <a:pPr marL="542925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Calibri" pitchFamily="34" charset="0"/>
                <a:cs typeface="Arial" pitchFamily="34" charset="0"/>
              </a:rPr>
              <a:t>Meta: Garantir orientação nutricional sobre alimentação saudável a 100% dos </a:t>
            </a:r>
            <a:r>
              <a:rPr kumimoji="0" lang="pt-BR" sz="20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Calibri" pitchFamily="34" charset="0"/>
                <a:cs typeface="Arial" pitchFamily="34" charset="0"/>
              </a:rPr>
              <a:t>hipertensos e diabéticos</a:t>
            </a:r>
            <a:endParaRPr kumimoji="0" lang="pt-BR" sz="20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cs typeface="Arial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79512" y="5288340"/>
            <a:ext cx="81369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b="1" dirty="0" smtClean="0">
                <a:solidFill>
                  <a:srgbClr val="000000"/>
                </a:solidFill>
                <a:latin typeface="Garamond" pitchFamily="18" charset="0"/>
                <a:ea typeface="Calibri" pitchFamily="34" charset="0"/>
                <a:cs typeface="Arial" pitchFamily="34" charset="0"/>
              </a:rPr>
              <a:t>Durante os 3 meses mantemos 100% dos indicadores. No mês 4 cadastramos 133 e 47 hipertensos e diabéticos respectivamente. As orientações </a:t>
            </a:r>
            <a:r>
              <a:rPr lang="pt-BR" sz="1600" b="1" dirty="0">
                <a:solidFill>
                  <a:srgbClr val="000000"/>
                </a:solidFill>
                <a:latin typeface="Garamond" pitchFamily="18" charset="0"/>
                <a:ea typeface="Calibri" pitchFamily="34" charset="0"/>
                <a:cs typeface="Arial" pitchFamily="34" charset="0"/>
              </a:rPr>
              <a:t>foram repassadas de forma individual durante as consultas, ou em grupo nos dias de encontro na UBS e nas visitas domiciliares.</a:t>
            </a:r>
            <a:endParaRPr lang="pt-BR" sz="1600" b="1" dirty="0"/>
          </a:p>
        </p:txBody>
      </p:sp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560665333"/>
              </p:ext>
            </p:extLst>
          </p:nvPr>
        </p:nvGraphicFramePr>
        <p:xfrm>
          <a:off x="316391" y="2420888"/>
          <a:ext cx="4268316" cy="2642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81646015"/>
              </p:ext>
            </p:extLst>
          </p:nvPr>
        </p:nvGraphicFramePr>
        <p:xfrm>
          <a:off x="4690212" y="2414693"/>
          <a:ext cx="4378995" cy="26134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8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214282" y="214290"/>
            <a:ext cx="857256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42925" marR="0" lvl="0" indent="-31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Calibri" pitchFamily="34" charset="0"/>
                <a:cs typeface="Arial" pitchFamily="34" charset="0"/>
              </a:rPr>
              <a:t>Objetivo: Realizar promoção à saúde aos </a:t>
            </a:r>
            <a:r>
              <a:rPr kumimoji="0" lang="pt-BR" sz="20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Calibri" pitchFamily="34" charset="0"/>
                <a:cs typeface="Arial" pitchFamily="34" charset="0"/>
              </a:rPr>
              <a:t>hipertensos e diabéticos 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Calibri" pitchFamily="34" charset="0"/>
                <a:cs typeface="Arial" pitchFamily="34" charset="0"/>
              </a:rPr>
              <a:t>da área adstrita.</a:t>
            </a:r>
            <a:endParaRPr kumimoji="0" lang="pt-B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cs typeface="Arial" pitchFamily="34" charset="0"/>
            </a:endParaRPr>
          </a:p>
          <a:p>
            <a:pPr marL="542925" marR="0" lvl="0" indent="-31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5725" algn="l"/>
              </a:tabLst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Calibri" pitchFamily="34" charset="0"/>
                <a:cs typeface="Arial" pitchFamily="34" charset="0"/>
              </a:rPr>
              <a:t>Meta: Garantir orientação em relação à prática regular de atividade física a 100% dos pacientes </a:t>
            </a:r>
            <a:r>
              <a:rPr kumimoji="0" lang="pt-BR" sz="20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Calibri" pitchFamily="34" charset="0"/>
                <a:cs typeface="Arial" pitchFamily="34" charset="0"/>
              </a:rPr>
              <a:t>hipertensos e diabéticos.</a:t>
            </a:r>
          </a:p>
          <a:p>
            <a:pPr marL="542925" marR="0" lvl="0" indent="-31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5725" algn="l"/>
              </a:tabLst>
            </a:pPr>
            <a:endParaRPr kumimoji="0" lang="pt-B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cs typeface="Arial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79512" y="5288340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pt-BR" sz="1600" b="1" dirty="0">
                <a:solidFill>
                  <a:srgbClr val="000000"/>
                </a:solidFill>
                <a:latin typeface="Garamond" pitchFamily="18" charset="0"/>
                <a:ea typeface="Calibri" pitchFamily="34" charset="0"/>
                <a:cs typeface="Arial" pitchFamily="34" charset="0"/>
              </a:rPr>
              <a:t>Durante os 3 meses de intervenção mantemos 100 % </a:t>
            </a:r>
            <a:r>
              <a:rPr lang="pt-BR" sz="1600" b="1" dirty="0" smtClean="0">
                <a:solidFill>
                  <a:srgbClr val="000000"/>
                </a:solidFill>
                <a:latin typeface="Garamond" pitchFamily="18" charset="0"/>
                <a:ea typeface="Calibri" pitchFamily="34" charset="0"/>
                <a:cs typeface="Arial" pitchFamily="34" charset="0"/>
              </a:rPr>
              <a:t>Ao mês 4 133 </a:t>
            </a:r>
            <a:r>
              <a:rPr lang="pt-BR" sz="1600" b="1" dirty="0">
                <a:solidFill>
                  <a:srgbClr val="000000"/>
                </a:solidFill>
                <a:latin typeface="Garamond" pitchFamily="18" charset="0"/>
                <a:ea typeface="Calibri" pitchFamily="34" charset="0"/>
                <a:cs typeface="Arial" pitchFamily="34" charset="0"/>
              </a:rPr>
              <a:t>hipertensos e </a:t>
            </a:r>
            <a:r>
              <a:rPr lang="pt-BR" sz="1600" b="1" dirty="0" smtClean="0">
                <a:solidFill>
                  <a:srgbClr val="000000"/>
                </a:solidFill>
                <a:latin typeface="Garamond" pitchFamily="18" charset="0"/>
                <a:ea typeface="Calibri" pitchFamily="34" charset="0"/>
                <a:cs typeface="Arial" pitchFamily="34" charset="0"/>
              </a:rPr>
              <a:t>47 </a:t>
            </a:r>
            <a:r>
              <a:rPr lang="pt-BR" sz="1600" b="1" dirty="0">
                <a:solidFill>
                  <a:srgbClr val="000000"/>
                </a:solidFill>
                <a:latin typeface="Garamond" pitchFamily="18" charset="0"/>
                <a:ea typeface="Calibri" pitchFamily="34" charset="0"/>
                <a:cs typeface="Arial" pitchFamily="34" charset="0"/>
              </a:rPr>
              <a:t>diabéticos foram atingidos. Tudo isso só foi possível graças a participação de toda equipe de saúde, mediante capacitação. </a:t>
            </a:r>
            <a:endParaRPr lang="pt-BR" sz="1600" b="1" dirty="0"/>
          </a:p>
        </p:txBody>
      </p:sp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328190843"/>
              </p:ext>
            </p:extLst>
          </p:nvPr>
        </p:nvGraphicFramePr>
        <p:xfrm>
          <a:off x="179512" y="2330959"/>
          <a:ext cx="4412332" cy="2758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Gráfico 1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844008844"/>
              </p:ext>
            </p:extLst>
          </p:nvPr>
        </p:nvGraphicFramePr>
        <p:xfrm>
          <a:off x="4644008" y="2354772"/>
          <a:ext cx="4302224" cy="27435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8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1"/>
          <p:cNvSpPr>
            <a:spLocks noChangeArrowheads="1"/>
          </p:cNvSpPr>
          <p:nvPr/>
        </p:nvSpPr>
        <p:spPr bwMode="auto">
          <a:xfrm>
            <a:off x="214282" y="285728"/>
            <a:ext cx="864399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42925" marR="0" lvl="0" indent="-31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Calibri" pitchFamily="34" charset="0"/>
                <a:cs typeface="Arial" pitchFamily="34" charset="0"/>
              </a:rPr>
              <a:t>Objetivo: Realizar promoção à saúde aos hipertensos e diabéticos da área adstrita</a:t>
            </a:r>
            <a:endParaRPr kumimoji="0" lang="pt-B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cs typeface="Arial" pitchFamily="34" charset="0"/>
            </a:endParaRPr>
          </a:p>
          <a:p>
            <a:pPr marL="542925" marR="0" lvl="0" indent="-31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Calibri" pitchFamily="34" charset="0"/>
                <a:cs typeface="Arial" pitchFamily="34" charset="0"/>
              </a:rPr>
              <a:t>Meta: Garantir orientação sobre os riscos do tabagismo a 100% dos pacientes hipertensos e diabéticos</a:t>
            </a:r>
            <a:endParaRPr kumimoji="0" lang="pt-B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cs typeface="Arial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79512" y="5288340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pt-BR" sz="1600" b="1" dirty="0">
                <a:solidFill>
                  <a:srgbClr val="000000"/>
                </a:solidFill>
                <a:latin typeface="Garamond" pitchFamily="18" charset="0"/>
                <a:ea typeface="Calibri" pitchFamily="34" charset="0"/>
                <a:cs typeface="Arial" pitchFamily="34" charset="0"/>
              </a:rPr>
              <a:t>Durante os 3 meses de intervenção mantemos 100 % </a:t>
            </a:r>
            <a:r>
              <a:rPr lang="pt-BR" sz="1600" b="1" dirty="0" smtClean="0">
                <a:solidFill>
                  <a:srgbClr val="000000"/>
                </a:solidFill>
                <a:latin typeface="Garamond" pitchFamily="18" charset="0"/>
                <a:ea typeface="Calibri" pitchFamily="34" charset="0"/>
                <a:cs typeface="Arial" pitchFamily="34" charset="0"/>
              </a:rPr>
              <a:t>. No mês 4 133 hipertensos e 47 diabéticos foram alcançados</a:t>
            </a:r>
            <a:endParaRPr lang="pt-BR" sz="1600" b="1" dirty="0"/>
          </a:p>
        </p:txBody>
      </p:sp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851231351"/>
              </p:ext>
            </p:extLst>
          </p:nvPr>
        </p:nvGraphicFramePr>
        <p:xfrm>
          <a:off x="323528" y="2420888"/>
          <a:ext cx="4340324" cy="26730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Gráfico 1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309337098"/>
              </p:ext>
            </p:extLst>
          </p:nvPr>
        </p:nvGraphicFramePr>
        <p:xfrm>
          <a:off x="4716016" y="2420888"/>
          <a:ext cx="4306987" cy="2639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8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1"/>
          <p:cNvSpPr>
            <a:spLocks noChangeArrowheads="1"/>
          </p:cNvSpPr>
          <p:nvPr/>
        </p:nvSpPr>
        <p:spPr bwMode="auto">
          <a:xfrm>
            <a:off x="214283" y="357167"/>
            <a:ext cx="8358246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42925" marR="0" lvl="0" indent="-31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42925" algn="l"/>
              </a:tabLst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Calibri" pitchFamily="34" charset="0"/>
                <a:cs typeface="Arial" pitchFamily="34" charset="0"/>
              </a:rPr>
              <a:t>Objetivo: Realizar promoção à saúde aos hipertensos e diabéticos da área adstrita</a:t>
            </a:r>
            <a:endParaRPr kumimoji="0" lang="pt-B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cs typeface="Arial" pitchFamily="34" charset="0"/>
            </a:endParaRPr>
          </a:p>
          <a:p>
            <a:pPr marL="542925" marR="0" lvl="0" indent="-31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Calibri" pitchFamily="34" charset="0"/>
                <a:cs typeface="Arial" pitchFamily="34" charset="0"/>
              </a:rPr>
              <a:t>Meta: Garantir orientação sobre higiene bucal a 100% dos pacientes hipertensos e diabéticos.</a:t>
            </a:r>
            <a:endParaRPr lang="pt-BR" sz="2000" b="1" dirty="0" smtClean="0">
              <a:latin typeface="Garamond" pitchFamily="18" charset="0"/>
              <a:ea typeface="Calibri" pitchFamily="34" charset="0"/>
              <a:cs typeface="Arial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cs typeface="Arial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79512" y="5288340"/>
            <a:ext cx="81369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pt-BR" sz="1600" dirty="0">
                <a:solidFill>
                  <a:srgbClr val="000000"/>
                </a:solidFill>
                <a:latin typeface="Garamond" pitchFamily="18" charset="0"/>
                <a:ea typeface="Calibri" pitchFamily="34" charset="0"/>
                <a:cs typeface="Arial" pitchFamily="34" charset="0"/>
              </a:rPr>
              <a:t>Durante os 3 meses de intervenção mantemos 100 % da </a:t>
            </a:r>
            <a:r>
              <a:rPr lang="pt-BR" sz="1600" dirty="0" smtClean="0">
                <a:solidFill>
                  <a:srgbClr val="000000"/>
                </a:solidFill>
                <a:latin typeface="Garamond" pitchFamily="18" charset="0"/>
                <a:ea typeface="Calibri" pitchFamily="34" charset="0"/>
                <a:cs typeface="Arial" pitchFamily="34" charset="0"/>
              </a:rPr>
              <a:t>meta. No mês 4 alcançamos 133 hipertensos e 47 diabéticos. </a:t>
            </a:r>
            <a:r>
              <a:rPr lang="pt-BR" sz="1600" b="1" dirty="0" smtClean="0">
                <a:solidFill>
                  <a:srgbClr val="000000"/>
                </a:solidFill>
                <a:latin typeface="Garamond" pitchFamily="18" charset="0"/>
                <a:ea typeface="Calibri" pitchFamily="34" charset="0"/>
                <a:cs typeface="Arial" pitchFamily="34" charset="0"/>
              </a:rPr>
              <a:t>Além </a:t>
            </a:r>
            <a:r>
              <a:rPr lang="pt-BR" sz="1600" b="1" dirty="0">
                <a:solidFill>
                  <a:srgbClr val="000000"/>
                </a:solidFill>
                <a:latin typeface="Garamond" pitchFamily="18" charset="0"/>
                <a:ea typeface="Calibri" pitchFamily="34" charset="0"/>
                <a:cs typeface="Arial" pitchFamily="34" charset="0"/>
              </a:rPr>
              <a:t>da avaliação odontológica com o dentista, toda equipe teve papel importante para a manutenção deste indicador e todos eram responsáveis por repassar essas informações aos usuários.</a:t>
            </a:r>
            <a:endParaRPr lang="pt-BR" sz="1600" dirty="0"/>
          </a:p>
        </p:txBody>
      </p:sp>
      <p:graphicFrame>
        <p:nvGraphicFramePr>
          <p:cNvPr id="11" name="Chart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562051905"/>
              </p:ext>
            </p:extLst>
          </p:nvPr>
        </p:nvGraphicFramePr>
        <p:xfrm>
          <a:off x="218963" y="2504067"/>
          <a:ext cx="4225077" cy="2639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hart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860615263"/>
              </p:ext>
            </p:extLst>
          </p:nvPr>
        </p:nvGraphicFramePr>
        <p:xfrm>
          <a:off x="4572000" y="2492896"/>
          <a:ext cx="4340324" cy="2558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8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214678" y="357166"/>
            <a:ext cx="2500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latin typeface="Garamond" pitchFamily="18" charset="0"/>
              </a:rPr>
              <a:t>Discussão</a:t>
            </a:r>
            <a:r>
              <a:rPr lang="es-ES" sz="4000" b="1" dirty="0" smtClean="0">
                <a:latin typeface="Garamond" pitchFamily="18" charset="0"/>
              </a:rPr>
              <a:t> </a:t>
            </a:r>
            <a:endParaRPr lang="pt-BR" sz="4000" b="1" dirty="0">
              <a:latin typeface="Garamond" pitchFamily="18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85720" y="1142984"/>
            <a:ext cx="88582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488" lvl="0" indent="271463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pt-BR" b="1" dirty="0" smtClean="0">
                <a:latin typeface="Garamond" pitchFamily="18" charset="0"/>
                <a:cs typeface="Arial" pitchFamily="34" charset="0"/>
              </a:rPr>
              <a:t> </a:t>
            </a:r>
            <a:r>
              <a:rPr lang="pt-BR" sz="2400" b="1" dirty="0" smtClean="0">
                <a:latin typeface="Garamond" pitchFamily="18" charset="0"/>
                <a:cs typeface="Arial" pitchFamily="34" charset="0"/>
              </a:rPr>
              <a:t>Organização do serviço</a:t>
            </a:r>
          </a:p>
          <a:p>
            <a:pPr marL="90488" indent="271463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pt-BR" sz="2400" b="1" dirty="0" smtClean="0">
                <a:latin typeface="Garamond" pitchFamily="18" charset="0"/>
                <a:cs typeface="Arial" pitchFamily="34" charset="0"/>
              </a:rPr>
              <a:t> Melhoria dos registros.</a:t>
            </a:r>
          </a:p>
          <a:p>
            <a:pPr marL="90488" indent="271463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pt-BR" sz="2400" b="1" dirty="0" smtClean="0">
                <a:latin typeface="Garamond" pitchFamily="18" charset="0"/>
                <a:cs typeface="Arial" pitchFamily="34" charset="0"/>
              </a:rPr>
              <a:t> Capacitação dos profissionais.</a:t>
            </a:r>
          </a:p>
          <a:p>
            <a:pPr marL="90488" indent="271463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pt-BR" sz="2400" b="1" dirty="0" smtClean="0">
                <a:latin typeface="Garamond" pitchFamily="18" charset="0"/>
                <a:cs typeface="Arial" pitchFamily="34" charset="0"/>
              </a:rPr>
              <a:t> Fortalecimento da equipe.</a:t>
            </a:r>
          </a:p>
          <a:p>
            <a:pPr marL="90488" indent="271463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pt-BR" sz="2400" b="1" dirty="0" smtClean="0">
                <a:latin typeface="Garamond" pitchFamily="18" charset="0"/>
                <a:cs typeface="Arial" pitchFamily="34" charset="0"/>
              </a:rPr>
              <a:t>  Implementação da rotina do serviço.</a:t>
            </a:r>
          </a:p>
          <a:p>
            <a:pPr marL="90488" indent="271463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pt-BR" sz="2400" b="1" dirty="0" smtClean="0">
                <a:latin typeface="Garamond" pitchFamily="18" charset="0"/>
                <a:cs typeface="Arial" pitchFamily="34" charset="0"/>
              </a:rPr>
              <a:t>  Educação em saúde e prevenção.</a:t>
            </a:r>
          </a:p>
          <a:p>
            <a:pPr marL="90488" indent="271463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pt-BR" sz="2400" b="1" dirty="0" smtClean="0">
                <a:latin typeface="Garamond" pitchFamily="18" charset="0"/>
                <a:cs typeface="Arial" pitchFamily="34" charset="0"/>
              </a:rPr>
              <a:t> Elevação da percepção do risco</a:t>
            </a:r>
          </a:p>
          <a:p>
            <a:pPr marL="90488" indent="271463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pt-BR" sz="2400" b="1" dirty="0" smtClean="0">
                <a:latin typeface="Garamond" pitchFamily="18" charset="0"/>
                <a:cs typeface="Arial" pitchFamily="34" charset="0"/>
              </a:rPr>
              <a:t>  Elevação da responsabilidade da população com sua saúde.</a:t>
            </a:r>
          </a:p>
          <a:p>
            <a:pPr marL="90488" indent="271463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pt-BR" sz="2400" b="1" dirty="0" smtClean="0">
                <a:latin typeface="Garamond" pitchFamily="18" charset="0"/>
                <a:cs typeface="Arial" pitchFamily="34" charset="0"/>
              </a:rPr>
              <a:t>  Reconhecimento do trabalho  pela  comunidade e gestores de </a:t>
            </a:r>
          </a:p>
          <a:p>
            <a:pPr marL="90488" indent="2714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400" b="1" dirty="0" smtClean="0">
                <a:latin typeface="Garamond" pitchFamily="18" charset="0"/>
                <a:cs typeface="Arial" pitchFamily="34" charset="0"/>
              </a:rPr>
              <a:t>   saúde </a:t>
            </a:r>
          </a:p>
          <a:p>
            <a:pPr marL="90488" indent="271463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pt-BR" sz="2400" b="1" dirty="0" smtClean="0">
                <a:latin typeface="Garamond" pitchFamily="18" charset="0"/>
                <a:cs typeface="Arial" pitchFamily="34" charset="0"/>
              </a:rPr>
              <a:t> Incorporação das ações a rotina do serviço</a:t>
            </a:r>
          </a:p>
          <a:p>
            <a:pPr marL="90488" indent="271463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pt-BR" sz="2400" b="1" dirty="0" smtClean="0">
                <a:latin typeface="Garamond" pitchFamily="18" charset="0"/>
                <a:cs typeface="Arial" pitchFamily="34" charset="0"/>
              </a:rPr>
              <a:t> Melhoria dos indicadores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8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428596" y="1214422"/>
            <a:ext cx="842968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sz="2400" b="1" dirty="0" smtClean="0">
                <a:latin typeface="Garamond" pitchFamily="18" charset="0"/>
              </a:rPr>
              <a:t>As doenças cardiovasculares são a causa mais comum de morbidade e mortalidade em todo o mundo, sendo que a Hipertensão Arterial Sistêmica (HAS) e a Diabetes Mellitus (DM) são dois dos principais fatores de risco.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sz="2400" b="1" dirty="0" smtClean="0">
                <a:latin typeface="Garamond" pitchFamily="18" charset="0"/>
              </a:rPr>
              <a:t>Estes são fatores independentes e sinérgicos os quais se não tratados podem ocasionar complicações graves. No Brasil há um índice de 7,6% de diabéticos na população entre 30-69 anos, atingindo valores próximos dos 20% na população acima dos 70 anos. Cerca de 50% dessas pessoas desconhecem o diagnóstico, e 25% da população diabética não faz nenhum tratamento. </a:t>
            </a:r>
            <a:endParaRPr lang="pt-BR" sz="2400" b="1" dirty="0">
              <a:latin typeface="Garamond" pitchFamily="18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571604" y="500042"/>
            <a:ext cx="521497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400" b="1" dirty="0" smtClean="0">
                <a:latin typeface="Garamond" pitchFamily="18" charset="0"/>
                <a:cs typeface="Arial" pitchFamily="34" charset="0"/>
              </a:rPr>
              <a:t>Introdução</a:t>
            </a:r>
            <a:endParaRPr lang="pt-BR" sz="3400" b="1" dirty="0">
              <a:latin typeface="Garamond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8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57158" y="1000108"/>
            <a:ext cx="8429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latin typeface="Garamond" pitchFamily="18" charset="0"/>
              </a:rPr>
              <a:t>Reflexão sobre o processo de aprendizagem</a:t>
            </a:r>
            <a:endParaRPr lang="pt-BR" sz="3200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500034" y="2214554"/>
            <a:ext cx="842968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pt-BR" sz="2800" dirty="0" smtClean="0"/>
              <a:t> </a:t>
            </a:r>
            <a:r>
              <a:rPr lang="pt-BR" sz="2800" b="1" dirty="0" smtClean="0">
                <a:latin typeface="Garamond" pitchFamily="18" charset="0"/>
              </a:rPr>
              <a:t>Qualificação Profissional.</a:t>
            </a:r>
          </a:p>
          <a:p>
            <a:endParaRPr lang="pt-BR" sz="2800" b="1" dirty="0" smtClean="0">
              <a:latin typeface="Garamond" pitchFamily="18" charset="0"/>
            </a:endParaRPr>
          </a:p>
          <a:p>
            <a:pPr marL="180975" indent="-180975">
              <a:buFont typeface="Wingdings" pitchFamily="2" charset="2"/>
              <a:buChar char="§"/>
            </a:pPr>
            <a:r>
              <a:rPr lang="pt-BR" sz="2800" b="1" dirty="0" smtClean="0">
                <a:latin typeface="Garamond" pitchFamily="18" charset="0"/>
              </a:rPr>
              <a:t> Criação de vinculo da equipe com a comunidade.</a:t>
            </a:r>
          </a:p>
          <a:p>
            <a:pPr marL="180975" indent="-180975"/>
            <a:endParaRPr lang="pt-BR" sz="2800" b="1" dirty="0" smtClean="0">
              <a:latin typeface="Garamond" pitchFamily="18" charset="0"/>
            </a:endParaRPr>
          </a:p>
          <a:p>
            <a:pPr marL="180975" indent="-180975">
              <a:buFont typeface="Wingdings" pitchFamily="2" charset="2"/>
              <a:buChar char="§"/>
            </a:pPr>
            <a:r>
              <a:rPr lang="pt-BR" sz="2800" b="1" dirty="0" smtClean="0">
                <a:latin typeface="Garamond" pitchFamily="18" charset="0"/>
              </a:rPr>
              <a:t> Acrescentou o vinculo entre os membros da equipe.</a:t>
            </a:r>
          </a:p>
          <a:p>
            <a:pPr marL="180975" indent="-180975"/>
            <a:endParaRPr lang="pt-BR" sz="2800" b="1" dirty="0" smtClean="0">
              <a:latin typeface="Garamond" pitchFamily="18" charset="0"/>
            </a:endParaRPr>
          </a:p>
          <a:p>
            <a:pPr marL="271463" indent="-271463">
              <a:buFont typeface="Wingdings" pitchFamily="2" charset="2"/>
              <a:buChar char="§"/>
              <a:tabLst>
                <a:tab pos="90488" algn="l"/>
              </a:tabLst>
            </a:pPr>
            <a:r>
              <a:rPr lang="pt-BR" sz="2800" b="1" dirty="0" smtClean="0">
                <a:latin typeface="Garamond" pitchFamily="18" charset="0"/>
              </a:rPr>
              <a:t>Melhoria na avaliação de resultado.</a:t>
            </a:r>
          </a:p>
          <a:p>
            <a:pPr marL="271463" indent="-271463">
              <a:tabLst>
                <a:tab pos="90488" algn="l"/>
              </a:tabLst>
            </a:pPr>
            <a:endParaRPr lang="pt-BR" sz="2800" b="1" dirty="0" smtClean="0">
              <a:latin typeface="Garamond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pt-BR" sz="2800" b="1" dirty="0" smtClean="0">
                <a:latin typeface="Garamond" pitchFamily="18" charset="0"/>
              </a:rPr>
              <a:t> </a:t>
            </a:r>
            <a:r>
              <a:rPr lang="pt-BR" sz="2800" b="1" smtClean="0">
                <a:latin typeface="Garamond" pitchFamily="18" charset="0"/>
              </a:rPr>
              <a:t>Enriquecimento da </a:t>
            </a:r>
            <a:r>
              <a:rPr lang="pt-BR" sz="2800" b="1" dirty="0" smtClean="0">
                <a:latin typeface="Garamond" pitchFamily="18" charset="0"/>
              </a:rPr>
              <a:t>linguagem.</a:t>
            </a:r>
          </a:p>
          <a:p>
            <a:endParaRPr lang="pt-B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8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D:\fotos\trabajo\foto da teses\consulta em igreja\20150513_0954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928670"/>
            <a:ext cx="3429024" cy="2571768"/>
          </a:xfrm>
          <a:prstGeom prst="rect">
            <a:avLst/>
          </a:prstGeom>
          <a:noFill/>
        </p:spPr>
      </p:pic>
      <p:pic>
        <p:nvPicPr>
          <p:cNvPr id="61443" name="Picture 3" descr="D:\fotos\trabajo\foto da teses\viisita domiciliar\20140424_21155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928670"/>
            <a:ext cx="3733800" cy="2571768"/>
          </a:xfrm>
          <a:prstGeom prst="rect">
            <a:avLst/>
          </a:prstGeom>
          <a:noFill/>
        </p:spPr>
      </p:pic>
      <p:pic>
        <p:nvPicPr>
          <p:cNvPr id="61445" name="Picture 5" descr="D:\fotos\trabajo\foto da teses\viisita domiciliar\20150323_11152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786" y="3643314"/>
            <a:ext cx="3429024" cy="2428892"/>
          </a:xfrm>
          <a:prstGeom prst="rect">
            <a:avLst/>
          </a:prstGeom>
          <a:noFill/>
        </p:spPr>
      </p:pic>
      <p:pic>
        <p:nvPicPr>
          <p:cNvPr id="61446" name="Picture 6" descr="D:\fotos\trabajo\foto da teses\atendimento na escola\20150408_16552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3438" y="3643314"/>
            <a:ext cx="3733800" cy="2322514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1142976" y="214290"/>
            <a:ext cx="6643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AÇÕES </a:t>
            </a:r>
            <a:r>
              <a:rPr lang="pt-BR" sz="2400" b="1" dirty="0" smtClean="0"/>
              <a:t>DESENVOLVIDAS </a:t>
            </a:r>
            <a:r>
              <a:rPr lang="pt-BR" sz="2400" b="1" dirty="0" smtClean="0"/>
              <a:t>PELA EQUIPE</a:t>
            </a:r>
            <a:endParaRPr lang="pt-B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8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D:\fotos\trabajo\hipertensos e diabeticos\hiperdia na ubs\20150525_0829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142984"/>
            <a:ext cx="3643338" cy="2643206"/>
          </a:xfrm>
          <a:prstGeom prst="rect">
            <a:avLst/>
          </a:prstGeom>
          <a:noFill/>
        </p:spPr>
      </p:pic>
      <p:pic>
        <p:nvPicPr>
          <p:cNvPr id="59396" name="Picture 4" descr="D:\fotos\trabajo\hipertensos e diabeticos\hiperdia na ubs\20150415_08583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214422"/>
            <a:ext cx="3857652" cy="2571768"/>
          </a:xfrm>
          <a:prstGeom prst="rect">
            <a:avLst/>
          </a:prstGeom>
          <a:noFill/>
        </p:spPr>
      </p:pic>
      <p:pic>
        <p:nvPicPr>
          <p:cNvPr id="59398" name="Picture 6" descr="D:\fotos\trabajo\hipertensos e diabeticos\hiperdia na ubs\20150525_08571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4000504"/>
            <a:ext cx="3929090" cy="2428892"/>
          </a:xfrm>
          <a:prstGeom prst="rect">
            <a:avLst/>
          </a:prstGeom>
          <a:noFill/>
        </p:spPr>
      </p:pic>
      <p:pic>
        <p:nvPicPr>
          <p:cNvPr id="59399" name="Picture 7" descr="D:\fotos\trabajo\jutai\20150327_09300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34" y="4000504"/>
            <a:ext cx="3500462" cy="2339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8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D:\fotos\trabajo\coari\20150409_11464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57166"/>
            <a:ext cx="3733800" cy="2500330"/>
          </a:xfrm>
          <a:prstGeom prst="rect">
            <a:avLst/>
          </a:prstGeom>
          <a:noFill/>
        </p:spPr>
      </p:pic>
      <p:pic>
        <p:nvPicPr>
          <p:cNvPr id="60419" name="Picture 3" descr="D:\fotos\trabajo\janahuaca\20150408_092512-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357166"/>
            <a:ext cx="3500462" cy="2500330"/>
          </a:xfrm>
          <a:prstGeom prst="rect">
            <a:avLst/>
          </a:prstGeom>
          <a:noFill/>
        </p:spPr>
      </p:pic>
      <p:pic>
        <p:nvPicPr>
          <p:cNvPr id="60420" name="Picture 4" descr="D:\fotos\trabajo\janahuaca\20150408_08463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3214686"/>
            <a:ext cx="3733800" cy="3071834"/>
          </a:xfrm>
          <a:prstGeom prst="rect">
            <a:avLst/>
          </a:prstGeom>
          <a:noFill/>
        </p:spPr>
      </p:pic>
      <p:pic>
        <p:nvPicPr>
          <p:cNvPr id="60421" name="Picture 5" descr="D:\fotos\trabajo\foto da teses\consulta em igreja\20150513_10213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29190" y="3214686"/>
            <a:ext cx="3500462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785918" y="428604"/>
            <a:ext cx="51299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>
                <a:latin typeface="Garamond" pitchFamily="18" charset="0"/>
              </a:rPr>
              <a:t>Apresentação dos resultados</a:t>
            </a:r>
            <a:endParaRPr lang="pt-BR" sz="3200" b="1" dirty="0">
              <a:latin typeface="Garamond" pitchFamily="18" charset="0"/>
            </a:endParaRPr>
          </a:p>
        </p:txBody>
      </p:sp>
      <p:pic>
        <p:nvPicPr>
          <p:cNvPr id="1027" name="Picture 3" descr="D:\fotos\fotos de idalmis y marelis\fotos na ubs e manaus\20150722_1539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5703" y="2321703"/>
            <a:ext cx="4500594" cy="4572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10" name="Retângulo 9"/>
          <p:cNvSpPr/>
          <p:nvPr/>
        </p:nvSpPr>
        <p:spPr>
          <a:xfrm>
            <a:off x="142844" y="1357298"/>
            <a:ext cx="4000528" cy="52322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prstClr val="black"/>
                </a:solidFill>
                <a:latin typeface="Garamond" pitchFamily="18" charset="0"/>
              </a:rPr>
              <a:t>A</a:t>
            </a:r>
            <a:r>
              <a:rPr lang="pt-BR" sz="2800" b="1" dirty="0" smtClean="0">
                <a:solidFill>
                  <a:prstClr val="black"/>
                </a:solidFill>
                <a:latin typeface="Garamond" pitchFamily="18" charset="0"/>
              </a:rPr>
              <a:t> </a:t>
            </a:r>
            <a:r>
              <a:rPr lang="pt-BR" sz="2800" b="1" dirty="0" smtClean="0">
                <a:solidFill>
                  <a:prstClr val="black"/>
                </a:solidFill>
                <a:latin typeface="Garamond" pitchFamily="18" charset="0"/>
              </a:rPr>
              <a:t>gestora da UBS</a:t>
            </a:r>
            <a:endParaRPr lang="pt-BR" sz="2800" dirty="0"/>
          </a:p>
        </p:txBody>
      </p:sp>
      <p:pic>
        <p:nvPicPr>
          <p:cNvPr id="1028" name="Picture 4" descr="D:\fotos\fotos de idalmis y marelis\fotos na ubs e manaus\20150723_1023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2285992"/>
            <a:ext cx="4286248" cy="457200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12" name="Retângulo 11"/>
          <p:cNvSpPr/>
          <p:nvPr/>
        </p:nvSpPr>
        <p:spPr>
          <a:xfrm>
            <a:off x="4643438" y="1357298"/>
            <a:ext cx="4286280" cy="52322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prstClr val="black"/>
                </a:solidFill>
                <a:latin typeface="Garamond" pitchFamily="18" charset="0"/>
              </a:rPr>
              <a:t>A</a:t>
            </a:r>
            <a:r>
              <a:rPr lang="pt-BR" sz="2800" b="1" dirty="0" smtClean="0">
                <a:solidFill>
                  <a:prstClr val="black"/>
                </a:solidFill>
                <a:latin typeface="Garamond" pitchFamily="18" charset="0"/>
              </a:rPr>
              <a:t> Equipes de Saúde e ACS</a:t>
            </a:r>
            <a:endParaRPr lang="pt-B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tos\trabajo\piau\20150408_174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28802"/>
            <a:ext cx="4643438" cy="4929198"/>
          </a:xfrm>
          <a:prstGeom prst="rect">
            <a:avLst/>
          </a:prstGeom>
          <a:noFill/>
        </p:spPr>
      </p:pic>
      <p:sp>
        <p:nvSpPr>
          <p:cNvPr id="6" name="Retângulo 5"/>
          <p:cNvSpPr/>
          <p:nvPr/>
        </p:nvSpPr>
        <p:spPr>
          <a:xfrm>
            <a:off x="2071670" y="928670"/>
            <a:ext cx="5507085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pt-BR" sz="5400" b="1" cap="none" spc="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MUITO OBRIGADA</a:t>
            </a:r>
            <a:endParaRPr lang="pt-BR" sz="5400" b="1" cap="none" spc="0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pic>
        <p:nvPicPr>
          <p:cNvPr id="4" name="Picture 2" descr="D:\fotos\trabajo\foto da teses\consulta em igreja\20150513_11205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4643438" y="1928802"/>
            <a:ext cx="4500562" cy="49291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8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calização de Manaquiri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57166"/>
            <a:ext cx="2286016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2714612" y="357166"/>
            <a:ext cx="61436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/>
              <a:t>Município Manaquiri/ Amazonas</a:t>
            </a:r>
            <a:endParaRPr lang="pt-BR" sz="3200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2928926" y="1071546"/>
            <a:ext cx="607223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pt-BR" sz="2400" dirty="0" smtClean="0"/>
              <a:t> </a:t>
            </a:r>
            <a:r>
              <a:rPr lang="pt-BR" sz="2400" b="1" dirty="0" smtClean="0">
                <a:latin typeface="Garamond" pitchFamily="18" charset="0"/>
              </a:rPr>
              <a:t>Situa se ao norte de Manaus a 50 Km  </a:t>
            </a:r>
          </a:p>
          <a:p>
            <a:pPr algn="just"/>
            <a:r>
              <a:rPr lang="pt-BR" sz="2400" b="1" dirty="0" smtClean="0">
                <a:latin typeface="Garamond" pitchFamily="18" charset="0"/>
              </a:rPr>
              <a:t>  de distancia.</a:t>
            </a:r>
          </a:p>
          <a:p>
            <a:pPr algn="just">
              <a:buFont typeface="Wingdings" pitchFamily="2" charset="2"/>
              <a:buChar char="§"/>
            </a:pPr>
            <a:r>
              <a:rPr lang="pt-BR" sz="2400" b="1" dirty="0" smtClean="0">
                <a:latin typeface="Garamond" pitchFamily="18" charset="0"/>
              </a:rPr>
              <a:t> </a:t>
            </a:r>
            <a:r>
              <a:rPr lang="pt-BR" sz="2400" b="1" dirty="0" smtClean="0">
                <a:latin typeface="Garamond" pitchFamily="18" charset="0"/>
                <a:cs typeface="Arial" pitchFamily="34" charset="0"/>
              </a:rPr>
              <a:t>È</a:t>
            </a:r>
            <a:r>
              <a:rPr lang="pt-BR" sz="2400" b="1" dirty="0" smtClean="0">
                <a:latin typeface="Garamond" pitchFamily="18" charset="0"/>
                <a:ea typeface="Times New Roman" pitchFamily="18" charset="0"/>
                <a:cs typeface="Arial" pitchFamily="34" charset="0"/>
              </a:rPr>
              <a:t> um dos municípios que integram </a:t>
            </a:r>
          </a:p>
          <a:p>
            <a:pPr algn="just"/>
            <a:r>
              <a:rPr lang="pt-BR" sz="2400" b="1" dirty="0" smtClean="0">
                <a:latin typeface="Garamond" pitchFamily="18" charset="0"/>
                <a:ea typeface="Times New Roman" pitchFamily="18" charset="0"/>
                <a:cs typeface="Arial" pitchFamily="34" charset="0"/>
              </a:rPr>
              <a:t>   a Região Metropolitana de Manaus</a:t>
            </a:r>
          </a:p>
          <a:p>
            <a:pPr algn="just">
              <a:buFont typeface="Wingdings" pitchFamily="2" charset="2"/>
              <a:buChar char="§"/>
            </a:pPr>
            <a:r>
              <a:rPr lang="pt-BR" sz="2400" b="1" dirty="0" smtClean="0">
                <a:latin typeface="Garamond" pitchFamily="18" charset="0"/>
                <a:cs typeface="Arial" pitchFamily="34" charset="0"/>
              </a:rPr>
              <a:t> Principal meio de transporte </a:t>
            </a:r>
            <a:r>
              <a:rPr lang="pt-BR" sz="2400" b="1" dirty="0" smtClean="0">
                <a:latin typeface="Garamond" pitchFamily="18" charset="0"/>
                <a:ea typeface="Times New Roman" pitchFamily="18" charset="0"/>
                <a:cs typeface="Arial" pitchFamily="34" charset="0"/>
              </a:rPr>
              <a:t>são as </a:t>
            </a:r>
          </a:p>
          <a:p>
            <a:pPr algn="just"/>
            <a:r>
              <a:rPr lang="pt-BR" sz="2400" b="1" dirty="0" smtClean="0">
                <a:latin typeface="Garamond" pitchFamily="18" charset="0"/>
                <a:ea typeface="Times New Roman" pitchFamily="18" charset="0"/>
                <a:cs typeface="Arial" pitchFamily="34" charset="0"/>
              </a:rPr>
              <a:t>   embarcações.</a:t>
            </a:r>
          </a:p>
          <a:p>
            <a:pPr algn="just">
              <a:buFont typeface="Wingdings" pitchFamily="2" charset="2"/>
              <a:buChar char="§"/>
            </a:pPr>
            <a:r>
              <a:rPr lang="pt-BR" sz="2400" b="1" dirty="0" smtClean="0">
                <a:latin typeface="Garamond" pitchFamily="18" charset="0"/>
                <a:cs typeface="Arial" pitchFamily="34" charset="0"/>
              </a:rPr>
              <a:t> E</a:t>
            </a:r>
            <a:r>
              <a:rPr lang="pt-BR" sz="2400" b="1" dirty="0" smtClean="0">
                <a:latin typeface="Garamond" pitchFamily="18" charset="0"/>
                <a:ea typeface="Times New Roman" pitchFamily="18" charset="0"/>
                <a:cs typeface="Arial" pitchFamily="34" charset="0"/>
              </a:rPr>
              <a:t>xtensão territorial de 3975,8 km</a:t>
            </a:r>
            <a:r>
              <a:rPr lang="pt-BR" sz="2400" b="1" baseline="30000" dirty="0" smtClean="0">
                <a:latin typeface="Garamond" pitchFamily="18" charset="0"/>
                <a:ea typeface="Times New Roman" pitchFamily="18" charset="0"/>
                <a:cs typeface="Arial" pitchFamily="34" charset="0"/>
              </a:rPr>
              <a:t>2 </a:t>
            </a:r>
          </a:p>
          <a:p>
            <a:pPr algn="just">
              <a:buFont typeface="Wingdings" pitchFamily="2" charset="2"/>
              <a:buChar char="§"/>
            </a:pPr>
            <a:r>
              <a:rPr lang="pt-BR" sz="2400" b="1" dirty="0" smtClean="0">
                <a:latin typeface="Garamond" pitchFamily="18" charset="0"/>
                <a:ea typeface="Times New Roman" pitchFamily="18" charset="0"/>
                <a:cs typeface="Arial" pitchFamily="34" charset="0"/>
              </a:rPr>
              <a:t> População de 27 480 habitantes.</a:t>
            </a:r>
          </a:p>
          <a:p>
            <a:pPr algn="just">
              <a:buFont typeface="Wingdings" pitchFamily="2" charset="2"/>
              <a:buChar char="§"/>
            </a:pPr>
            <a:r>
              <a:rPr lang="pt-BR" sz="2400" b="1" dirty="0" smtClean="0">
                <a:latin typeface="Garamond" pitchFamily="18" charset="0"/>
                <a:cs typeface="Arial" pitchFamily="34" charset="0"/>
              </a:rPr>
              <a:t> </a:t>
            </a:r>
            <a:r>
              <a:rPr lang="pt-BR" sz="2400" b="1" dirty="0" smtClean="0">
                <a:latin typeface="Garamond" pitchFamily="18" charset="0"/>
                <a:ea typeface="Times New Roman" pitchFamily="18" charset="0"/>
                <a:cs typeface="Arial" pitchFamily="34" charset="0"/>
              </a:rPr>
              <a:t>A maior parte da população mora nas comunidades ribeirinhas onde as principais atividades são a agricultura e a pesca.</a:t>
            </a:r>
            <a:endParaRPr lang="pt-BR" sz="2400" b="1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8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214282" y="285728"/>
            <a:ext cx="2643206" cy="63579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928926" y="1838728"/>
            <a:ext cx="6000792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pt-BR" sz="2400" b="1" i="0" u="none" strike="noStrike" cap="none" normalizeH="0" baseline="0" dirty="0" smtClean="0">
                <a:ln>
                  <a:noFill/>
                </a:ln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1 Hospital </a:t>
            </a:r>
            <a:r>
              <a:rPr lang="pt-BR" sz="2400" b="1" dirty="0" smtClean="0">
                <a:latin typeface="Garamond" pitchFamily="18" charset="0"/>
                <a:ea typeface="Times New Roman" pitchFamily="18" charset="0"/>
                <a:cs typeface="Arial" pitchFamily="34" charset="0"/>
              </a:rPr>
              <a:t>M</a:t>
            </a:r>
            <a:r>
              <a:rPr kumimoji="0" lang="pt-BR" sz="2400" b="1" i="0" u="none" strike="noStrike" cap="none" normalizeH="0" baseline="0" dirty="0" smtClean="0">
                <a:ln>
                  <a:noFill/>
                </a:ln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unicipal</a:t>
            </a:r>
            <a:r>
              <a:rPr lang="pt-BR" sz="2400" b="1" dirty="0" smtClean="0">
                <a:latin typeface="Garamond" pitchFamily="18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pt-BR" sz="2400" b="1" dirty="0" smtClean="0">
              <a:latin typeface="Garamond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lang="pt-BR" sz="2400" b="1" dirty="0" smtClean="0">
                <a:latin typeface="Garamond" pitchFamily="18" charset="0"/>
                <a:ea typeface="Times New Roman" pitchFamily="18" charset="0"/>
                <a:cs typeface="Arial" pitchFamily="34" charset="0"/>
              </a:rPr>
              <a:t>1</a:t>
            </a:r>
            <a:r>
              <a:rPr kumimoji="0" lang="pt-BR" sz="2400" b="1" i="0" u="none" strike="noStrike" cap="none" normalizeH="0" baseline="0" dirty="0" smtClean="0">
                <a:ln>
                  <a:noFill/>
                </a:ln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pt-BR" sz="2400" b="1" dirty="0" err="1" smtClean="0">
                <a:latin typeface="Garamond" pitchFamily="18" charset="0"/>
                <a:ea typeface="Times New Roman" pitchFamily="18" charset="0"/>
                <a:cs typeface="Arial" pitchFamily="34" charset="0"/>
              </a:rPr>
              <a:t>P</a:t>
            </a:r>
            <a:r>
              <a:rPr kumimoji="0" lang="pt-BR" sz="2400" b="1" i="0" u="none" strike="noStrike" cap="none" normalizeH="0" baseline="0" dirty="0" err="1" smtClean="0">
                <a:ln>
                  <a:noFill/>
                </a:ln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olo</a:t>
            </a:r>
            <a:r>
              <a:rPr kumimoji="0" lang="pt-BR" sz="2400" b="1" i="0" u="none" strike="noStrike" cap="none" normalizeH="0" baseline="0" dirty="0" smtClean="0">
                <a:ln>
                  <a:noFill/>
                </a:ln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pt-BR" sz="2400" b="1" i="0" u="none" strike="noStrike" cap="none" normalizeH="0" baseline="0" dirty="0" smtClean="0">
                <a:ln>
                  <a:noFill/>
                </a:ln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da área indígena.</a:t>
            </a:r>
          </a:p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pt-BR" sz="2400" b="1" i="0" u="none" strike="noStrike" cap="none" normalizeH="0" baseline="0" dirty="0" smtClean="0">
              <a:ln>
                <a:noFill/>
              </a:ln>
              <a:effectLst/>
              <a:latin typeface="Garamond" pitchFamily="18" charset="0"/>
              <a:ea typeface="Times New Roman" pitchFamily="18" charset="0"/>
              <a:cs typeface="Arial" pitchFamily="34" charset="0"/>
            </a:endParaRPr>
          </a:p>
          <a:p>
            <a:pPr indent="53975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pt-BR" sz="2400" b="1" dirty="0" smtClean="0">
                <a:latin typeface="Garamond" pitchFamily="18" charset="0"/>
                <a:ea typeface="Times New Roman" pitchFamily="18" charset="0"/>
                <a:cs typeface="Arial" pitchFamily="34" charset="0"/>
              </a:rPr>
              <a:t>3</a:t>
            </a:r>
            <a:r>
              <a:rPr kumimoji="0" lang="pt-BR" sz="2400" b="1" i="0" u="none" strike="noStrike" cap="none" normalizeH="0" baseline="0" dirty="0" smtClean="0">
                <a:ln>
                  <a:noFill/>
                </a:ln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 Unidades Básicas de Saúde </a:t>
            </a:r>
            <a:endParaRPr lang="pt-BR" sz="2400" b="1" dirty="0" smtClean="0">
              <a:latin typeface="Garamond" pitchFamily="18" charset="0"/>
              <a:ea typeface="Times New Roman" pitchFamily="18" charset="0"/>
              <a:cs typeface="Arial" pitchFamily="34" charset="0"/>
            </a:endParaRPr>
          </a:p>
          <a:p>
            <a:pPr indent="53975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(UBS</a:t>
            </a:r>
            <a:r>
              <a:rPr lang="pt-BR" sz="2400" b="1" dirty="0" smtClean="0">
                <a:latin typeface="Garamond" pitchFamily="18" charset="0"/>
                <a:ea typeface="Times New Roman" pitchFamily="18" charset="0"/>
                <a:cs typeface="Arial" pitchFamily="34" charset="0"/>
              </a:rPr>
              <a:t>) com 6 equipes de ESF.</a:t>
            </a:r>
          </a:p>
          <a:p>
            <a:pPr indent="53975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400" b="1" dirty="0" smtClean="0">
                <a:latin typeface="Garamond" pitchFamily="18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lang="pt-BR" sz="2400" b="1" dirty="0" smtClean="0">
                <a:latin typeface="Garamond" pitchFamily="18" charset="0"/>
                <a:ea typeface="Times New Roman" pitchFamily="18" charset="0"/>
                <a:cs typeface="Arial" pitchFamily="34" charset="0"/>
              </a:rPr>
              <a:t>1 </a:t>
            </a: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Núcleo de Apoio a Saúde da </a:t>
            </a:r>
          </a:p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Família (NASF) </a:t>
            </a:r>
          </a:p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lang="pt-BR" sz="2400" b="1" dirty="0" smtClean="0">
                <a:latin typeface="Garamond" pitchFamily="18" charset="0"/>
                <a:ea typeface="Times New Roman" pitchFamily="18" charset="0"/>
                <a:cs typeface="Arial" pitchFamily="34" charset="0"/>
              </a:rPr>
              <a:t>1 Centro de Atenção Psicossocial</a:t>
            </a: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5" name="Imagem 4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03" y="3850793"/>
            <a:ext cx="2986726" cy="2286016"/>
          </a:xfrm>
          <a:prstGeom prst="rect">
            <a:avLst/>
          </a:prstGeom>
        </p:spPr>
      </p:pic>
      <p:pic>
        <p:nvPicPr>
          <p:cNvPr id="21506" name="Picture 2" descr="C:\Users\pcs\Desktop\10408721_398827470288285_8412256792419089568_n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500042"/>
            <a:ext cx="2214578" cy="2786082"/>
          </a:xfrm>
          <a:prstGeom prst="rect">
            <a:avLst/>
          </a:prstGeom>
          <a:noFill/>
        </p:spPr>
      </p:pic>
      <p:sp>
        <p:nvSpPr>
          <p:cNvPr id="7" name="CaixaDeTexto 6"/>
          <p:cNvSpPr txBox="1"/>
          <p:nvPr/>
        </p:nvSpPr>
        <p:spPr>
          <a:xfrm>
            <a:off x="3071802" y="571480"/>
            <a:ext cx="5715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latin typeface="Garamond" pitchFamily="18" charset="0"/>
              </a:rPr>
              <a:t>ESTRUTURA DE SAUDE </a:t>
            </a:r>
            <a:endParaRPr lang="pt-BR" sz="3600" b="1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8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28596" y="214290"/>
            <a:ext cx="87154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latin typeface="Garamond" pitchFamily="18" charset="0"/>
              </a:rPr>
              <a:t>SITUACAO DE SAUDE DOS USUARIOS COM </a:t>
            </a:r>
            <a:r>
              <a:rPr lang="pt-BR" sz="2800" b="1" dirty="0" smtClean="0">
                <a:latin typeface="Garamond" pitchFamily="18" charset="0"/>
              </a:rPr>
              <a:t>HIPERTENSÃO</a:t>
            </a:r>
            <a:r>
              <a:rPr lang="es-ES" sz="2800" b="1" dirty="0" smtClean="0">
                <a:latin typeface="Garamond" pitchFamily="18" charset="0"/>
              </a:rPr>
              <a:t> E DIABETES ANTES DA </a:t>
            </a:r>
            <a:r>
              <a:rPr lang="pt-BR" sz="2800" b="1" dirty="0" smtClean="0">
                <a:latin typeface="Garamond" pitchFamily="18" charset="0"/>
              </a:rPr>
              <a:t>INTERVENÇÃO</a:t>
            </a:r>
            <a:r>
              <a:rPr lang="es-ES" sz="2800" b="1" dirty="0" smtClean="0">
                <a:latin typeface="Garamond" pitchFamily="18" charset="0"/>
              </a:rPr>
              <a:t> </a:t>
            </a:r>
            <a:endParaRPr lang="pt-BR" sz="2800" b="1" dirty="0">
              <a:latin typeface="Garamond" pitchFamily="18" charset="0"/>
            </a:endParaRP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251520" y="1988840"/>
            <a:ext cx="8572560" cy="502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  <a:tabLst>
                <a:tab pos="1890713" algn="l"/>
              </a:tabLst>
            </a:pPr>
            <a:r>
              <a:rPr lang="pt-BR" sz="2400" b="1" dirty="0" smtClean="0">
                <a:latin typeface="Garamond" pitchFamily="18" charset="0"/>
                <a:ea typeface="Calibri" pitchFamily="34" charset="0"/>
                <a:cs typeface="Times New Roman" pitchFamily="18" charset="0"/>
              </a:rPr>
              <a:t> O </a:t>
            </a: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Calibri" pitchFamily="34" charset="0"/>
                <a:cs typeface="Times New Roman" pitchFamily="18" charset="0"/>
              </a:rPr>
              <a:t> serviço era ofertado sem prioridade.</a:t>
            </a:r>
          </a:p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  <a:tabLst>
                <a:tab pos="1890713" algn="l"/>
              </a:tabLst>
            </a:pPr>
            <a:r>
              <a:rPr lang="pt-BR" sz="2400" b="1" dirty="0" smtClean="0">
                <a:latin typeface="Garamond" pitchFamily="18" charset="0"/>
                <a:ea typeface="Calibri" pitchFamily="34" charset="0"/>
                <a:cs typeface="Times New Roman" pitchFamily="18" charset="0"/>
              </a:rPr>
              <a:t> Registros e cadastros desatualizados.</a:t>
            </a:r>
          </a:p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  <a:tabLst>
                <a:tab pos="1890713" algn="l"/>
              </a:tabLst>
            </a:pPr>
            <a:r>
              <a:rPr lang="pt-BR" sz="2400" b="1" dirty="0" smtClean="0">
                <a:latin typeface="Garamond" pitchFamily="18" charset="0"/>
                <a:ea typeface="Calibri" pitchFamily="34" charset="0"/>
                <a:cs typeface="Times New Roman" pitchFamily="18" charset="0"/>
              </a:rPr>
              <a:t> Indicadores de qualidade inexistentes.</a:t>
            </a:r>
          </a:p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  <a:tabLst>
                <a:tab pos="1890713" algn="l"/>
              </a:tabLst>
            </a:pPr>
            <a:r>
              <a:rPr lang="pt-BR" sz="2400" b="1" dirty="0" smtClean="0">
                <a:latin typeface="Garamond" pitchFamily="18" charset="0"/>
                <a:ea typeface="Calibri" pitchFamily="34" charset="0"/>
                <a:cs typeface="Times New Roman" pitchFamily="18" charset="0"/>
              </a:rPr>
              <a:t> Poucas atividades de educação em saúde.</a:t>
            </a:r>
          </a:p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  <a:tabLst>
                <a:tab pos="1890713" algn="l"/>
              </a:tabLst>
            </a:pPr>
            <a:r>
              <a:rPr lang="pt-BR" sz="2400" b="1" dirty="0" smtClean="0">
                <a:latin typeface="Garamond" pitchFamily="18" charset="0"/>
                <a:ea typeface="Calibri" pitchFamily="34" charset="0"/>
                <a:cs typeface="Times New Roman" pitchFamily="18" charset="0"/>
              </a:rPr>
              <a:t> Não seguimento seguem protocolos do Ministério da Saúde.</a:t>
            </a:r>
          </a:p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  <a:tabLst>
                <a:tab pos="1890713" algn="l"/>
              </a:tabLst>
            </a:pPr>
            <a:r>
              <a:rPr lang="pt-BR" sz="2400" b="1" dirty="0" smtClean="0">
                <a:latin typeface="Garamond" pitchFamily="18" charset="0"/>
                <a:ea typeface="Calibri" pitchFamily="34" charset="0"/>
                <a:cs typeface="Times New Roman" pitchFamily="18" charset="0"/>
              </a:rPr>
              <a:t> Baixa adesão dos usuários as orientações medicas.</a:t>
            </a:r>
          </a:p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  <a:tabLst>
                <a:tab pos="1890713" algn="l"/>
              </a:tabLst>
            </a:pP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Calibri" pitchFamily="34" charset="0"/>
                <a:cs typeface="Times New Roman" pitchFamily="18" charset="0"/>
              </a:rPr>
              <a:t> Não avaliação</a:t>
            </a:r>
            <a:r>
              <a:rPr kumimoji="0" lang="pt-BR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Calibri" pitchFamily="34" charset="0"/>
                <a:cs typeface="Times New Roman" pitchFamily="18" charset="0"/>
              </a:rPr>
              <a:t> do risco cardiovascular.</a:t>
            </a: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  <a:tabLst>
                <a:tab pos="1890713" algn="l"/>
              </a:tabLst>
            </a:pPr>
            <a:endParaRPr lang="pt-BR" sz="2400" b="1" dirty="0" smtClean="0">
              <a:latin typeface="Garamond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1890713" algn="l"/>
              </a:tabLst>
            </a:pP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8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85720" y="1428736"/>
            <a:ext cx="842968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b="1" dirty="0" smtClean="0">
                <a:latin typeface="Garamond" pitchFamily="18" charset="0"/>
              </a:rPr>
              <a:t>Este projeto de intervenção foi estruturado para ser desenvolvido no período de </a:t>
            </a:r>
            <a:r>
              <a:rPr lang="pt-BR" sz="2800" b="1" dirty="0" smtClean="0">
                <a:solidFill>
                  <a:srgbClr val="FF0000"/>
                </a:solidFill>
                <a:latin typeface="Garamond" pitchFamily="18" charset="0"/>
              </a:rPr>
              <a:t>12 semanas </a:t>
            </a:r>
            <a:r>
              <a:rPr lang="pt-BR" sz="2800" b="1" dirty="0" smtClean="0">
                <a:latin typeface="Garamond" pitchFamily="18" charset="0"/>
              </a:rPr>
              <a:t>na Unidade de Saúde da Família (USF) Dr. Alfredo Campos, no município de Manaquiri/AM. Participarão da intervenção todos hipertensos (140) e diabéticos da área de abrangência da UBS (40), adultos maiores de 20 anos de idade, referentes ao equipe de saúde No.2.</a:t>
            </a:r>
          </a:p>
          <a:p>
            <a:pPr algn="just"/>
            <a:r>
              <a:rPr lang="pt-BR" sz="2800" b="1" dirty="0" smtClean="0">
                <a:latin typeface="Garamond" pitchFamily="18" charset="0"/>
              </a:rPr>
              <a:t>O projeto foi estruturado de acordo com os 4 eixos pedagógicos do curso (</a:t>
            </a:r>
            <a:r>
              <a:rPr lang="pt-BR" sz="2800" b="1" dirty="0" smtClean="0">
                <a:latin typeface="Garamond" pitchFamily="18" charset="0"/>
              </a:rPr>
              <a:t>monitoramento </a:t>
            </a:r>
            <a:r>
              <a:rPr lang="pt-BR" sz="2800" b="1" dirty="0" smtClean="0">
                <a:latin typeface="Garamond" pitchFamily="18" charset="0"/>
              </a:rPr>
              <a:t>e avaliação, organização e gestão do serviço, engajamento publico e qualificação da prática clínica)</a:t>
            </a:r>
            <a:endParaRPr lang="pt-BR" sz="2800" b="1" dirty="0">
              <a:latin typeface="Garamond" pitchFamily="18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000364" y="428604"/>
            <a:ext cx="30003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 smtClean="0">
                <a:latin typeface="Garamond" pitchFamily="18" charset="0"/>
              </a:rPr>
              <a:t>Metodologia</a:t>
            </a:r>
            <a:endParaRPr lang="pt-BR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8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071670" y="571480"/>
            <a:ext cx="50006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latin typeface="Garamond" pitchFamily="18" charset="0"/>
              </a:rPr>
              <a:t>RESULTADOS</a:t>
            </a:r>
            <a:endParaRPr lang="pt-BR" sz="2000" b="1" dirty="0">
              <a:latin typeface="Garamond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500034" y="1000108"/>
            <a:ext cx="814393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Calibri" pitchFamily="34" charset="0"/>
                <a:cs typeface="Arial" pitchFamily="34" charset="0"/>
              </a:rPr>
              <a:t>Objetivo: Aumentar a cobertura a hipertensos com mais de 20 anos da área adstrita</a:t>
            </a:r>
            <a:endParaRPr kumimoji="0" lang="pt-B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cs typeface="Arial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Calibri" pitchFamily="34" charset="0"/>
                <a:cs typeface="Arial" pitchFamily="34" charset="0"/>
              </a:rPr>
              <a:t>Meta: Cadastrar 60% dos </a:t>
            </a:r>
            <a:r>
              <a:rPr kumimoji="0" lang="pt-BR" sz="20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Calibri" pitchFamily="34" charset="0"/>
                <a:cs typeface="Arial" pitchFamily="34" charset="0"/>
              </a:rPr>
              <a:t>hipertensos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Calibri" pitchFamily="34" charset="0"/>
                <a:cs typeface="Arial" pitchFamily="34" charset="0"/>
              </a:rPr>
              <a:t> e 60% dos </a:t>
            </a:r>
            <a:r>
              <a:rPr kumimoji="0" lang="pt-BR" sz="20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Calibri" pitchFamily="34" charset="0"/>
                <a:cs typeface="Arial" pitchFamily="34" charset="0"/>
              </a:rPr>
              <a:t>diabéticos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Calibri" pitchFamily="34" charset="0"/>
                <a:cs typeface="Arial" pitchFamily="34" charset="0"/>
              </a:rPr>
              <a:t> da área de abrangência no Programa de Atenção à Hipertensão Arterial e à Diabetes Mellitus da unidade de saúde.</a:t>
            </a:r>
            <a:endParaRPr kumimoji="0" lang="pt-B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cs typeface="Arial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95536" y="5511787"/>
            <a:ext cx="8392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b="1" dirty="0" smtClean="0">
                <a:solidFill>
                  <a:srgbClr val="000000"/>
                </a:solidFill>
                <a:latin typeface="Garamond" pitchFamily="18" charset="0"/>
                <a:ea typeface="Calibri" pitchFamily="34" charset="0"/>
                <a:cs typeface="Arial" pitchFamily="34" charset="0"/>
              </a:rPr>
              <a:t>Com a continuação do trabalho, no quarto </a:t>
            </a:r>
            <a:r>
              <a:rPr lang="pt-BR" sz="1600" b="1" dirty="0">
                <a:solidFill>
                  <a:srgbClr val="000000"/>
                </a:solidFill>
                <a:latin typeface="Garamond" pitchFamily="18" charset="0"/>
                <a:ea typeface="Calibri" pitchFamily="34" charset="0"/>
                <a:cs typeface="Arial" pitchFamily="34" charset="0"/>
              </a:rPr>
              <a:t>mês alcançamos </a:t>
            </a:r>
            <a:r>
              <a:rPr lang="pt-BR" sz="1600" b="1" dirty="0" smtClean="0">
                <a:solidFill>
                  <a:srgbClr val="000000"/>
                </a:solidFill>
                <a:latin typeface="Garamond" pitchFamily="18" charset="0"/>
                <a:ea typeface="Calibri" pitchFamily="34" charset="0"/>
                <a:cs typeface="Arial" pitchFamily="34" charset="0"/>
              </a:rPr>
              <a:t>um </a:t>
            </a:r>
            <a:r>
              <a:rPr lang="pt-BR" sz="1600" b="1" dirty="0">
                <a:solidFill>
                  <a:srgbClr val="000000"/>
                </a:solidFill>
                <a:latin typeface="Garamond" pitchFamily="18" charset="0"/>
                <a:ea typeface="Calibri" pitchFamily="34" charset="0"/>
                <a:cs typeface="Arial" pitchFamily="34" charset="0"/>
              </a:rPr>
              <a:t>total de 133 </a:t>
            </a:r>
            <a:r>
              <a:rPr lang="pt-BR" sz="1600" b="1" dirty="0" smtClean="0">
                <a:solidFill>
                  <a:srgbClr val="000000"/>
                </a:solidFill>
                <a:latin typeface="Garamond" pitchFamily="18" charset="0"/>
                <a:ea typeface="Calibri" pitchFamily="34" charset="0"/>
                <a:cs typeface="Arial" pitchFamily="34" charset="0"/>
              </a:rPr>
              <a:t> (95%) hipertensos e 47 diabéticos (100%)</a:t>
            </a:r>
            <a:endParaRPr lang="pt-BR" sz="1600" b="1" dirty="0"/>
          </a:p>
        </p:txBody>
      </p:sp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675441286"/>
              </p:ext>
            </p:extLst>
          </p:nvPr>
        </p:nvGraphicFramePr>
        <p:xfrm>
          <a:off x="345863" y="2921394"/>
          <a:ext cx="4246932" cy="2432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773441798"/>
              </p:ext>
            </p:extLst>
          </p:nvPr>
        </p:nvGraphicFramePr>
        <p:xfrm>
          <a:off x="4716016" y="2902601"/>
          <a:ext cx="4225454" cy="2480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8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142844" y="49390"/>
            <a:ext cx="871540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3975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Calibri" pitchFamily="34" charset="0"/>
                <a:cs typeface="Arial" pitchFamily="34" charset="0"/>
              </a:rPr>
              <a:t>Objetivo: Melhorar a qualidade da atenção a </a:t>
            </a:r>
            <a:r>
              <a:rPr kumimoji="0" lang="pt-BR" sz="20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Calibri" pitchFamily="34" charset="0"/>
                <a:cs typeface="Arial" pitchFamily="34" charset="0"/>
              </a:rPr>
              <a:t>hipertensos e diabéticos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Calibri" pitchFamily="34" charset="0"/>
                <a:cs typeface="Arial" pitchFamily="34" charset="0"/>
              </a:rPr>
              <a:t> da área adstrita</a:t>
            </a:r>
            <a:endParaRPr kumimoji="0" lang="pt-B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cs typeface="Arial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Calibri" pitchFamily="34" charset="0"/>
                <a:cs typeface="Arial" pitchFamily="34" charset="0"/>
              </a:rPr>
              <a:t>Meta: Realizar exame clínico apropriado em 100% dos </a:t>
            </a:r>
            <a:r>
              <a:rPr kumimoji="0" lang="pt-BR" sz="20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Calibri" pitchFamily="34" charset="0"/>
                <a:cs typeface="Arial" pitchFamily="34" charset="0"/>
              </a:rPr>
              <a:t>hipertensos e diabéticos.</a:t>
            </a:r>
            <a:endParaRPr kumimoji="0" lang="pt-BR" sz="20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cs typeface="Arial" pitchFamily="34" charset="0"/>
            </a:endParaRP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179512" y="5288340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b="1" dirty="0" smtClean="0">
                <a:solidFill>
                  <a:srgbClr val="000000"/>
                </a:solidFill>
                <a:latin typeface="Garamond" pitchFamily="18" charset="0"/>
                <a:cs typeface="Arial" pitchFamily="34" charset="0"/>
              </a:rPr>
              <a:t>Como seguimos com o trabalho após o fim da intervenção, no mês 4 alcançamos 133 hipertensos e 47 diabéticos</a:t>
            </a:r>
            <a:endParaRPr lang="pt-BR" sz="1600" b="1" dirty="0"/>
          </a:p>
        </p:txBody>
      </p:sp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639830184"/>
              </p:ext>
            </p:extLst>
          </p:nvPr>
        </p:nvGraphicFramePr>
        <p:xfrm>
          <a:off x="4808407" y="1911016"/>
          <a:ext cx="4043338" cy="26442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Chart 1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229553256"/>
              </p:ext>
            </p:extLst>
          </p:nvPr>
        </p:nvGraphicFramePr>
        <p:xfrm>
          <a:off x="348872" y="1991593"/>
          <a:ext cx="4296321" cy="2545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8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285720" y="274716"/>
            <a:ext cx="8501122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Calibri" pitchFamily="34" charset="0"/>
                <a:cs typeface="Arial" pitchFamily="34" charset="0"/>
              </a:rPr>
              <a:t>Objetivo: Melhorar a qualidade da atenção a </a:t>
            </a:r>
            <a:r>
              <a:rPr kumimoji="0" lang="pt-BR" sz="20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Calibri" pitchFamily="34" charset="0"/>
                <a:cs typeface="Arial" pitchFamily="34" charset="0"/>
              </a:rPr>
              <a:t>hipertensos e diabético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Calibri" pitchFamily="34" charset="0"/>
                <a:cs typeface="Arial" pitchFamily="34" charset="0"/>
              </a:rPr>
              <a:t>s da área adstrita</a:t>
            </a:r>
            <a:endParaRPr kumimoji="0" lang="pt-B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cs typeface="Arial" pitchFamily="34" charset="0"/>
            </a:endParaRPr>
          </a:p>
          <a:p>
            <a:pPr marL="449263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Calibri" pitchFamily="34" charset="0"/>
                <a:cs typeface="Arial" pitchFamily="34" charset="0"/>
              </a:rPr>
              <a:t>Meta: Garantir a 100% dos </a:t>
            </a:r>
            <a:r>
              <a:rPr kumimoji="0" lang="pt-BR" sz="20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Calibri" pitchFamily="34" charset="0"/>
                <a:cs typeface="Arial" pitchFamily="34" charset="0"/>
              </a:rPr>
              <a:t>hipertensos e diabéticos 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Calibri" pitchFamily="34" charset="0"/>
                <a:cs typeface="Arial" pitchFamily="34" charset="0"/>
              </a:rPr>
              <a:t>a realização de exames complementares em dia de acordo com o protocolo.   </a:t>
            </a:r>
            <a:endParaRPr kumimoji="0" lang="pt-B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79512" y="5288340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b="1" dirty="0" smtClean="0">
                <a:solidFill>
                  <a:srgbClr val="000000"/>
                </a:solidFill>
                <a:latin typeface="Garamond" pitchFamily="18" charset="0"/>
                <a:ea typeface="Calibri" pitchFamily="34" charset="0"/>
                <a:cs typeface="Arial" pitchFamily="34" charset="0"/>
              </a:rPr>
              <a:t>Não foi possível manter a meta devido a problemas no laboratório. Foram mantidos os mesmos 50 (37%) e 21 (44%) usuários no quarto mês.</a:t>
            </a:r>
            <a:endParaRPr lang="pt-BR" sz="1600" b="1" dirty="0"/>
          </a:p>
        </p:txBody>
      </p:sp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893369671"/>
              </p:ext>
            </p:extLst>
          </p:nvPr>
        </p:nvGraphicFramePr>
        <p:xfrm>
          <a:off x="281308" y="2276872"/>
          <a:ext cx="4074668" cy="26550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859949696"/>
              </p:ext>
            </p:extLst>
          </p:nvPr>
        </p:nvGraphicFramePr>
        <p:xfrm>
          <a:off x="4532243" y="2276872"/>
          <a:ext cx="4254599" cy="26587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CaixaDeTexto 1"/>
          <p:cNvSpPr txBox="1"/>
          <p:nvPr/>
        </p:nvSpPr>
        <p:spPr>
          <a:xfrm>
            <a:off x="5364088" y="3320137"/>
            <a:ext cx="562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dirty="0" smtClean="0"/>
              <a:t>8 </a:t>
            </a:r>
            <a:endParaRPr lang="pt-BR" sz="1800" dirty="0"/>
          </a:p>
        </p:txBody>
      </p:sp>
      <p:sp>
        <p:nvSpPr>
          <p:cNvPr id="13" name="CaixaDeTexto 1"/>
          <p:cNvSpPr txBox="1"/>
          <p:nvPr/>
        </p:nvSpPr>
        <p:spPr>
          <a:xfrm>
            <a:off x="6156176" y="3553240"/>
            <a:ext cx="999728" cy="367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dirty="0" smtClean="0"/>
              <a:t>10 </a:t>
            </a:r>
            <a:endParaRPr lang="pt-BR" sz="1800" dirty="0"/>
          </a:p>
        </p:txBody>
      </p:sp>
      <p:sp>
        <p:nvSpPr>
          <p:cNvPr id="14" name="CaixaDeTexto 1"/>
          <p:cNvSpPr txBox="1"/>
          <p:nvPr/>
        </p:nvSpPr>
        <p:spPr>
          <a:xfrm>
            <a:off x="7020272" y="3474025"/>
            <a:ext cx="999728" cy="367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dirty="0" smtClean="0"/>
              <a:t>21 </a:t>
            </a:r>
            <a:endParaRPr lang="pt-BR" sz="1800" dirty="0"/>
          </a:p>
        </p:txBody>
      </p:sp>
      <p:sp>
        <p:nvSpPr>
          <p:cNvPr id="15" name="CaixaDeTexto 1"/>
          <p:cNvSpPr txBox="1"/>
          <p:nvPr/>
        </p:nvSpPr>
        <p:spPr>
          <a:xfrm>
            <a:off x="7668344" y="3977217"/>
            <a:ext cx="999728" cy="367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b="1" dirty="0" smtClean="0">
                <a:solidFill>
                  <a:srgbClr val="FF0000"/>
                </a:solidFill>
              </a:rPr>
              <a:t>21 </a:t>
            </a:r>
            <a:r>
              <a:rPr lang="pt-BR" b="1" dirty="0" smtClean="0">
                <a:solidFill>
                  <a:srgbClr val="FF0000"/>
                </a:solidFill>
              </a:rPr>
              <a:t>pessoas</a:t>
            </a:r>
            <a:r>
              <a:rPr lang="pt-BR" sz="1800" b="1" dirty="0" smtClean="0">
                <a:solidFill>
                  <a:srgbClr val="FF0000"/>
                </a:solidFill>
              </a:rPr>
              <a:t> </a:t>
            </a:r>
            <a:endParaRPr lang="pt-BR" sz="1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1264</TotalTime>
  <Words>1673</Words>
  <Application>Microsoft Office PowerPoint</Application>
  <PresentationFormat>Apresentação na tela (4:3)</PresentationFormat>
  <Paragraphs>242</Paragraphs>
  <Slides>25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26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pcs</dc:creator>
  <cp:lastModifiedBy>pcs</cp:lastModifiedBy>
  <cp:revision>301</cp:revision>
  <dcterms:created xsi:type="dcterms:W3CDTF">2015-06-29T01:20:07Z</dcterms:created>
  <dcterms:modified xsi:type="dcterms:W3CDTF">2015-07-25T00:54:46Z</dcterms:modified>
</cp:coreProperties>
</file>