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6" r:id="rId3"/>
    <p:sldId id="257" r:id="rId4"/>
    <p:sldId id="259" r:id="rId5"/>
    <p:sldId id="260" r:id="rId6"/>
    <p:sldId id="303" r:id="rId7"/>
    <p:sldId id="261" r:id="rId8"/>
    <p:sldId id="300" r:id="rId9"/>
    <p:sldId id="301" r:id="rId10"/>
    <p:sldId id="263" r:id="rId11"/>
    <p:sldId id="302" r:id="rId12"/>
    <p:sldId id="305" r:id="rId13"/>
    <p:sldId id="306" r:id="rId14"/>
    <p:sldId id="308" r:id="rId15"/>
    <p:sldId id="309" r:id="rId16"/>
    <p:sldId id="311" r:id="rId17"/>
    <p:sldId id="312" r:id="rId18"/>
    <p:sldId id="313" r:id="rId19"/>
    <p:sldId id="283" r:id="rId20"/>
    <p:sldId id="284" r:id="rId21"/>
    <p:sldId id="314" r:id="rId22"/>
    <p:sldId id="315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47" autoAdjust="0"/>
  </p:normalViewPr>
  <p:slideViewPr>
    <p:cSldViewPr>
      <p:cViewPr varScale="1">
        <p:scale>
          <a:sx n="61" d="100"/>
          <a:sy n="61" d="100"/>
        </p:scale>
        <p:origin x="16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0849069097634498"/>
          <c:y val="0.24509745256622351"/>
          <c:w val="0.85849155468238136"/>
          <c:h val="0.62254752951820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0.25968436154949837</c:v>
                </c:pt>
                <c:pt idx="1">
                  <c:v>0.3902439024390244</c:v>
                </c:pt>
                <c:pt idx="2">
                  <c:v>0.48350071736011513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453600"/>
        <c:axId val="342454384"/>
      </c:barChart>
      <c:catAx>
        <c:axId val="34245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2454384"/>
        <c:crosses val="autoZero"/>
        <c:auto val="1"/>
        <c:lblAlgn val="ctr"/>
        <c:lblOffset val="100"/>
        <c:noMultiLvlLbl val="0"/>
      </c:catAx>
      <c:valAx>
        <c:axId val="3424543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24536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6.7264573991031487E-2</c:v>
                </c:pt>
                <c:pt idx="1">
                  <c:v>0.45291479820627834</c:v>
                </c:pt>
                <c:pt idx="2">
                  <c:v>0.56502242152466353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926728"/>
        <c:axId val="500929080"/>
      </c:barChart>
      <c:catAx>
        <c:axId val="500926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0929080"/>
        <c:crosses val="autoZero"/>
        <c:auto val="1"/>
        <c:lblAlgn val="ctr"/>
        <c:lblOffset val="100"/>
        <c:noMultiLvlLbl val="0"/>
      </c:catAx>
      <c:valAx>
        <c:axId val="5009290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09267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0.7734806629834261</c:v>
                </c:pt>
                <c:pt idx="1">
                  <c:v>0.94485294117647067</c:v>
                </c:pt>
                <c:pt idx="2">
                  <c:v>0.93175074183976259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718760"/>
        <c:axId val="393716016"/>
      </c:barChart>
      <c:catAx>
        <c:axId val="393718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3716016"/>
        <c:crosses val="autoZero"/>
        <c:auto val="1"/>
        <c:lblAlgn val="ctr"/>
        <c:lblOffset val="100"/>
        <c:noMultiLvlLbl val="0"/>
      </c:catAx>
      <c:valAx>
        <c:axId val="39371601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37187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216223371014332"/>
          <c:y val="0.20858551948334242"/>
          <c:w val="0.84374544321464284"/>
          <c:h val="0.71453413388850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Indicadores!$D$41:$G$41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Indicadores!$D$42:$G$42</c:f>
              <c:numCache>
                <c:formatCode>0.0%</c:formatCode>
                <c:ptCount val="4"/>
                <c:pt idx="0">
                  <c:v>0.6116071428571429</c:v>
                </c:pt>
                <c:pt idx="1">
                  <c:v>0.73976608187134418</c:v>
                </c:pt>
                <c:pt idx="2">
                  <c:v>0.71264367816092034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674848"/>
        <c:axId val="389674456"/>
      </c:barChart>
      <c:catAx>
        <c:axId val="38967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9674456"/>
        <c:crosses val="autoZero"/>
        <c:auto val="1"/>
        <c:lblAlgn val="ctr"/>
        <c:lblOffset val="100"/>
        <c:noMultiLvlLbl val="0"/>
      </c:catAx>
      <c:valAx>
        <c:axId val="3896744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96748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302201132703507"/>
          <c:y val="0.19047643652400156"/>
          <c:w val="0.85257908544524286"/>
          <c:h val="0.671958539959672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0.16867469879518068</c:v>
                </c:pt>
                <c:pt idx="1">
                  <c:v>0.7537313432835836</c:v>
                </c:pt>
                <c:pt idx="2">
                  <c:v>0.77639751552795033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103216"/>
        <c:axId val="226103608"/>
      </c:barChart>
      <c:catAx>
        <c:axId val="22610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6103608"/>
        <c:crosses val="autoZero"/>
        <c:auto val="1"/>
        <c:lblAlgn val="ctr"/>
        <c:lblOffset val="100"/>
        <c:noMultiLvlLbl val="0"/>
      </c:catAx>
      <c:valAx>
        <c:axId val="2261036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61032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A83D4-2745-4846-A001-CC0DCDB988DC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A26CC-DA59-409B-882E-E91B03440B1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81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26CC-DA59-409B-882E-E91B03440B14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86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26CC-DA59-409B-882E-E91B03440B1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2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26CC-DA59-409B-882E-E91B03440B1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925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26CC-DA59-409B-882E-E91B03440B14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71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26CC-DA59-409B-882E-E91B03440B14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430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26CC-DA59-409B-882E-E91B03440B14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000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Lucas aqui explicar que todos foram satisfatórias devido padronização na coleta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26CC-DA59-409B-882E-E91B03440B14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05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Inalmis</a:t>
            </a:r>
            <a:r>
              <a:rPr lang="pt-BR" dirty="0" smtClean="0"/>
              <a:t> </a:t>
            </a:r>
            <a:r>
              <a:rPr lang="pt-BR" dirty="0" smtClean="0"/>
              <a:t>veja que destaquei 2 pontos a implementação da intervenção destaque isso na apresentação oral e também</a:t>
            </a:r>
            <a:r>
              <a:rPr lang="pt-BR" baseline="0" dirty="0" smtClean="0"/>
              <a:t> por favor não esqueça de falar sobre a contribuição dos diários de intervenção (</a:t>
            </a:r>
            <a:r>
              <a:rPr lang="pt-BR" baseline="0" dirty="0" err="1" smtClean="0"/>
              <a:t>Ernande</a:t>
            </a:r>
            <a:r>
              <a:rPr lang="pt-BR" baseline="0" dirty="0" smtClean="0"/>
              <a:t> está pedindo bastante para atentarmos para isso)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26CC-DA59-409B-882E-E91B03440B14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44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85918" y="285728"/>
            <a:ext cx="5929354" cy="1470025"/>
          </a:xfrm>
        </p:spPr>
        <p:txBody>
          <a:bodyPr>
            <a:normAutofit fontScale="90000"/>
          </a:bodyPr>
          <a:lstStyle/>
          <a:p>
            <a:pPr lvl="0"/>
            <a:r>
              <a:rPr lang="pt-BR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9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lang="pt-BR" sz="19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9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9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Faculdade de Medicina</a:t>
            </a:r>
            <a:r>
              <a:rPr lang="pt-BR" sz="19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9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9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Medicina Social</a:t>
            </a:r>
            <a:r>
              <a:rPr lang="pt-BR" sz="19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9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9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de Especialização em Saúde da Família - </a:t>
            </a:r>
            <a:r>
              <a:rPr lang="pt-BR" sz="19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UnaSUS</a:t>
            </a:r>
            <a:r>
              <a:rPr lang="pt-BR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5786" y="2571744"/>
            <a:ext cx="7929618" cy="3571900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Melhoria do Programa de Prevenção do Câncer de Colo de Útero e Mama na </a:t>
            </a:r>
            <a:b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ESF1 no município de Lagoa Bonita do Sul/RS</a:t>
            </a:r>
            <a:r>
              <a:rPr lang="pt-BR" sz="2400" b="1" dirty="0" smtClean="0">
                <a:solidFill>
                  <a:schemeClr val="tx2"/>
                </a:solidFill>
              </a:rPr>
              <a:t>.</a:t>
            </a:r>
            <a:endParaRPr lang="pt-BR" sz="2400" b="1" dirty="0" smtClean="0">
              <a:solidFill>
                <a:schemeClr val="tx1"/>
              </a:solidFill>
              <a:latin typeface="Berlin Sans FB Demi" pitchFamily="34" charset="0"/>
            </a:endParaRPr>
          </a:p>
          <a:p>
            <a:endParaRPr lang="pt-BR" sz="2400" b="1" dirty="0" smtClean="0">
              <a:solidFill>
                <a:schemeClr val="tx1"/>
              </a:solidFill>
              <a:latin typeface="Berlin Sans FB Demi" pitchFamily="34" charset="0"/>
            </a:endParaRPr>
          </a:p>
          <a:p>
            <a:r>
              <a:rPr lang="pt-BR" sz="1800" dirty="0" err="1" smtClean="0">
                <a:solidFill>
                  <a:schemeClr val="tx1"/>
                </a:solidFill>
              </a:rPr>
              <a:t>Inalmis</a:t>
            </a:r>
            <a:r>
              <a:rPr lang="pt-BR" sz="1800" dirty="0" smtClean="0">
                <a:solidFill>
                  <a:schemeClr val="tx1"/>
                </a:solidFill>
              </a:rPr>
              <a:t> Perez </a:t>
            </a:r>
            <a:r>
              <a:rPr lang="pt-BR" sz="1800" dirty="0" err="1" smtClean="0">
                <a:solidFill>
                  <a:schemeClr val="tx1"/>
                </a:solidFill>
              </a:rPr>
              <a:t>Barban</a:t>
            </a:r>
            <a:endParaRPr lang="pt-BR" sz="1800" dirty="0" smtClean="0">
              <a:solidFill>
                <a:schemeClr val="tx1"/>
              </a:solidFill>
            </a:endParaRPr>
          </a:p>
          <a:p>
            <a:r>
              <a:rPr lang="pt-BR" sz="1800" dirty="0" smtClean="0">
                <a:solidFill>
                  <a:schemeClr val="tx1"/>
                </a:solidFill>
              </a:rPr>
              <a:t>Orientador: Andressa Hoffmann Pinto</a:t>
            </a:r>
            <a:endParaRPr lang="pt-BR" sz="1800" dirty="0" smtClean="0">
              <a:solidFill>
                <a:schemeClr val="tx1"/>
              </a:solidFill>
            </a:endParaRPr>
          </a:p>
          <a:p>
            <a:endParaRPr lang="pt-BR" sz="1800" dirty="0" smtClean="0">
              <a:solidFill>
                <a:schemeClr val="tx1"/>
              </a:solidFill>
            </a:endParaRPr>
          </a:p>
          <a:p>
            <a:r>
              <a:rPr lang="pt-BR" sz="1800" dirty="0" smtClean="0">
                <a:solidFill>
                  <a:schemeClr val="tx1"/>
                </a:solidFill>
              </a:rPr>
              <a:t>Pelotas 2015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4" name="Picture 8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269898" cy="120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 descr="http://dms.ufpel.edu.br/aquares/images/stories/logos/unasus-ufpe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48" y="285728"/>
            <a:ext cx="1368152" cy="112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7387" y="668581"/>
            <a:ext cx="8784976" cy="194421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3600" b="1" dirty="0" smtClean="0"/>
              <a:t>Objetivo 1: </a:t>
            </a:r>
            <a:r>
              <a:rPr lang="pt-BR" sz="3600" dirty="0"/>
              <a:t>Ampliar a cobertura de detecção precoce do câncer de colo e do câncer de mama</a:t>
            </a:r>
            <a:r>
              <a:rPr lang="pt-BR" sz="3600" dirty="0" smtClean="0"/>
              <a:t>.</a:t>
            </a:r>
            <a:endParaRPr lang="pt-BR" sz="3600" b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3600" b="1" dirty="0" smtClean="0"/>
              <a:t>Meta1.1: </a:t>
            </a:r>
            <a:r>
              <a:rPr lang="pt-BR" sz="3600" dirty="0" smtClean="0"/>
              <a:t>Ampliar </a:t>
            </a:r>
            <a:r>
              <a:rPr lang="pt-BR" sz="3600" dirty="0"/>
              <a:t>a cobertura de detecção precoce do câncer de colo de útero das mulheres na faixa etária entre 25 e 64 anos de idade </a:t>
            </a:r>
            <a:r>
              <a:rPr lang="pt-BR" sz="3600" dirty="0" smtClean="0"/>
              <a:t>para </a:t>
            </a:r>
            <a:r>
              <a:rPr lang="pt-BR" sz="3600" dirty="0" smtClean="0"/>
              <a:t>60</a:t>
            </a:r>
            <a:r>
              <a:rPr lang="pt-BR" sz="3600" dirty="0" smtClean="0"/>
              <a:t>% </a:t>
            </a:r>
            <a:endParaRPr lang="pt-BR" sz="3600" dirty="0"/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251520" y="116632"/>
            <a:ext cx="1944216" cy="1036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BR" sz="2400" b="1" dirty="0" smtClean="0"/>
              <a:t>Resultados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900291" y="5805264"/>
            <a:ext cx="7838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No primeiro mês </a:t>
            </a:r>
            <a:r>
              <a:rPr lang="pt-BR" dirty="0" smtClean="0"/>
              <a:t>176 </a:t>
            </a:r>
            <a:r>
              <a:rPr lang="pt-BR" dirty="0" smtClean="0"/>
              <a:t>mulheres tiveram seus exames em dia, </a:t>
            </a:r>
            <a:r>
              <a:rPr lang="pt-BR" dirty="0" smtClean="0"/>
              <a:t>272 </a:t>
            </a:r>
            <a:r>
              <a:rPr lang="pt-BR" dirty="0" smtClean="0"/>
              <a:t>no segundo mês</a:t>
            </a:r>
          </a:p>
          <a:p>
            <a:r>
              <a:rPr lang="pt-BR" dirty="0" smtClean="0"/>
              <a:t>e </a:t>
            </a:r>
            <a:r>
              <a:rPr lang="pt-BR" dirty="0" smtClean="0"/>
              <a:t>337</a:t>
            </a:r>
            <a:r>
              <a:rPr lang="pt-BR" dirty="0" smtClean="0"/>
              <a:t> </a:t>
            </a:r>
            <a:r>
              <a:rPr lang="pt-BR" dirty="0" smtClean="0"/>
              <a:t>no terceiro mês, totalizando </a:t>
            </a:r>
            <a:r>
              <a:rPr lang="pt-BR" dirty="0" smtClean="0"/>
              <a:t>48,4%.</a:t>
            </a:r>
            <a:endParaRPr lang="pt-BR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795629915"/>
              </p:ext>
            </p:extLst>
          </p:nvPr>
        </p:nvGraphicFramePr>
        <p:xfrm>
          <a:off x="2293611" y="2608518"/>
          <a:ext cx="4752528" cy="318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096626"/>
            <a:ext cx="8784976" cy="103623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/>
              <a:t>Meta 1.2: </a:t>
            </a:r>
            <a:r>
              <a:rPr lang="pt-BR" sz="2000" dirty="0" smtClean="0"/>
              <a:t>Ampliar </a:t>
            </a:r>
            <a:r>
              <a:rPr lang="pt-BR" sz="2000" dirty="0"/>
              <a:t>a cobertura de detecção precoce do câncer de </a:t>
            </a:r>
            <a:r>
              <a:rPr lang="pt-BR" sz="2000" dirty="0" smtClean="0"/>
              <a:t>mama das </a:t>
            </a:r>
            <a:r>
              <a:rPr lang="pt-BR" sz="2000" dirty="0"/>
              <a:t>mulheres na faixa etária entre </a:t>
            </a:r>
            <a:r>
              <a:rPr lang="pt-BR" sz="2000" dirty="0" smtClean="0"/>
              <a:t>50 </a:t>
            </a:r>
            <a:r>
              <a:rPr lang="pt-BR" sz="2000" dirty="0"/>
              <a:t>e </a:t>
            </a:r>
            <a:r>
              <a:rPr lang="pt-BR" sz="2000" dirty="0" smtClean="0"/>
              <a:t>69 </a:t>
            </a:r>
            <a:r>
              <a:rPr lang="pt-BR" sz="2000" dirty="0"/>
              <a:t>anos de idade para </a:t>
            </a:r>
            <a:r>
              <a:rPr lang="pt-BR" sz="2000" dirty="0"/>
              <a:t>6</a:t>
            </a:r>
            <a:r>
              <a:rPr lang="pt-BR" sz="2000" dirty="0" smtClean="0"/>
              <a:t>0</a:t>
            </a:r>
            <a:r>
              <a:rPr lang="pt-BR" sz="2000" dirty="0" smtClean="0"/>
              <a:t>% </a:t>
            </a:r>
            <a:endParaRPr lang="pt-BR" sz="2000" dirty="0"/>
          </a:p>
          <a:p>
            <a:pPr marL="0" indent="0" algn="just">
              <a:lnSpc>
                <a:spcPct val="150000"/>
              </a:lnSpc>
              <a:buNone/>
            </a:pPr>
            <a:endParaRPr lang="pt-BR" dirty="0"/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251520" y="116632"/>
            <a:ext cx="1944216" cy="1036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BR" sz="2400" b="1" dirty="0" smtClean="0"/>
              <a:t>Resultados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043608" y="5877272"/>
            <a:ext cx="6525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No primeiro mês </a:t>
            </a:r>
            <a:r>
              <a:rPr lang="pt-BR" dirty="0" smtClean="0"/>
              <a:t>30 </a:t>
            </a:r>
            <a:r>
              <a:rPr lang="pt-BR" dirty="0" smtClean="0"/>
              <a:t>mulheres tiveram a solicitação de mamografia, </a:t>
            </a:r>
          </a:p>
          <a:p>
            <a:r>
              <a:rPr lang="pt-BR" dirty="0" smtClean="0"/>
              <a:t>101 no </a:t>
            </a:r>
            <a:r>
              <a:rPr lang="pt-BR" dirty="0" smtClean="0"/>
              <a:t>segundo mês e </a:t>
            </a:r>
            <a:r>
              <a:rPr lang="pt-BR" dirty="0" smtClean="0"/>
              <a:t>126</a:t>
            </a:r>
            <a:r>
              <a:rPr lang="pt-BR" dirty="0" smtClean="0"/>
              <a:t> </a:t>
            </a:r>
            <a:r>
              <a:rPr lang="pt-BR" dirty="0" smtClean="0"/>
              <a:t>no terceiro mês, totalizando </a:t>
            </a:r>
            <a:r>
              <a:rPr lang="pt-BR" dirty="0" smtClean="0"/>
              <a:t>56</a:t>
            </a:r>
            <a:r>
              <a:rPr lang="pt-BR" dirty="0" smtClean="0"/>
              <a:t>,5%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147983428"/>
              </p:ext>
            </p:extLst>
          </p:nvPr>
        </p:nvGraphicFramePr>
        <p:xfrm>
          <a:off x="1934113" y="2456575"/>
          <a:ext cx="5419789" cy="309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78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251520" y="116632"/>
            <a:ext cx="1944216" cy="1036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BR" sz="2400" b="1" dirty="0" smtClean="0"/>
              <a:t>Resultados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77387" y="668581"/>
            <a:ext cx="8784976" cy="19442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/>
              <a:t>Objetivo 2: Melhorar </a:t>
            </a:r>
            <a:r>
              <a:rPr lang="pt-BR" sz="2000" b="1" dirty="0"/>
              <a:t>a qualidade do atendimento das mulheres que realizam detecção precoce </a:t>
            </a:r>
            <a:endParaRPr lang="pt-BR" sz="2000" b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/>
              <a:t>Meta2.1: </a:t>
            </a:r>
            <a:r>
              <a:rPr lang="pt-BR" sz="2000" dirty="0"/>
              <a:t>Obter 100% de coleta de amostras satisfatórias do exame </a:t>
            </a:r>
            <a:r>
              <a:rPr lang="pt-BR" sz="2000" dirty="0" err="1"/>
              <a:t>citopatológico</a:t>
            </a:r>
            <a:r>
              <a:rPr lang="pt-BR" sz="2000" dirty="0"/>
              <a:t> de colo de útero.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71481" y="5733256"/>
            <a:ext cx="839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dirty="0" smtClean="0"/>
              <a:t>Primeiro mês 140 amostras satisfatórias, segundo mês 257 e terceiro mês 314 ou 93,2%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463925611"/>
              </p:ext>
            </p:extLst>
          </p:nvPr>
        </p:nvGraphicFramePr>
        <p:xfrm>
          <a:off x="1983905" y="2592753"/>
          <a:ext cx="5371939" cy="290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479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251520" y="116632"/>
            <a:ext cx="1944216" cy="1036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BR" sz="2400" b="1" dirty="0" smtClean="0"/>
              <a:t>Resultados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47344" y="634747"/>
            <a:ext cx="8784976" cy="19442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/>
              <a:t>Objetivo 3: </a:t>
            </a:r>
            <a:r>
              <a:rPr lang="pt-BR" sz="2000" b="1" dirty="0"/>
              <a:t>Melhorar a adesão das mulheres à realização de exame </a:t>
            </a:r>
            <a:r>
              <a:rPr lang="pt-BR" sz="2000" b="1" dirty="0" err="1"/>
              <a:t>citopatológico</a:t>
            </a:r>
            <a:r>
              <a:rPr lang="pt-BR" sz="2000" b="1" dirty="0"/>
              <a:t> de colo de útero e </a:t>
            </a:r>
            <a:r>
              <a:rPr lang="pt-BR" sz="2000" b="1" dirty="0" smtClean="0"/>
              <a:t>mamografia</a:t>
            </a:r>
            <a:endParaRPr lang="pt-BR" sz="2000" b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/>
              <a:t>Meta3.1: </a:t>
            </a:r>
            <a:r>
              <a:rPr lang="pt-BR" sz="2000" dirty="0"/>
              <a:t>Identificar 100% das mulheres com exame </a:t>
            </a:r>
            <a:r>
              <a:rPr lang="pt-BR" sz="2000" dirty="0" err="1"/>
              <a:t>citopatológico</a:t>
            </a:r>
            <a:r>
              <a:rPr lang="pt-BR" sz="2000" dirty="0"/>
              <a:t> alterado sem acompanhamento pela unidade de saúde</a:t>
            </a:r>
            <a:r>
              <a:rPr lang="pt-BR" sz="2000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Ao final do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terceiro mês foram cadastradas 337 mulheres com exame em dia e três tiveram exames alterados, todas retornaram à unidade básica para conhecer os resultados. </a:t>
            </a:r>
            <a:endParaRPr lang="pt-BR" sz="2000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228130" y="3933056"/>
            <a:ext cx="878497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BR" sz="2000" b="1" dirty="0" smtClean="0"/>
              <a:t>Meta3.2: </a:t>
            </a:r>
            <a:r>
              <a:rPr lang="pt-BR" sz="2000" dirty="0" smtClean="0"/>
              <a:t>Identificar 100% das mulheres com mamografia alterada sem acompanhamento pela unidade de saúde</a:t>
            </a:r>
            <a:r>
              <a:rPr lang="pt-BR" sz="2000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Ao final do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terceiro mês foram cadastradas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126 mulheres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e  não tivemos mulheres com mamografia alterada. </a:t>
            </a:r>
            <a:endParaRPr lang="pt-BR" sz="2000" dirty="0" smtClean="0"/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703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251520" y="116632"/>
            <a:ext cx="1944216" cy="1036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BR" sz="2400" b="1" dirty="0" smtClean="0"/>
              <a:t>Resultados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endParaRPr lang="pt-BR" sz="2400" dirty="0"/>
          </a:p>
        </p:txBody>
      </p:sp>
      <p:sp>
        <p:nvSpPr>
          <p:cNvPr id="5" name="Espaço Reservado para Conteúdo 4"/>
          <p:cNvSpPr txBox="1">
            <a:spLocks/>
          </p:cNvSpPr>
          <p:nvPr/>
        </p:nvSpPr>
        <p:spPr>
          <a:xfrm>
            <a:off x="257505" y="764704"/>
            <a:ext cx="8784976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/>
              <a:t>Meta3.3: </a:t>
            </a:r>
            <a:r>
              <a:rPr lang="pt-BR" sz="2000" dirty="0"/>
              <a:t>Realizar busca ativa em 100% de mulheres com exame </a:t>
            </a:r>
            <a:r>
              <a:rPr lang="pt-BR" sz="2000" dirty="0" err="1"/>
              <a:t>citopatológico</a:t>
            </a:r>
            <a:r>
              <a:rPr lang="pt-BR" sz="2000" dirty="0"/>
              <a:t> alterado sem acompanhamento pela unidade de </a:t>
            </a:r>
            <a:r>
              <a:rPr lang="pt-BR" sz="2000" dirty="0" smtClean="0"/>
              <a:t>saúde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Nos três meses da intervenção a proporção de mulheres que não retornaram para resultado de exame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foi de 0%, pois todas procuram o serviço para retirada do resultado, não sendo necessário realizar busca ativa.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000" dirty="0"/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endParaRPr lang="pt-BR" sz="2000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257505" y="3369127"/>
            <a:ext cx="8784976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/>
              <a:t>Meta3.4: </a:t>
            </a:r>
            <a:r>
              <a:rPr lang="pt-BR" sz="2000" dirty="0"/>
              <a:t>Realizar busca ativa em 100% de mulheres com </a:t>
            </a:r>
            <a:r>
              <a:rPr lang="pt-BR" sz="2000" dirty="0" smtClean="0"/>
              <a:t>mamografia alterada </a:t>
            </a:r>
            <a:r>
              <a:rPr lang="pt-BR" sz="2000" dirty="0"/>
              <a:t>sem acompanhamento pela unidade de </a:t>
            </a:r>
            <a:r>
              <a:rPr lang="pt-BR" sz="2000" dirty="0" smtClean="0"/>
              <a:t>saúde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Ao final dos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três meses da intervenção a proporção de mulheres que não retornaram para resultado de mamografia alterada foi de 0%, não sendo necessário realizar a busca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ativa</a:t>
            </a:r>
            <a:endParaRPr lang="pt-BR" sz="2000" dirty="0"/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8457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251520" y="116632"/>
            <a:ext cx="1944216" cy="1036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BR" sz="2400" b="1" dirty="0" smtClean="0"/>
              <a:t>Resultados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19442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/>
              <a:t>Objetivo 4: </a:t>
            </a:r>
            <a:r>
              <a:rPr lang="pt-BR" sz="2000" b="1" dirty="0"/>
              <a:t>Melhorar o registro das </a:t>
            </a:r>
            <a:r>
              <a:rPr lang="pt-BR" sz="2000" b="1" dirty="0" smtClean="0"/>
              <a:t>informações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/>
              <a:t>Meta 4.1: </a:t>
            </a:r>
            <a:r>
              <a:rPr lang="pt-BR" sz="2000" dirty="0"/>
              <a:t>Manter registro da coleta de exame </a:t>
            </a:r>
            <a:r>
              <a:rPr lang="pt-BR" sz="2000" dirty="0" err="1"/>
              <a:t>citopatológico</a:t>
            </a:r>
            <a:r>
              <a:rPr lang="pt-BR" sz="2000" dirty="0"/>
              <a:t> de colo de útero  em registro específico em 100% das mulheres cadastradas.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1671" y="5733256"/>
            <a:ext cx="8340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Ao final do </a:t>
            </a:r>
            <a:r>
              <a:rPr lang="pt-BR" dirty="0">
                <a:latin typeface="Arial" pitchFamily="34" charset="0"/>
                <a:cs typeface="Arial" pitchFamily="34" charset="0"/>
              </a:rPr>
              <a:t>terceiro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310 mulheres com </a:t>
            </a:r>
            <a:r>
              <a:rPr lang="pt-BR" dirty="0">
                <a:latin typeface="Arial" pitchFamily="34" charset="0"/>
                <a:cs typeface="Arial" pitchFamily="34" charset="0"/>
              </a:rPr>
              <a:t>registro adequado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ou71,3%. 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demora de cerca de 60 dias para chegar os resultados dos exames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coletados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foi o que dificultou o alcance da meta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194588796"/>
              </p:ext>
            </p:extLst>
          </p:nvPr>
        </p:nvGraphicFramePr>
        <p:xfrm>
          <a:off x="1799692" y="2420888"/>
          <a:ext cx="54006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90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251520" y="116632"/>
            <a:ext cx="1944216" cy="1036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BR" sz="2400" b="1" dirty="0" smtClean="0"/>
              <a:t>Resultados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19442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/>
              <a:t>Meta 4.2:</a:t>
            </a:r>
            <a:r>
              <a:rPr lang="pt-BR" sz="2000" dirty="0"/>
              <a:t>Manter registro da realização da mamografia em registro específico em 100% das mulheres cadastradas.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94313" y="5805264"/>
            <a:ext cx="763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Primeiro mês 137 mulheres com registros, segundo mês 253 e terceiro mês 310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824520461"/>
              </p:ext>
            </p:extLst>
          </p:nvPr>
        </p:nvGraphicFramePr>
        <p:xfrm>
          <a:off x="2129324" y="1988840"/>
          <a:ext cx="516668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22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251520" y="116632"/>
            <a:ext cx="1944216" cy="1036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BR" sz="2400" b="1" dirty="0" smtClean="0"/>
              <a:t>Resultados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19442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/>
              <a:t>Objetivo 5: </a:t>
            </a:r>
            <a:r>
              <a:rPr lang="pt-BR" sz="2000" b="1" dirty="0"/>
              <a:t>Melhorar o registro das </a:t>
            </a:r>
            <a:r>
              <a:rPr lang="pt-BR" sz="2000" b="1" dirty="0" smtClean="0"/>
              <a:t>informações</a:t>
            </a:r>
          </a:p>
          <a:p>
            <a:pPr marL="0" indent="0">
              <a:buNone/>
            </a:pPr>
            <a:r>
              <a:rPr lang="pt-BR" sz="2000" b="1" dirty="0" smtClean="0"/>
              <a:t>Meta </a:t>
            </a:r>
            <a:r>
              <a:rPr lang="pt-BR" sz="2000" b="1" dirty="0"/>
              <a:t>5.1 </a:t>
            </a:r>
            <a:r>
              <a:rPr lang="pt-BR" sz="2000" dirty="0"/>
              <a:t>Pesquisar sinais de alerta para o câncer de colo de útero em 100% das mulheres entre 25 e 64 anos (Dor e sangramento após relação sexual e/ou corrimento vaginal excessivo</a:t>
            </a:r>
            <a:r>
              <a:rPr lang="pt-BR" sz="2000" dirty="0" smtClean="0"/>
              <a:t>).</a:t>
            </a:r>
          </a:p>
          <a:p>
            <a:pPr marL="0" indent="0">
              <a:buNone/>
            </a:pPr>
            <a:r>
              <a:rPr lang="pt-BR" sz="2000" b="1" dirty="0" smtClean="0"/>
              <a:t>Nos 3 meses mantemos a meta em 100%. Primeiro mês 224 mulheres, segundo mês 342 e terceiro mês 435.</a:t>
            </a:r>
            <a:endParaRPr lang="pt-BR" sz="2000" b="1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b="1" dirty="0" smtClean="0"/>
              <a:t>Meta 5.2</a:t>
            </a:r>
            <a:r>
              <a:rPr lang="pt-BR" sz="2000" b="1" dirty="0"/>
              <a:t>. </a:t>
            </a:r>
            <a:r>
              <a:rPr lang="pt-BR" sz="2000" dirty="0"/>
              <a:t>Realizar avaliação de risco para câncer de mama em 100% das mulheres entre 50 e 69 anos</a:t>
            </a:r>
            <a:r>
              <a:rPr lang="pt-BR" sz="2000" dirty="0" smtClean="0"/>
              <a:t>.</a:t>
            </a:r>
          </a:p>
          <a:p>
            <a:pPr marL="0" indent="0">
              <a:buNone/>
            </a:pPr>
            <a:r>
              <a:rPr lang="pt-BR" sz="2000" b="1" dirty="0" smtClean="0"/>
              <a:t>Nos 3 meses de intervenção mantemos a meta em 100%. No primeiro mês 83 mulheres, segundo 134 e terceiro 161.</a:t>
            </a:r>
            <a:endParaRPr lang="pt-BR" sz="2000" b="1" dirty="0" smtClean="0"/>
          </a:p>
          <a:p>
            <a:pPr marL="0" indent="0">
              <a:buNone/>
            </a:pPr>
            <a:endParaRPr lang="pt-BR" sz="2000" dirty="0"/>
          </a:p>
          <a:p>
            <a:pPr marL="0" indent="0" algn="just">
              <a:lnSpc>
                <a:spcPct val="150000"/>
              </a:lnSpc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826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251520" y="116632"/>
            <a:ext cx="1944216" cy="1036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t-BR" sz="2400" b="1" dirty="0" smtClean="0"/>
              <a:t>Resultados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 smtClean="0"/>
              <a:t>Objetivo </a:t>
            </a:r>
            <a:r>
              <a:rPr lang="pt-BR" sz="2000" b="1" dirty="0"/>
              <a:t>6.</a:t>
            </a:r>
            <a:r>
              <a:rPr lang="pt-BR" sz="2000" dirty="0"/>
              <a:t> Promover a saúde das mulheres que realizam detecção precoce de câncer de colo de útero e de mama na unidade de saúde.</a:t>
            </a:r>
          </a:p>
          <a:p>
            <a:pPr marL="0" indent="0">
              <a:buNone/>
            </a:pPr>
            <a:r>
              <a:rPr lang="pt-BR" sz="2000" b="1" dirty="0" smtClean="0"/>
              <a:t>Meta 6.1</a:t>
            </a:r>
            <a:r>
              <a:rPr lang="pt-BR" sz="2000" dirty="0"/>
              <a:t>. Orientar 100% das mulheres cadastradas sobre doenças sexualmente transmissíveis (DST) e fatores de risco para câncer de colo de útero</a:t>
            </a:r>
            <a:r>
              <a:rPr lang="pt-BR" sz="2000" dirty="0" smtClean="0"/>
              <a:t>.</a:t>
            </a:r>
          </a:p>
          <a:p>
            <a:pPr marL="0" indent="0">
              <a:buNone/>
            </a:pPr>
            <a:r>
              <a:rPr lang="pt-BR" sz="2000" b="1" dirty="0"/>
              <a:t>Nos 3 meses mantemos a meta em 100%. Primeiro mês 224 mulheres, segundo mês 342 e terceiro mês 435.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b="1" dirty="0" smtClean="0"/>
              <a:t>Meta 6.2</a:t>
            </a:r>
            <a:r>
              <a:rPr lang="pt-BR" sz="2000" dirty="0"/>
              <a:t>. Orientar 100% das mulheres cadastradas sobre doenças sexualmente transmissíveis (DST) e fatores de risco para câncer de mama</a:t>
            </a:r>
            <a:r>
              <a:rPr lang="pt-BR" sz="2000" dirty="0" smtClean="0"/>
              <a:t>.</a:t>
            </a:r>
          </a:p>
          <a:p>
            <a:pPr marL="0" indent="0">
              <a:buNone/>
            </a:pPr>
            <a:r>
              <a:rPr lang="pt-BR" sz="2000" b="1" dirty="0"/>
              <a:t>Nos 3 meses de intervenção mantemos a meta em 100%. No primeiro mês 83 mulheres, segundo 134 e terceiro 161.</a:t>
            </a:r>
          </a:p>
          <a:p>
            <a:pPr marL="0" indent="0">
              <a:buNone/>
            </a:pPr>
            <a:endParaRPr lang="pt-BR" sz="2000" dirty="0"/>
          </a:p>
          <a:p>
            <a:pPr marL="0" indent="0" algn="just">
              <a:lnSpc>
                <a:spcPct val="150000"/>
              </a:lnSpc>
              <a:buNone/>
            </a:pPr>
            <a:endParaRPr lang="pt-BR" sz="2000" dirty="0"/>
          </a:p>
          <a:p>
            <a:pPr marL="0" indent="0" algn="just">
              <a:lnSpc>
                <a:spcPct val="150000"/>
              </a:lnSpc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374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Discussão</a:t>
            </a:r>
            <a:endParaRPr lang="pt-BR" sz="2400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268760"/>
            <a:ext cx="8401050" cy="491172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 smtClean="0"/>
              <a:t>Ampliação da cobertura</a:t>
            </a:r>
            <a:endParaRPr lang="pt-BR" sz="22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 smtClean="0"/>
              <a:t>Melhoria nos </a:t>
            </a:r>
            <a:r>
              <a:rPr lang="pt-BR" sz="2200" dirty="0" smtClean="0"/>
              <a:t>registros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diagnostico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precoce de lesões precursoras do câncer de colo uterino, classificação de risco e interpretação dos resultados dos exames.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 smtClean="0"/>
              <a:t>Fortalecimento </a:t>
            </a:r>
            <a:r>
              <a:rPr lang="pt-BR" sz="2200" dirty="0" smtClean="0"/>
              <a:t>da equipe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 smtClean="0"/>
              <a:t>Capacitação dos profissionais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 smtClean="0"/>
              <a:t>Implementação na rotina do serviço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 smtClean="0"/>
              <a:t>Reconhecimento </a:t>
            </a:r>
            <a:r>
              <a:rPr lang="pt-BR" sz="2200" dirty="0"/>
              <a:t>do trabalho pela </a:t>
            </a:r>
            <a:r>
              <a:rPr lang="pt-BR" sz="2200" dirty="0" smtClean="0"/>
              <a:t>comunidade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/>
              <a:t>Imensa contribuição da planilha de coleta de dados e diários de intervenção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200" dirty="0"/>
          </a:p>
          <a:p>
            <a:pPr marL="0" indent="0" algn="just">
              <a:lnSpc>
                <a:spcPct val="150000"/>
              </a:lnSpc>
              <a:buNone/>
            </a:pP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23528" y="1412776"/>
            <a:ext cx="8496944" cy="428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	Os </a:t>
            </a:r>
            <a:r>
              <a:rPr lang="pt-BR" sz="2400" dirty="0"/>
              <a:t>altos índices de incidência e mortalidade devido ao câncer do colo do útero e da mama em nosso país é um dos motivos para a implementação de estratégias que visem o controle dessas doenças. Ações voltadas para educação em saúde, diagnóstico precoce, manejo e tratamento oportuno, são imperativas no curso da doença. Nesse sentido, foi realizada a intervenção buscando melhorar qualidade da saúde das mulheres da área de abrangência da Unidade Básica de </a:t>
            </a:r>
            <a:r>
              <a:rPr lang="pt-BR" sz="2400" dirty="0" smtClean="0"/>
              <a:t>Saúde n</a:t>
            </a: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município de Lagoa Bonita do Sul/RS</a:t>
            </a:r>
            <a:r>
              <a:rPr lang="pt-BR" sz="2400" b="1" dirty="0">
                <a:solidFill>
                  <a:schemeClr val="tx2"/>
                </a:solidFill>
              </a:rPr>
              <a:t>.</a:t>
            </a:r>
            <a:endParaRPr lang="pt-BR" sz="2400" b="1" dirty="0">
              <a:latin typeface="Berlin Sans FB Demi" pitchFamily="34" charset="0"/>
            </a:endParaRPr>
          </a:p>
          <a:p>
            <a:endParaRPr lang="pt-BR" sz="2400" b="1" dirty="0">
              <a:latin typeface="Berlin Sans FB Demi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4000496" cy="114298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 smtClean="0"/>
              <a:t>Introdução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94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Reflexão sobre o processo de aprendizagem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600" dirty="0" smtClean="0"/>
              <a:t>Motivação e qualificação </a:t>
            </a:r>
            <a:r>
              <a:rPr lang="pt-BR" sz="2600" dirty="0" smtClean="0"/>
              <a:t>profissional.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/>
              <a:t>Mudança na forma de pensar e funcionamento da UBS</a:t>
            </a:r>
          </a:p>
          <a:p>
            <a:pPr algn="just">
              <a:lnSpc>
                <a:spcPct val="150000"/>
              </a:lnSpc>
            </a:pPr>
            <a:r>
              <a:rPr lang="pt-BR" sz="2600" dirty="0" smtClean="0"/>
              <a:t>Criação </a:t>
            </a:r>
            <a:r>
              <a:rPr lang="pt-BR" sz="2600" dirty="0" smtClean="0"/>
              <a:t>de vínculo equipe e comunidade.</a:t>
            </a:r>
          </a:p>
          <a:p>
            <a:pPr algn="just">
              <a:lnSpc>
                <a:spcPct val="150000"/>
              </a:lnSpc>
            </a:pPr>
            <a:r>
              <a:rPr lang="pt-BR" sz="2600" dirty="0"/>
              <a:t> </a:t>
            </a:r>
            <a:r>
              <a:rPr lang="pt-BR" sz="2600" dirty="0" smtClean="0"/>
              <a:t>Melhoria na avaliação de resultados.</a:t>
            </a:r>
          </a:p>
          <a:p>
            <a:pPr algn="just">
              <a:lnSpc>
                <a:spcPct val="150000"/>
              </a:lnSpc>
            </a:pPr>
            <a:r>
              <a:rPr lang="pt-BR" sz="2600" dirty="0"/>
              <a:t> </a:t>
            </a:r>
            <a:r>
              <a:rPr lang="pt-BR" sz="2600" dirty="0" smtClean="0"/>
              <a:t>Superar dificuldades e enfrentar desafios.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600" dirty="0" smtClean="0"/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2" descr="C:\Users\User\Desktop\Dados Salvos\2015-05-13 mary fotos 2015\mary fotos 2015 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253296"/>
            <a:ext cx="8075239" cy="532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EQUIPE DE SAÚDE DA ESF1 CENTRO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8089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REUNIÃO DE GRUPO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User\Documents\GRUPO HIPERTENSOS FOTOS\08072015\20150708_1441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4"/>
          <a:stretch/>
        </p:blipFill>
        <p:spPr bwMode="auto">
          <a:xfrm>
            <a:off x="557668" y="1700808"/>
            <a:ext cx="802866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80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6024" y="1196752"/>
            <a:ext cx="8748464" cy="4968552"/>
          </a:xfrm>
        </p:spPr>
        <p:txBody>
          <a:bodyPr>
            <a:normAutofit fontScale="92500"/>
          </a:bodyPr>
          <a:lstStyle/>
          <a:p>
            <a:pPr marL="514350" indent="-514350" algn="just">
              <a:buFont typeface="Wingdings" pitchFamily="2" charset="2"/>
              <a:buChar char="q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 município Lagoa Bonita do Sul/RS está situado na região central do estado, 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Possui uma área territorial de 108,499 km2.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Sua base econômica é representada pela agricultura com  predominância  para  o cultivo do fumo.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Possui uma população aproximada de 2.682 habitantes distribuída  da seguinte  forma:  1364 são do sexo  masculino  correspondendo a 50,8%  da  população  total  e  1318 são mulheres representando 49,1%.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Não tem instituição hospitalar, NASF, CEO, nem disponibilidade com atenção especializada,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Possui disponibilidade de exames complementares, pois existe um  laboratório  clínico que realiza  exames  diariamente.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7092280" cy="114298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Município de </a:t>
            </a:r>
            <a:r>
              <a:rPr lang="pt-BR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Lagoa Bonita do Sul</a:t>
            </a:r>
            <a:r>
              <a:rPr lang="pt-BR" sz="2800" dirty="0" smtClean="0"/>
              <a:t> 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3556" y="937465"/>
            <a:ext cx="8733656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>
                <a:latin typeface="Calibri" panose="020F0502020204030204" pitchFamily="34" charset="0"/>
                <a:cs typeface="Arial" pitchFamily="34" charset="0"/>
              </a:rPr>
              <a:t>UBS adaptada com a seguinte  estrutura:  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>
                <a:latin typeface="Calibri" panose="020F0502020204030204" pitchFamily="34" charset="0"/>
                <a:cs typeface="Arial" pitchFamily="34" charset="0"/>
              </a:rPr>
              <a:t> Uma sala de vacina com acesso a todos os usuários;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>
                <a:latin typeface="Calibri" panose="020F0502020204030204" pitchFamily="34" charset="0"/>
                <a:cs typeface="Arial" pitchFamily="34" charset="0"/>
              </a:rPr>
              <a:t>Possui boas condições estruturares, iluminação e ventilação; 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>
                <a:latin typeface="Calibri" panose="020F0502020204030204" pitchFamily="34" charset="0"/>
                <a:cs typeface="Arial" pitchFamily="34" charset="0"/>
              </a:rPr>
              <a:t>Não existe sala de nebulização;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>
                <a:latin typeface="Calibri" panose="020F0502020204030204" pitchFamily="34" charset="0"/>
                <a:cs typeface="Arial" pitchFamily="34" charset="0"/>
              </a:rPr>
              <a:t>Não existe  </a:t>
            </a:r>
            <a:r>
              <a:rPr lang="pt-BR" sz="2400" dirty="0" err="1">
                <a:latin typeface="Calibri" panose="020F0502020204030204" pitchFamily="34" charset="0"/>
                <a:cs typeface="Arial" pitchFamily="34" charset="0"/>
              </a:rPr>
              <a:t>escovário</a:t>
            </a:r>
            <a:r>
              <a:rPr lang="pt-BR" sz="2400" dirty="0">
                <a:latin typeface="Calibri" panose="020F0502020204030204" pitchFamily="34" charset="0"/>
                <a:cs typeface="Arial" pitchFamily="34" charset="0"/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>
                <a:latin typeface="Calibri" panose="020F0502020204030204" pitchFamily="34" charset="0"/>
                <a:cs typeface="Arial" pitchFamily="34" charset="0"/>
              </a:rPr>
              <a:t>Não existe sala de recepção, lavagem e descontaminação de material;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>
                <a:latin typeface="Calibri" panose="020F0502020204030204" pitchFamily="34" charset="0"/>
                <a:cs typeface="Arial" pitchFamily="34" charset="0"/>
              </a:rPr>
              <a:t> Não existe área de abrigo para resíduos sólidos; 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>
                <a:latin typeface="Calibri" panose="020F0502020204030204" pitchFamily="34" charset="0"/>
                <a:cs typeface="Arial" pitchFamily="34" charset="0"/>
              </a:rPr>
              <a:t> Ausência de rampas alternativas, ausência de corrimão nos corredores das UBS;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>
                <a:latin typeface="Calibri" panose="020F0502020204030204" pitchFamily="34" charset="0"/>
                <a:cs typeface="Arial" pitchFamily="34" charset="0"/>
              </a:rPr>
              <a:t> Não tem pisos antiderrapantes; 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>
                <a:latin typeface="Calibri" panose="020F0502020204030204" pitchFamily="34" charset="0"/>
                <a:cs typeface="Arial" pitchFamily="34" charset="0"/>
              </a:rPr>
              <a:t>Possui uma equipe de ESF implantada onde se realizam ações de promoção, proteção, recuperação da saúde.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7504" y="-4339"/>
            <a:ext cx="8829708" cy="941804"/>
          </a:xfrm>
        </p:spPr>
        <p:txBody>
          <a:bodyPr>
            <a:normAutofit/>
          </a:bodyPr>
          <a:lstStyle/>
          <a:p>
            <a:r>
              <a:rPr lang="pt-BR" sz="3500" dirty="0" smtClean="0"/>
              <a:t>Sobre nossa UBS </a:t>
            </a:r>
            <a:endParaRPr lang="pt-BR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532440" cy="1143000"/>
          </a:xfrm>
        </p:spPr>
        <p:txBody>
          <a:bodyPr>
            <a:noAutofit/>
          </a:bodyPr>
          <a:lstStyle/>
          <a:p>
            <a:r>
              <a:rPr lang="pt-BR" sz="3500" dirty="0"/>
              <a:t>Situação da atenção a saúde da mulher antes 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785926"/>
            <a:ext cx="8750206" cy="507207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400" dirty="0">
                <a:latin typeface="Calibri" panose="020F0502020204030204" pitchFamily="34" charset="0"/>
                <a:cs typeface="Arial" pitchFamily="34" charset="0"/>
              </a:rPr>
              <a:t>Não existir  um  controle  especifico  das  mulheres  com  </a:t>
            </a:r>
            <a:r>
              <a:rPr lang="pt-BR" sz="2400" dirty="0" err="1">
                <a:latin typeface="Calibri" panose="020F0502020204030204" pitchFamily="34" charset="0"/>
                <a:cs typeface="Arial" pitchFamily="34" charset="0"/>
              </a:rPr>
              <a:t>citopatológico</a:t>
            </a:r>
            <a:r>
              <a:rPr lang="pt-BR" sz="2400" dirty="0">
                <a:latin typeface="Calibri" panose="020F0502020204030204" pitchFamily="34" charset="0"/>
                <a:cs typeface="Arial" pitchFamily="34" charset="0"/>
              </a:rPr>
              <a:t>  atrasado  e  em  dia. 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>
                <a:latin typeface="Calibri" panose="020F0502020204030204" pitchFamily="34" charset="0"/>
                <a:cs typeface="Arial" pitchFamily="34" charset="0"/>
              </a:rPr>
              <a:t>Não existir um controle especifico do registro das mulheres que realizaram mamografia de rastreamento para câncer de mama na faixa etária de 50 a 69 anos de idade.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>
                <a:latin typeface="Calibri" panose="020F0502020204030204" pitchFamily="34" charset="0"/>
                <a:cs typeface="Arial" pitchFamily="34" charset="0"/>
              </a:rPr>
              <a:t> Este projeto busca contribuir com a organização na melhoria dos indicadores de prevenção do câncer de colo de útero e câncer de  mama,  através de ações e dados atualizados que possibilitam adotar condutas em relação ao controle destes cânceres. </a:t>
            </a:r>
            <a:r>
              <a:rPr lang="pt-BR" sz="24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endParaRPr lang="pt-BR" sz="2400" dirty="0">
              <a:latin typeface="Calibri" panose="020F05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9343" y="1844824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sz="2400" dirty="0">
                <a:latin typeface="+mj-lt"/>
                <a:cs typeface="Arial" pitchFamily="34" charset="0"/>
              </a:rPr>
              <a:t>Existiam  apenas  176  mulheres  com  exame </a:t>
            </a:r>
            <a:r>
              <a:rPr lang="pt-BR" sz="2400" dirty="0" err="1">
                <a:latin typeface="+mj-lt"/>
                <a:cs typeface="Arial" pitchFamily="34" charset="0"/>
              </a:rPr>
              <a:t>citopatológico</a:t>
            </a:r>
            <a:r>
              <a:rPr lang="pt-BR" sz="2400" dirty="0">
                <a:latin typeface="+mj-lt"/>
                <a:cs typeface="Arial" pitchFamily="34" charset="0"/>
              </a:rPr>
              <a:t>  em  dia,  que  correspondia  a  25,2%  do  total  de  mulheres  nesta  faixa etária;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>
                <a:latin typeface="+mj-lt"/>
                <a:cs typeface="Arial" pitchFamily="34" charset="0"/>
              </a:rPr>
              <a:t>Existiam  apenas 30  mulheres  com  mamografia  em dia,  que  correspondia  a  13,4%  do  total  de  mulheres  nesta  faixa  etária;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>
                <a:latin typeface="+mj-lt"/>
                <a:cs typeface="Arial" pitchFamily="34" charset="0"/>
              </a:rPr>
              <a:t>Não existia um controle especifico das mulheres  com  </a:t>
            </a:r>
            <a:r>
              <a:rPr lang="pt-BR" sz="2400" dirty="0" err="1">
                <a:latin typeface="+mj-lt"/>
                <a:cs typeface="Arial" pitchFamily="34" charset="0"/>
              </a:rPr>
              <a:t>citopatológico</a:t>
            </a:r>
            <a:r>
              <a:rPr lang="pt-BR" sz="2400" dirty="0">
                <a:latin typeface="+mj-lt"/>
                <a:cs typeface="Arial" pitchFamily="34" charset="0"/>
              </a:rPr>
              <a:t>  atrasado  e  em  dia;</a:t>
            </a:r>
          </a:p>
          <a:p>
            <a:pPr algn="just">
              <a:buFont typeface="Wingdings" pitchFamily="2" charset="2"/>
              <a:buChar char="q"/>
            </a:pPr>
            <a:r>
              <a:rPr lang="pt-BR" sz="2400" dirty="0">
                <a:latin typeface="+mj-lt"/>
                <a:cs typeface="Arial" pitchFamily="34" charset="0"/>
              </a:rPr>
              <a:t> Não existia um controle especifico do registro das mulheres que realizaram mamografia de rastreamento para câncer de mama na faixa etária de 50 a 69 anos de idade</a:t>
            </a:r>
            <a:r>
              <a:rPr lang="pt-BR" sz="2400" dirty="0" smtClean="0">
                <a:latin typeface="+mj-lt"/>
                <a:cs typeface="Arial" pitchFamily="34" charset="0"/>
              </a:rPr>
              <a:t>.</a:t>
            </a:r>
            <a:r>
              <a:rPr lang="pt-BR" sz="2400" dirty="0" smtClean="0">
                <a:latin typeface="+mj-lt"/>
              </a:rPr>
              <a:t>.</a:t>
            </a:r>
            <a:endParaRPr lang="pt-BR" sz="2400" dirty="0">
              <a:latin typeface="+mj-lt"/>
            </a:endParaRPr>
          </a:p>
          <a:p>
            <a:endParaRPr lang="pt-BR" sz="2400" dirty="0">
              <a:latin typeface="+mj-lt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532440" cy="1143000"/>
          </a:xfrm>
        </p:spPr>
        <p:txBody>
          <a:bodyPr>
            <a:noAutofit/>
          </a:bodyPr>
          <a:lstStyle/>
          <a:p>
            <a:r>
              <a:rPr lang="pt-BR" sz="3500" dirty="0"/>
              <a:t>Situação da atenção a saúde da mulher antes da Intervenção</a:t>
            </a:r>
          </a:p>
        </p:txBody>
      </p:sp>
    </p:spTree>
    <p:extLst>
      <p:ext uri="{BB962C8B-B14F-4D97-AF65-F5344CB8AC3E}">
        <p14:creationId xmlns:p14="http://schemas.microsoft.com/office/powerpoint/2010/main" val="9911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4572000" cy="1143000"/>
          </a:xfrm>
        </p:spPr>
        <p:txBody>
          <a:bodyPr>
            <a:normAutofit/>
          </a:bodyPr>
          <a:lstStyle/>
          <a:p>
            <a:r>
              <a:rPr lang="pt-BR" sz="3500" dirty="0"/>
              <a:t>Objetivo Geral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516" y="2060848"/>
            <a:ext cx="8712968" cy="226369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Melhorar o Programa de Prevenção do Câncer de Colo de Útero e de Mama na ESF1 do município de Lagoa Bonita do Sul/RS. </a:t>
            </a:r>
          </a:p>
          <a:p>
            <a:pPr algn="just">
              <a:lnSpc>
                <a:spcPct val="150000"/>
              </a:lnSpc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143000"/>
          </a:xfrm>
        </p:spPr>
        <p:txBody>
          <a:bodyPr>
            <a:normAutofit/>
          </a:bodyPr>
          <a:lstStyle/>
          <a:p>
            <a:r>
              <a:rPr lang="pt-BR" sz="3500" dirty="0" smtClean="0"/>
              <a:t>Objetivos Específicos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008" y="980728"/>
            <a:ext cx="8964488" cy="5760640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pt-BR" sz="2000" dirty="0" smtClean="0"/>
              <a:t>Ampliar </a:t>
            </a:r>
            <a:r>
              <a:rPr lang="pt-BR" sz="2000" dirty="0"/>
              <a:t>a cobertura </a:t>
            </a:r>
            <a:r>
              <a:rPr lang="pt-BR" sz="2000" dirty="0" smtClean="0"/>
              <a:t>e </a:t>
            </a:r>
            <a:r>
              <a:rPr lang="pt-BR" sz="2000" dirty="0"/>
              <a:t>detecção precoce do câncer de colo e </a:t>
            </a:r>
            <a:r>
              <a:rPr lang="pt-BR" sz="2000" dirty="0" smtClean="0"/>
              <a:t>de </a:t>
            </a:r>
            <a:r>
              <a:rPr lang="pt-BR" sz="2000" dirty="0"/>
              <a:t>mama</a:t>
            </a:r>
            <a:r>
              <a:rPr lang="pt-BR" sz="2000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pt-BR" sz="2000" dirty="0"/>
              <a:t>Melhorar a qualidade do atendimento das mulheres que realizam detecção precoce de câncer de colo de útero e de mama na unidade de </a:t>
            </a:r>
            <a:r>
              <a:rPr lang="pt-BR" sz="2000" dirty="0" smtClean="0"/>
              <a:t>saúde.</a:t>
            </a:r>
          </a:p>
          <a:p>
            <a:pPr algn="just">
              <a:lnSpc>
                <a:spcPct val="160000"/>
              </a:lnSpc>
            </a:pPr>
            <a:r>
              <a:rPr lang="pt-BR" sz="2000" dirty="0"/>
              <a:t>Melhorar a adesão das mulheres à realização de exame </a:t>
            </a:r>
            <a:r>
              <a:rPr lang="pt-BR" sz="2000" dirty="0" err="1"/>
              <a:t>citopatológico</a:t>
            </a:r>
            <a:r>
              <a:rPr lang="pt-BR" sz="2000" dirty="0"/>
              <a:t> de colo de útero e mamografia</a:t>
            </a:r>
            <a:r>
              <a:rPr lang="pt-BR" sz="2000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pt-BR" sz="2000" dirty="0"/>
              <a:t>Melhorar o registro das informações</a:t>
            </a:r>
            <a:r>
              <a:rPr lang="pt-BR" sz="2000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pt-BR" sz="2000" dirty="0"/>
              <a:t>Mapear as mulheres de risco para câncer de colo de útero e de mama</a:t>
            </a:r>
            <a:r>
              <a:rPr lang="pt-BR" sz="2000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pt-BR" sz="2000" dirty="0"/>
              <a:t>Promover a saúde das mulheres que realizam detecção precoce de câncer de colo de útero e de mama na unidade de saúde.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2494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143000"/>
          </a:xfrm>
        </p:spPr>
        <p:txBody>
          <a:bodyPr>
            <a:normAutofit/>
          </a:bodyPr>
          <a:lstStyle/>
          <a:p>
            <a:r>
              <a:rPr lang="pt-BR" sz="3500" dirty="0" smtClean="0"/>
              <a:t>Metas de Cobertura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008" y="1340768"/>
            <a:ext cx="8964488" cy="525658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Ampliar </a:t>
            </a:r>
            <a:r>
              <a:rPr lang="pt-BR" sz="2400" dirty="0"/>
              <a:t>a cobertura de detecção precoce do câncer de colo de útero das mulheres na faixa etária entre 25 e 64 anos de idade para </a:t>
            </a:r>
            <a:r>
              <a:rPr lang="pt-BR" sz="2400" dirty="0" smtClean="0"/>
              <a:t>60</a:t>
            </a:r>
            <a:r>
              <a:rPr lang="pt-BR" sz="2400" dirty="0"/>
              <a:t>%.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Ampliar </a:t>
            </a:r>
            <a:r>
              <a:rPr lang="pt-BR" sz="2400" dirty="0"/>
              <a:t>a cobertura de detecção precoce do câncer de mama das mulheres na faixa etária entre 50 e 69 anos de idade para </a:t>
            </a:r>
            <a:r>
              <a:rPr lang="pt-BR" sz="2400" dirty="0" smtClean="0"/>
              <a:t>60</a:t>
            </a:r>
            <a:r>
              <a:rPr lang="pt-BR" sz="2400" dirty="0" smtClean="0"/>
              <a:t>%.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endParaRPr lang="pt-BR" sz="2400" dirty="0"/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pt-BR" sz="3500" dirty="0" smtClean="0"/>
              <a:t>   Metas </a:t>
            </a:r>
            <a:r>
              <a:rPr lang="pt-BR" sz="3500" dirty="0"/>
              <a:t>de Qualidade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Foi </a:t>
            </a:r>
            <a:r>
              <a:rPr lang="pt-BR" sz="2400" dirty="0"/>
              <a:t>pactuado atingir 100% de todas as metas de qualidade.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4949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1576</Words>
  <Application>Microsoft Office PowerPoint</Application>
  <PresentationFormat>Apresentação na tela (4:3)</PresentationFormat>
  <Paragraphs>135</Paragraphs>
  <Slides>22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Berlin Sans FB Demi</vt:lpstr>
      <vt:lpstr>Calibri</vt:lpstr>
      <vt:lpstr>Wingdings</vt:lpstr>
      <vt:lpstr>Tema do Office</vt:lpstr>
      <vt:lpstr>     UNIVERSIDADE FEDERAL DE PELOTAS Faculdade de Medicina Departamento de Medicina Social Curso de Especialização em Saúde da Família - UnaSUS  </vt:lpstr>
      <vt:lpstr>Apresentação do PowerPoint</vt:lpstr>
      <vt:lpstr>Apresentação do PowerPoint</vt:lpstr>
      <vt:lpstr>Sobre nossa UBS </vt:lpstr>
      <vt:lpstr>Situação da atenção a saúde da mulher antes da Intervenção</vt:lpstr>
      <vt:lpstr>Situação da atenção a saúde da mulher antes da Intervenção</vt:lpstr>
      <vt:lpstr>Objetivo Geral</vt:lpstr>
      <vt:lpstr>Objetivos Específicos</vt:lpstr>
      <vt:lpstr>Metas de Cobertura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Reflexão sobre o processo de aprendizagem</vt:lpstr>
      <vt:lpstr>EQUIPE DE SAÚDE DA ESF1 CENTRO</vt:lpstr>
      <vt:lpstr>REUNIÃO DE GRUPO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Lenise</dc:creator>
  <cp:lastModifiedBy>Gabriela Studzinski</cp:lastModifiedBy>
  <cp:revision>154</cp:revision>
  <dcterms:modified xsi:type="dcterms:W3CDTF">2015-09-15T14:45:18Z</dcterms:modified>
</cp:coreProperties>
</file>