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302" r:id="rId10"/>
    <p:sldId id="303" r:id="rId11"/>
    <p:sldId id="266" r:id="rId12"/>
    <p:sldId id="304" r:id="rId13"/>
    <p:sldId id="308" r:id="rId14"/>
    <p:sldId id="309" r:id="rId15"/>
    <p:sldId id="299" r:id="rId16"/>
    <p:sldId id="305" r:id="rId17"/>
    <p:sldId id="310" r:id="rId18"/>
    <p:sldId id="283" r:id="rId19"/>
    <p:sldId id="284" r:id="rId20"/>
    <p:sldId id="311" r:id="rId21"/>
    <p:sldId id="290" r:id="rId22"/>
    <p:sldId id="292" r:id="rId23"/>
    <p:sldId id="294" r:id="rId24"/>
    <p:sldId id="296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>
      <p:cViewPr>
        <p:scale>
          <a:sx n="70" d="100"/>
          <a:sy n="70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2.339181286549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8817204301075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0.83333333333333337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63200"/>
        <c:axId val="65764736"/>
      </c:barChart>
      <c:catAx>
        <c:axId val="657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65764736"/>
        <c:crosses val="autoZero"/>
        <c:auto val="1"/>
        <c:lblAlgn val="ctr"/>
        <c:lblOffset val="100"/>
        <c:noMultiLvlLbl val="0"/>
      </c:catAx>
      <c:valAx>
        <c:axId val="657647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657632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</c:v>
                </c:pt>
                <c:pt idx="1">
                  <c:v>0.625</c:v>
                </c:pt>
                <c:pt idx="2">
                  <c:v>0.625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10752"/>
        <c:axId val="93612288"/>
      </c:barChart>
      <c:catAx>
        <c:axId val="936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3612288"/>
        <c:crosses val="autoZero"/>
        <c:auto val="1"/>
        <c:lblAlgn val="ctr"/>
        <c:lblOffset val="100"/>
        <c:noMultiLvlLbl val="0"/>
      </c:catAx>
      <c:valAx>
        <c:axId val="936122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361075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9210159759261"/>
          <c:y val="0.15545191159315633"/>
          <c:w val="0.85029474286011275"/>
          <c:h val="0.73403274231008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287936"/>
        <c:axId val="181289728"/>
      </c:barChart>
      <c:catAx>
        <c:axId val="18128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81289728"/>
        <c:crosses val="autoZero"/>
        <c:auto val="1"/>
        <c:lblAlgn val="ctr"/>
        <c:lblOffset val="100"/>
        <c:noMultiLvlLbl val="0"/>
      </c:catAx>
      <c:valAx>
        <c:axId val="1812897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81287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7063514681943"/>
          <c:y val="2.9897141058400918E-2"/>
          <c:w val="0.87440505805313096"/>
          <c:h val="0.82287539038872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0.75</c:v>
                </c:pt>
                <c:pt idx="1">
                  <c:v>0.625</c:v>
                </c:pt>
                <c:pt idx="2">
                  <c:v>0.75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596736"/>
        <c:axId val="182598272"/>
      </c:barChart>
      <c:catAx>
        <c:axId val="1825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82598272"/>
        <c:crosses val="autoZero"/>
        <c:auto val="1"/>
        <c:lblAlgn val="ctr"/>
        <c:lblOffset val="100"/>
        <c:noMultiLvlLbl val="0"/>
      </c:catAx>
      <c:valAx>
        <c:axId val="1825982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82596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F1BC-8F53-4EB1-B222-44CAA026ABBF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DCA97-0333-4BF8-B011-66ADACA6F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21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CA97-0333-4BF8-B011-66ADACA6FA6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4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E5168C-241C-425B-AFAB-AF2C5B808326}" type="datetimeFigureOut">
              <a:rPr lang="es-ES" smtClean="0"/>
              <a:t>26/06/2015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AEA341-8598-4012-95DB-0047320553A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2420889"/>
            <a:ext cx="7389368" cy="2016224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Puerpério na USF</a:t>
            </a:r>
          </a:p>
          <a:p>
            <a:pPr algn="ctr"/>
            <a:r>
              <a:rPr lang="pt-BR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Parnaguá, </a:t>
            </a:r>
            <a:r>
              <a:rPr lang="pt-BR" sz="4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Parnaguá/</a:t>
            </a:r>
            <a:r>
              <a:rPr lang="pt-BR" sz="44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pt-BR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3768" y="2996952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6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1469820" cy="12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134786"/>
            <a:ext cx="1556720" cy="1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721340" y="49393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– UnaSUS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7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5013176"/>
            <a:ext cx="10369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Idalmis</a:t>
            </a:r>
            <a:r>
              <a:rPr lang="pt-BR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Caridad</a:t>
            </a:r>
            <a:r>
              <a:rPr lang="pt-BR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Guerrero Reyes </a:t>
            </a:r>
            <a:endParaRPr lang="pt-BR" sz="24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es-ES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Sabiny</a:t>
            </a:r>
            <a:r>
              <a:rPr lang="es-E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Pedreira Ribeiro</a:t>
            </a:r>
          </a:p>
          <a:p>
            <a:pPr algn="ctr"/>
            <a:r>
              <a:rPr lang="pt-BR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algn="ctr"/>
            <a:r>
              <a:rPr lang="pt-BR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es-E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3"/>
                </a:solidFill>
              </a:rPr>
              <a:t>Ações </a:t>
            </a:r>
            <a:r>
              <a:rPr lang="pt-BR" sz="3600" b="1" dirty="0" smtClean="0">
                <a:solidFill>
                  <a:schemeClr val="accent3"/>
                </a:solidFill>
              </a:rPr>
              <a:t>de </a:t>
            </a:r>
            <a:r>
              <a:rPr lang="pt-BR" sz="3600" b="1" dirty="0">
                <a:solidFill>
                  <a:schemeClr val="accent3"/>
                </a:solidFill>
              </a:rPr>
              <a:t>atendimento </a:t>
            </a:r>
            <a:r>
              <a:rPr lang="pt-BR" sz="3600" b="1" dirty="0" smtClean="0">
                <a:solidFill>
                  <a:schemeClr val="accent3"/>
                </a:solidFill>
              </a:rPr>
              <a:t>clínico e visita domiciliar</a:t>
            </a:r>
            <a:r>
              <a:rPr lang="pt-BR" dirty="0">
                <a:solidFill>
                  <a:schemeClr val="accent3"/>
                </a:solidFill>
              </a:rPr>
              <a:t/>
            </a:r>
            <a:br>
              <a:rPr lang="pt-BR" dirty="0">
                <a:solidFill>
                  <a:schemeClr val="accent3"/>
                </a:solidFill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826319" cy="24987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41616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20" y="1368200"/>
            <a:ext cx="41764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68200"/>
            <a:ext cx="3744416" cy="240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20" y="1368200"/>
            <a:ext cx="4176464" cy="2402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2565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solidFill>
                  <a:schemeClr val="accent3"/>
                </a:solidFill>
              </a:rPr>
              <a:t>Ações de prevenção e promoção de saúde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es-ES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495054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49505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778720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3"/>
                </a:solidFill>
              </a:rPr>
              <a:t>Objetivos</a:t>
            </a:r>
            <a:r>
              <a:rPr lang="pt-BR" sz="4000" b="1" dirty="0">
                <a:solidFill>
                  <a:schemeClr val="accent3"/>
                </a:solidFill>
              </a:rPr>
              <a:t>, metas e resultados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4390978"/>
              </p:ext>
            </p:extLst>
          </p:nvPr>
        </p:nvGraphicFramePr>
        <p:xfrm>
          <a:off x="4307450" y="2924944"/>
          <a:ext cx="4392488" cy="348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51520" y="15567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3"/>
                </a:solidFill>
              </a:rPr>
              <a:t>(Pré-natal)</a:t>
            </a:r>
          </a:p>
          <a:p>
            <a:pPr algn="just"/>
            <a:r>
              <a:rPr lang="pt-BR" sz="2400" dirty="0">
                <a:solidFill>
                  <a:schemeClr val="accent3"/>
                </a:solidFill>
              </a:rPr>
              <a:t>1.1. </a:t>
            </a:r>
            <a:r>
              <a:rPr lang="pt-BR" sz="2400" dirty="0" smtClean="0">
                <a:solidFill>
                  <a:schemeClr val="accent3"/>
                </a:solidFill>
              </a:rPr>
              <a:t>AMPLIAR A COBERTURA DO PRENTAL PARA 100%.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3718" y="3140968"/>
            <a:ext cx="4065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3"/>
                </a:solidFill>
              </a:rPr>
              <a:t>A intervenção inicia com 20 gestantes cadastradas (95%) o segundo e terceiro mês são 24 gestantes cadastradas para100%. percebemos que a estimativa para nossa área estava subestimada (21), foi preciso alterar o número de gestantes residentes na área da.</a:t>
            </a:r>
          </a:p>
        </p:txBody>
      </p:sp>
    </p:spTree>
    <p:extLst>
      <p:ext uri="{BB962C8B-B14F-4D97-AF65-F5344CB8AC3E}">
        <p14:creationId xmlns:p14="http://schemas.microsoft.com/office/powerpoint/2010/main" val="25407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424936" cy="158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solidFill>
                  <a:schemeClr val="accent3"/>
                </a:solidFill>
              </a:rPr>
              <a:t>2.1</a:t>
            </a:r>
            <a:r>
              <a:rPr lang="pt-BR" sz="2600" dirty="0">
                <a:solidFill>
                  <a:schemeClr val="accent3"/>
                </a:solidFill>
              </a:rPr>
              <a:t>. </a:t>
            </a:r>
            <a:r>
              <a:rPr lang="pt-BR" sz="2600" dirty="0" smtClean="0">
                <a:solidFill>
                  <a:schemeClr val="accent3"/>
                </a:solidFill>
              </a:rPr>
              <a:t>GARANTIR A </a:t>
            </a:r>
            <a:r>
              <a:rPr lang="pt-BR" sz="2600" dirty="0">
                <a:solidFill>
                  <a:schemeClr val="accent3"/>
                </a:solidFill>
              </a:rPr>
              <a:t>100% </a:t>
            </a:r>
            <a:r>
              <a:rPr lang="pt-BR" sz="2600" dirty="0" smtClean="0">
                <a:solidFill>
                  <a:schemeClr val="accent3"/>
                </a:solidFill>
              </a:rPr>
              <a:t>DAS GESTANTES COM O INGRESO NO PRIMEIRO TRIMESTRE DE GESTAÇAO</a:t>
            </a:r>
            <a:endParaRPr lang="pt-BR" sz="2600" dirty="0" smtClean="0"/>
          </a:p>
          <a:p>
            <a:endParaRPr lang="pt-BR" dirty="0" smtClean="0"/>
          </a:p>
          <a:p>
            <a:endParaRPr lang="pt-BR" dirty="0"/>
          </a:p>
          <a:p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57523083"/>
              </p:ext>
            </p:extLst>
          </p:nvPr>
        </p:nvGraphicFramePr>
        <p:xfrm>
          <a:off x="4572000" y="2822471"/>
          <a:ext cx="4320480" cy="329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47537" y="285293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00" dirty="0">
                <a:solidFill>
                  <a:schemeClr val="accent3"/>
                </a:solidFill>
              </a:rPr>
              <a:t>A intervenção iniciou com 14 gestantes captadas no primeiro trimestre das 20 gestantes cadastradas (70%). No segundo e terceiro mês aumentamos esse número para 15 gestantes captadas no primeiro trimestre das 24 cadastras (63%).</a:t>
            </a:r>
          </a:p>
        </p:txBody>
      </p:sp>
    </p:spTree>
    <p:extLst>
      <p:ext uri="{BB962C8B-B14F-4D97-AF65-F5344CB8AC3E}">
        <p14:creationId xmlns:p14="http://schemas.microsoft.com/office/powerpoint/2010/main" val="39514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39202" y="692696"/>
            <a:ext cx="8507288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3"/>
                </a:solidFill>
              </a:rPr>
              <a:t> 2.2.REALIZAR PELO MENOS UM EXAME GINECOLOGICO POR TRIMESTRE EM 100% DAS GESTANTES.</a:t>
            </a:r>
            <a:endParaRPr lang="pt-BR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57809412"/>
              </p:ext>
            </p:extLst>
          </p:nvPr>
        </p:nvGraphicFramePr>
        <p:xfrm>
          <a:off x="4355976" y="3068960"/>
          <a:ext cx="446449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2636912"/>
            <a:ext cx="4104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accent3"/>
              </a:solidFill>
            </a:endParaRPr>
          </a:p>
          <a:p>
            <a:r>
              <a:rPr lang="pt-BR" sz="2200" dirty="0">
                <a:solidFill>
                  <a:schemeClr val="accent3"/>
                </a:solidFill>
              </a:rPr>
              <a:t>Iniciamos a intervenção com 19 gestantes com exame ginecológico no primeiro </a:t>
            </a:r>
            <a:r>
              <a:rPr lang="pt-BR" sz="2200" dirty="0" smtClean="0">
                <a:solidFill>
                  <a:schemeClr val="accent3"/>
                </a:solidFill>
              </a:rPr>
              <a:t>trimestre (95.0%). </a:t>
            </a:r>
            <a:r>
              <a:rPr lang="pt-BR" sz="2200" dirty="0">
                <a:solidFill>
                  <a:schemeClr val="accent3"/>
                </a:solidFill>
              </a:rPr>
              <a:t>No segundo e terceiro mês aumentamos esse número para </a:t>
            </a:r>
            <a:r>
              <a:rPr lang="pt-BR" sz="2200" dirty="0" smtClean="0">
                <a:solidFill>
                  <a:schemeClr val="accent3"/>
                </a:solidFill>
              </a:rPr>
              <a:t>24 (100%).</a:t>
            </a:r>
            <a:endParaRPr lang="pt-BR" sz="2200" dirty="0">
              <a:solidFill>
                <a:schemeClr val="accent3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5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1299" y="4149080"/>
            <a:ext cx="8181128" cy="22165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chemeClr val="accent3"/>
                </a:solidFill>
              </a:rPr>
              <a:t>Conseguimos alcançar </a:t>
            </a:r>
            <a:r>
              <a:rPr lang="pt-BR" sz="2200" dirty="0" smtClean="0">
                <a:solidFill>
                  <a:schemeClr val="accent3"/>
                </a:solidFill>
              </a:rPr>
              <a:t>as metas acimas </a:t>
            </a:r>
            <a:r>
              <a:rPr lang="pt-BR" sz="2200" dirty="0">
                <a:solidFill>
                  <a:schemeClr val="accent3"/>
                </a:solidFill>
              </a:rPr>
              <a:t>nos três meses da </a:t>
            </a:r>
            <a:r>
              <a:rPr lang="pt-BR" sz="2200" dirty="0" smtClean="0">
                <a:solidFill>
                  <a:schemeClr val="accent3"/>
                </a:solidFill>
              </a:rPr>
              <a:t>intervenção</a:t>
            </a:r>
            <a:r>
              <a:rPr lang="pt-BR" sz="2200" dirty="0">
                <a:solidFill>
                  <a:schemeClr val="accent3"/>
                </a:solidFill>
              </a:rPr>
              <a:t>, </a:t>
            </a:r>
            <a:r>
              <a:rPr lang="pt-BR" sz="2200" dirty="0" smtClean="0">
                <a:solidFill>
                  <a:schemeClr val="accent3"/>
                </a:solidFill>
              </a:rPr>
              <a:t>pois </a:t>
            </a:r>
            <a:r>
              <a:rPr lang="pt-BR" sz="2200" dirty="0">
                <a:solidFill>
                  <a:schemeClr val="accent3"/>
                </a:solidFill>
              </a:rPr>
              <a:t>realizamos desde o </a:t>
            </a:r>
            <a:r>
              <a:rPr lang="pt-BR" sz="2200" dirty="0" smtClean="0">
                <a:solidFill>
                  <a:schemeClr val="accent3"/>
                </a:solidFill>
              </a:rPr>
              <a:t>a primeira consulta </a:t>
            </a:r>
            <a:r>
              <a:rPr lang="pt-BR" sz="2200" dirty="0">
                <a:solidFill>
                  <a:schemeClr val="accent3"/>
                </a:solidFill>
              </a:rPr>
              <a:t>o exame das </a:t>
            </a:r>
            <a:r>
              <a:rPr lang="pt-BR" sz="2200" dirty="0" smtClean="0">
                <a:solidFill>
                  <a:schemeClr val="accent3"/>
                </a:solidFill>
              </a:rPr>
              <a:t>mamas, a</a:t>
            </a:r>
            <a:r>
              <a:rPr lang="pt-BR" sz="2200" dirty="0">
                <a:solidFill>
                  <a:schemeClr val="accent3"/>
                </a:solidFill>
              </a:rPr>
              <a:t> </a:t>
            </a:r>
            <a:r>
              <a:rPr lang="pt-BR" sz="2200" dirty="0" smtClean="0">
                <a:solidFill>
                  <a:schemeClr val="accent3"/>
                </a:solidFill>
              </a:rPr>
              <a:t>solicitação </a:t>
            </a:r>
            <a:r>
              <a:rPr lang="pt-BR" sz="2200" dirty="0">
                <a:solidFill>
                  <a:schemeClr val="accent3"/>
                </a:solidFill>
              </a:rPr>
              <a:t>de exames laboratoriais</a:t>
            </a:r>
            <a:r>
              <a:rPr lang="pt-BR" sz="2200" dirty="0" smtClean="0">
                <a:solidFill>
                  <a:schemeClr val="accent3"/>
                </a:solidFill>
              </a:rPr>
              <a:t> e a prescrição do sulfato ferroso em </a:t>
            </a:r>
            <a:r>
              <a:rPr lang="pt-BR" sz="2200" dirty="0">
                <a:solidFill>
                  <a:schemeClr val="accent3"/>
                </a:solidFill>
              </a:rPr>
              <a:t>todas as </a:t>
            </a:r>
            <a:r>
              <a:rPr lang="pt-BR" sz="2200" dirty="0" smtClean="0">
                <a:solidFill>
                  <a:schemeClr val="accent3"/>
                </a:solidFill>
              </a:rPr>
              <a:t>24 gestantes cadastradas </a:t>
            </a:r>
            <a:r>
              <a:rPr lang="pt-BR" sz="2200" dirty="0">
                <a:solidFill>
                  <a:schemeClr val="accent3"/>
                </a:solidFill>
              </a:rPr>
              <a:t>(100</a:t>
            </a:r>
            <a:r>
              <a:rPr lang="pt-BR" sz="2200" dirty="0" smtClean="0">
                <a:solidFill>
                  <a:schemeClr val="accent3"/>
                </a:solidFill>
              </a:rPr>
              <a:t>%).</a:t>
            </a:r>
            <a:endParaRPr lang="pt-BR" sz="2200" dirty="0">
              <a:solidFill>
                <a:schemeClr val="accent3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1699" y="62068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cap="small" dirty="0" smtClean="0">
                <a:solidFill>
                  <a:schemeClr val="accent3"/>
                </a:solidFill>
              </a:rPr>
              <a:t>2.3. Realizar pelo menos um exame de mamas em 100% das gestantes e puérperas.</a:t>
            </a:r>
          </a:p>
          <a:p>
            <a:pPr algn="just"/>
            <a:endParaRPr lang="pt-BR" sz="2400" cap="small" dirty="0">
              <a:solidFill>
                <a:schemeClr val="accent3"/>
              </a:solidFill>
            </a:endParaRPr>
          </a:p>
          <a:p>
            <a:pPr algn="just"/>
            <a:r>
              <a:rPr lang="pt-BR" sz="2400" cap="small" dirty="0">
                <a:solidFill>
                  <a:schemeClr val="accent3"/>
                </a:solidFill>
              </a:rPr>
              <a:t>2.4. Garantir a 100% das gestantes a solicitação de exames laboratoriais de acordo com o protocolo.</a:t>
            </a:r>
          </a:p>
          <a:p>
            <a:pPr algn="just"/>
            <a:endParaRPr lang="pt-BR" sz="2400" cap="small" dirty="0" smtClean="0">
              <a:solidFill>
                <a:schemeClr val="accent3"/>
              </a:solidFill>
            </a:endParaRPr>
          </a:p>
          <a:p>
            <a:pPr algn="just"/>
            <a:r>
              <a:rPr lang="pt-BR" sz="2400" cap="small" dirty="0">
                <a:solidFill>
                  <a:schemeClr val="accent3"/>
                </a:solidFill>
              </a:rPr>
              <a:t>2.5. Garantir a 100% das gestantes a prescrição de sulfato ferroso e ácido fólico conforme protocolo.</a:t>
            </a:r>
          </a:p>
        </p:txBody>
      </p:sp>
    </p:spTree>
    <p:extLst>
      <p:ext uri="{BB962C8B-B14F-4D97-AF65-F5344CB8AC3E}">
        <p14:creationId xmlns:p14="http://schemas.microsoft.com/office/powerpoint/2010/main" val="6132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33265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cap="small" dirty="0" smtClean="0">
                <a:solidFill>
                  <a:schemeClr val="accent3"/>
                </a:solidFill>
              </a:rPr>
              <a:t>2.6. GARANTIR QUE 100% DAS GESTANTES COM VACINA ANTITETANICA EM DIA.</a:t>
            </a:r>
          </a:p>
          <a:p>
            <a:r>
              <a:rPr lang="pt-BR" sz="2400" cap="small" dirty="0" smtClean="0">
                <a:solidFill>
                  <a:schemeClr val="accent3"/>
                </a:solidFill>
              </a:rPr>
              <a:t>  </a:t>
            </a:r>
          </a:p>
          <a:p>
            <a:pPr algn="just"/>
            <a:r>
              <a:rPr lang="pt-BR" sz="2400" cap="small" dirty="0" smtClean="0">
                <a:solidFill>
                  <a:schemeClr val="accent3"/>
                </a:solidFill>
              </a:rPr>
              <a:t>2.7</a:t>
            </a:r>
            <a:r>
              <a:rPr lang="pt-BR" sz="2400" cap="small" dirty="0">
                <a:solidFill>
                  <a:schemeClr val="accent3"/>
                </a:solidFill>
              </a:rPr>
              <a:t>. GARANTIR QUE 100% DAS GESTANTES COM VACINA CONTRA HEPATITE B EM DIA </a:t>
            </a:r>
            <a:r>
              <a:rPr lang="pt-BR" sz="2400" cap="small" dirty="0" smtClean="0">
                <a:solidFill>
                  <a:schemeClr val="accent3"/>
                </a:solidFill>
              </a:rPr>
              <a:t>.</a:t>
            </a:r>
          </a:p>
          <a:p>
            <a:endParaRPr lang="pt-BR" sz="2400" cap="small" dirty="0">
              <a:solidFill>
                <a:schemeClr val="accent3"/>
              </a:solidFill>
            </a:endParaRPr>
          </a:p>
          <a:p>
            <a:pPr algn="just"/>
            <a:r>
              <a:rPr lang="pt-BR" sz="2200" dirty="0">
                <a:solidFill>
                  <a:schemeClr val="accent3"/>
                </a:solidFill>
              </a:rPr>
              <a:t>Conseguimos alcançar as metas acimas nos três meses da intervenção, pois  todas as 24 gestantes foram vacinadas contra hepatite B  e tétano (100%).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95241" y="3933056"/>
            <a:ext cx="8424936" cy="14401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4400" cap="small" dirty="0">
                <a:solidFill>
                  <a:schemeClr val="accent3"/>
                </a:solidFill>
              </a:rPr>
              <a:t>2.8. REALIZAR AVALIAÇAO DA NECESSIDADE DE ATENDIMENTO ODONTOLOGICO EM 100% DAS GESTANTES DURANTE O PRE-NATAL</a:t>
            </a:r>
            <a:r>
              <a:rPr lang="pt-BR" sz="4400" cap="small" dirty="0" smtClean="0"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endParaRPr lang="pt-BR" sz="4400" cap="small" dirty="0">
              <a:solidFill>
                <a:schemeClr val="accent3"/>
              </a:solidFill>
            </a:endParaRPr>
          </a:p>
          <a:p>
            <a:endParaRPr lang="es-ES" sz="26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5085184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accent3"/>
                </a:solidFill>
              </a:rPr>
              <a:t>Conseguimos alcançar a meta nos três meses da nossa </a:t>
            </a:r>
            <a:r>
              <a:rPr lang="pt-BR" sz="2200" dirty="0" smtClean="0">
                <a:solidFill>
                  <a:schemeClr val="accent3"/>
                </a:solidFill>
              </a:rPr>
              <a:t>intervenção, com realização </a:t>
            </a:r>
            <a:r>
              <a:rPr lang="pt-BR" sz="2200" dirty="0">
                <a:solidFill>
                  <a:schemeClr val="accent3"/>
                </a:solidFill>
              </a:rPr>
              <a:t>da avaliação da necessidade de atendimento odontológico na primeira </a:t>
            </a:r>
            <a:r>
              <a:rPr lang="pt-BR" sz="2200" dirty="0" smtClean="0">
                <a:solidFill>
                  <a:schemeClr val="accent3"/>
                </a:solidFill>
              </a:rPr>
              <a:t>consulta nas </a:t>
            </a:r>
            <a:r>
              <a:rPr lang="pt-BR" sz="2200" dirty="0">
                <a:solidFill>
                  <a:schemeClr val="accent3"/>
                </a:solidFill>
              </a:rPr>
              <a:t>24 </a:t>
            </a:r>
            <a:r>
              <a:rPr lang="pt-BR" sz="2200" dirty="0" smtClean="0">
                <a:solidFill>
                  <a:schemeClr val="accent3"/>
                </a:solidFill>
              </a:rPr>
              <a:t>gestantes </a:t>
            </a:r>
            <a:r>
              <a:rPr lang="pt-BR" sz="2200" dirty="0">
                <a:solidFill>
                  <a:schemeClr val="accent3"/>
                </a:solidFill>
              </a:rPr>
              <a:t>(100</a:t>
            </a:r>
            <a:r>
              <a:rPr lang="pt-BR" sz="2200" dirty="0" smtClean="0">
                <a:solidFill>
                  <a:schemeClr val="accent3"/>
                </a:solidFill>
              </a:rPr>
              <a:t>%).</a:t>
            </a:r>
            <a:endParaRPr lang="pt-BR" sz="2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3"/>
                </a:solidFill>
              </a:rPr>
              <a:t>2.9</a:t>
            </a:r>
            <a:r>
              <a:rPr lang="pt-BR" dirty="0">
                <a:solidFill>
                  <a:schemeClr val="accent3"/>
                </a:solidFill>
              </a:rPr>
              <a:t>. </a:t>
            </a:r>
            <a:r>
              <a:rPr lang="pt-BR" dirty="0" smtClean="0">
                <a:solidFill>
                  <a:schemeClr val="accent3"/>
                </a:solidFill>
              </a:rPr>
              <a:t>GARANTIR A PRIMEIRA CONSULTA ODONTOLOGICA PROGRAMATICA PARA 100% DAS GESTANTES CADASTRADAS.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616013"/>
              </p:ext>
            </p:extLst>
          </p:nvPr>
        </p:nvGraphicFramePr>
        <p:xfrm>
          <a:off x="4283968" y="2636912"/>
          <a:ext cx="45365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2852936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accent3"/>
                </a:solidFill>
              </a:rPr>
              <a:t>No primeiro mês foram atendidas na consulta 15 das gestantes cadastradas (75</a:t>
            </a:r>
            <a:r>
              <a:rPr lang="pt-BR" sz="2200" dirty="0" smtClean="0">
                <a:solidFill>
                  <a:schemeClr val="accent3"/>
                </a:solidFill>
              </a:rPr>
              <a:t>%), no </a:t>
            </a:r>
            <a:r>
              <a:rPr lang="pt-BR" sz="2200" dirty="0">
                <a:solidFill>
                  <a:schemeClr val="accent3"/>
                </a:solidFill>
              </a:rPr>
              <a:t>segundo </a:t>
            </a:r>
            <a:r>
              <a:rPr lang="pt-BR" sz="2200" dirty="0" smtClean="0">
                <a:solidFill>
                  <a:schemeClr val="accent3"/>
                </a:solidFill>
              </a:rPr>
              <a:t>mês permaneceu com 15 (63%) e no </a:t>
            </a:r>
            <a:r>
              <a:rPr lang="pt-BR" sz="2200" dirty="0">
                <a:solidFill>
                  <a:schemeClr val="accent3"/>
                </a:solidFill>
              </a:rPr>
              <a:t>terceiro </a:t>
            </a:r>
            <a:r>
              <a:rPr lang="pt-BR" sz="2200" dirty="0" smtClean="0">
                <a:solidFill>
                  <a:schemeClr val="accent3"/>
                </a:solidFill>
              </a:rPr>
              <a:t>mês aumentou para </a:t>
            </a:r>
            <a:r>
              <a:rPr lang="pt-BR" sz="2200" dirty="0">
                <a:solidFill>
                  <a:schemeClr val="accent3"/>
                </a:solidFill>
              </a:rPr>
              <a:t>18 gestantes com primeira consulta odontológica(75%).</a:t>
            </a:r>
          </a:p>
        </p:txBody>
      </p:sp>
    </p:spTree>
    <p:extLst>
      <p:ext uri="{BB962C8B-B14F-4D97-AF65-F5344CB8AC3E}">
        <p14:creationId xmlns:p14="http://schemas.microsoft.com/office/powerpoint/2010/main" val="5817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300" dirty="0" smtClean="0">
                <a:solidFill>
                  <a:schemeClr val="accent3"/>
                </a:solidFill>
              </a:rPr>
              <a:t>3.1.REALIZAR BUSCA ATIVA DE 100% DAS GESTANTES FALTOSAS AS CONSULTAS DE PRE-NATAL.</a:t>
            </a:r>
            <a:endParaRPr lang="pt-BR" sz="23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Users\Eduardo\Pictures\acs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64" y="3229527"/>
            <a:ext cx="40851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1150" y="249289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3"/>
                </a:solidFill>
              </a:rPr>
              <a:t>4.1</a:t>
            </a:r>
            <a:r>
              <a:rPr lang="pt-BR" sz="2400" dirty="0">
                <a:solidFill>
                  <a:schemeClr val="accent3"/>
                </a:solidFill>
              </a:rPr>
              <a:t>. </a:t>
            </a:r>
            <a:r>
              <a:rPr lang="pt-BR" sz="2400" dirty="0" smtClean="0">
                <a:solidFill>
                  <a:schemeClr val="accent3"/>
                </a:solidFill>
              </a:rPr>
              <a:t>MANTER REGISTRO NA FICHA ESPELHO DE   PRENATAL/VACINAÇAO EM 100% DAS GESTANTES</a:t>
            </a:r>
            <a:r>
              <a:rPr lang="pt-BR" sz="3000" dirty="0" smtClean="0">
                <a:solidFill>
                  <a:schemeClr val="accent3"/>
                </a:solidFill>
              </a:rPr>
              <a:t>. </a:t>
            </a:r>
            <a:endParaRPr lang="pt-BR" sz="3200" dirty="0">
              <a:solidFill>
                <a:schemeClr val="accent3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1268760"/>
            <a:ext cx="8352928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 smtClean="0">
                <a:solidFill>
                  <a:schemeClr val="accent3"/>
                </a:solidFill>
              </a:rPr>
              <a:t>Tivemos </a:t>
            </a:r>
            <a:r>
              <a:rPr lang="pt-BR" sz="2200" dirty="0">
                <a:solidFill>
                  <a:schemeClr val="accent3"/>
                </a:solidFill>
              </a:rPr>
              <a:t>apenas três gestantes faltosas no primeiro mês, </a:t>
            </a:r>
            <a:r>
              <a:rPr lang="pt-BR" sz="2200" dirty="0" smtClean="0">
                <a:solidFill>
                  <a:schemeClr val="accent3"/>
                </a:solidFill>
              </a:rPr>
              <a:t> para as quais realizamos a </a:t>
            </a:r>
            <a:r>
              <a:rPr lang="pt-BR" sz="2200" dirty="0">
                <a:solidFill>
                  <a:schemeClr val="accent3"/>
                </a:solidFill>
              </a:rPr>
              <a:t>busca ativa, atingindo 100%. Nos meses seguintes não houveram faltosas à consulta.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61150" y="3501008"/>
            <a:ext cx="8352928" cy="8806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chemeClr val="accent3"/>
                </a:solidFill>
              </a:rPr>
              <a:t>Conseguimos  manter registro na ficha espelho </a:t>
            </a:r>
            <a:r>
              <a:rPr lang="pt-BR" sz="2200" dirty="0" smtClean="0">
                <a:solidFill>
                  <a:schemeClr val="accent3"/>
                </a:solidFill>
              </a:rPr>
              <a:t>nos </a:t>
            </a:r>
            <a:r>
              <a:rPr lang="pt-BR" sz="2200" dirty="0">
                <a:solidFill>
                  <a:schemeClr val="accent3"/>
                </a:solidFill>
              </a:rPr>
              <a:t>três meses da intervenção </a:t>
            </a:r>
            <a:r>
              <a:rPr lang="pt-BR" sz="2200" dirty="0" smtClean="0">
                <a:solidFill>
                  <a:schemeClr val="accent3"/>
                </a:solidFill>
              </a:rPr>
              <a:t>para às 24 gestantes (100%).</a:t>
            </a:r>
            <a:endParaRPr lang="pt-BR" sz="2200" dirty="0">
              <a:solidFill>
                <a:schemeClr val="accent3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8447" y="4378282"/>
            <a:ext cx="8703733" cy="1036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pt-BR" sz="3000" dirty="0" smtClean="0">
                <a:solidFill>
                  <a:schemeClr val="accent3"/>
                </a:solidFill>
              </a:rPr>
              <a:t> </a:t>
            </a:r>
            <a:r>
              <a:rPr lang="pt-BR" dirty="0" smtClean="0">
                <a:solidFill>
                  <a:schemeClr val="accent3"/>
                </a:solidFill>
              </a:rPr>
              <a:t>5.1. AVALIA RISCO GESTACIONAL EM 100% DAS GESTANTES</a:t>
            </a:r>
            <a:r>
              <a:rPr lang="pt-BR" sz="3000" dirty="0" smtClean="0">
                <a:solidFill>
                  <a:schemeClr val="accent3"/>
                </a:solidFill>
              </a:rPr>
              <a:t>.</a:t>
            </a:r>
            <a:endParaRPr lang="pt-BR" sz="3000" dirty="0">
              <a:solidFill>
                <a:schemeClr val="accent3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30069" y="5445224"/>
            <a:ext cx="8014340" cy="1288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schemeClr val="accent3"/>
                </a:solidFill>
              </a:rPr>
              <a:t>Conseguimos alcançar </a:t>
            </a:r>
            <a:r>
              <a:rPr lang="pt-BR" sz="2200" dirty="0" smtClean="0">
                <a:solidFill>
                  <a:schemeClr val="accent3"/>
                </a:solidFill>
              </a:rPr>
              <a:t>esta </a:t>
            </a:r>
            <a:r>
              <a:rPr lang="pt-BR" sz="2200" dirty="0">
                <a:solidFill>
                  <a:schemeClr val="accent3"/>
                </a:solidFill>
              </a:rPr>
              <a:t>meta nos três meses da </a:t>
            </a:r>
            <a:r>
              <a:rPr lang="pt-BR" sz="2200" dirty="0" smtClean="0">
                <a:solidFill>
                  <a:schemeClr val="accent3"/>
                </a:solidFill>
              </a:rPr>
              <a:t>intervenção</a:t>
            </a:r>
            <a:r>
              <a:rPr lang="pt-BR" sz="2200" dirty="0">
                <a:solidFill>
                  <a:schemeClr val="accent3"/>
                </a:solidFill>
              </a:rPr>
              <a:t>, </a:t>
            </a:r>
            <a:r>
              <a:rPr lang="pt-BR" sz="2200" dirty="0" smtClean="0">
                <a:solidFill>
                  <a:schemeClr val="accent3"/>
                </a:solidFill>
              </a:rPr>
              <a:t>com realização </a:t>
            </a:r>
            <a:r>
              <a:rPr lang="pt-BR" sz="2200" dirty="0">
                <a:solidFill>
                  <a:schemeClr val="accent3"/>
                </a:solidFill>
              </a:rPr>
              <a:t>da avaliação </a:t>
            </a:r>
            <a:r>
              <a:rPr lang="pt-BR" sz="2200" dirty="0" smtClean="0">
                <a:solidFill>
                  <a:schemeClr val="accent3"/>
                </a:solidFill>
              </a:rPr>
              <a:t>de risco na </a:t>
            </a:r>
            <a:r>
              <a:rPr lang="pt-BR" sz="2200" dirty="0">
                <a:solidFill>
                  <a:schemeClr val="accent3"/>
                </a:solidFill>
              </a:rPr>
              <a:t>primeira </a:t>
            </a:r>
            <a:r>
              <a:rPr lang="pt-BR" sz="2200" dirty="0" smtClean="0">
                <a:solidFill>
                  <a:schemeClr val="accent3"/>
                </a:solidFill>
              </a:rPr>
              <a:t>consulta das </a:t>
            </a:r>
            <a:r>
              <a:rPr lang="pt-BR" sz="2200" dirty="0">
                <a:solidFill>
                  <a:schemeClr val="accent3"/>
                </a:solidFill>
              </a:rPr>
              <a:t>24 </a:t>
            </a:r>
            <a:r>
              <a:rPr lang="pt-BR" sz="2200" dirty="0" smtClean="0">
                <a:solidFill>
                  <a:schemeClr val="accent3"/>
                </a:solidFill>
              </a:rPr>
              <a:t>gestantes avaliadas </a:t>
            </a:r>
            <a:r>
              <a:rPr lang="pt-BR" sz="2200" dirty="0">
                <a:solidFill>
                  <a:schemeClr val="accent3"/>
                </a:solidFill>
              </a:rPr>
              <a:t>(100</a:t>
            </a:r>
            <a:r>
              <a:rPr lang="pt-BR" sz="2200" dirty="0" smtClean="0">
                <a:solidFill>
                  <a:schemeClr val="accent3"/>
                </a:solidFill>
              </a:rPr>
              <a:t>%).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8934" y="188640"/>
            <a:ext cx="854049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 smtClean="0">
                <a:solidFill>
                  <a:schemeClr val="accent3"/>
                </a:solidFill>
              </a:rPr>
              <a:t>6.1</a:t>
            </a:r>
            <a:r>
              <a:rPr lang="pt-BR" sz="2400" dirty="0">
                <a:solidFill>
                  <a:schemeClr val="accent3"/>
                </a:solidFill>
              </a:rPr>
              <a:t>. </a:t>
            </a:r>
            <a:r>
              <a:rPr lang="pt-BR" sz="2400" dirty="0" smtClean="0">
                <a:solidFill>
                  <a:schemeClr val="accent3"/>
                </a:solidFill>
              </a:rPr>
              <a:t>GARANTIR A </a:t>
            </a:r>
            <a:r>
              <a:rPr lang="pt-BR" sz="2400" dirty="0">
                <a:solidFill>
                  <a:schemeClr val="accent3"/>
                </a:solidFill>
              </a:rPr>
              <a:t>100% </a:t>
            </a:r>
            <a:r>
              <a:rPr lang="pt-BR" sz="2400" dirty="0" smtClean="0">
                <a:solidFill>
                  <a:schemeClr val="accent3"/>
                </a:solidFill>
              </a:rPr>
              <a:t>DAS GESTANTES A   ORIENTAÇÃO NUTRICIONAL DURANTE A GESTAÇÃO.</a:t>
            </a:r>
          </a:p>
          <a:p>
            <a:pPr algn="just">
              <a:spcAft>
                <a:spcPts val="1200"/>
              </a:spcAft>
            </a:pPr>
            <a:r>
              <a:rPr lang="pt-BR" sz="2400" dirty="0" smtClean="0">
                <a:solidFill>
                  <a:schemeClr val="accent3"/>
                </a:solidFill>
              </a:rPr>
              <a:t>6.2</a:t>
            </a:r>
            <a:r>
              <a:rPr lang="pt-BR" sz="2400" dirty="0">
                <a:solidFill>
                  <a:schemeClr val="accent3"/>
                </a:solidFill>
              </a:rPr>
              <a:t>. PROMOVER O ALEITAMENTO MATERNO JUNTO A 100% DAS GESTANTES</a:t>
            </a:r>
            <a:r>
              <a:rPr lang="pt-BR" sz="2400" dirty="0" smtClean="0">
                <a:solidFill>
                  <a:schemeClr val="accent3"/>
                </a:solidFill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2400" dirty="0" smtClean="0">
                <a:solidFill>
                  <a:schemeClr val="accent3"/>
                </a:solidFill>
              </a:rPr>
              <a:t>6.3</a:t>
            </a:r>
            <a:r>
              <a:rPr lang="pt-BR" sz="2400" dirty="0">
                <a:solidFill>
                  <a:schemeClr val="accent3"/>
                </a:solidFill>
              </a:rPr>
              <a:t>. </a:t>
            </a:r>
            <a:r>
              <a:rPr lang="pt-BR" sz="2400" dirty="0" smtClean="0">
                <a:solidFill>
                  <a:schemeClr val="accent3"/>
                </a:solidFill>
              </a:rPr>
              <a:t>OIENTAR 100</a:t>
            </a:r>
            <a:r>
              <a:rPr lang="pt-BR" sz="2400" dirty="0">
                <a:solidFill>
                  <a:schemeClr val="accent3"/>
                </a:solidFill>
              </a:rPr>
              <a:t>% DAS GESTANTES SOBREOS CUIDADOS COM O </a:t>
            </a:r>
            <a:r>
              <a:rPr lang="pt-BR" sz="2400" dirty="0" smtClean="0">
                <a:solidFill>
                  <a:schemeClr val="accent3"/>
                </a:solidFill>
              </a:rPr>
              <a:t>RECEM-NASCIDO.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3335" y="3429000"/>
            <a:ext cx="8191689" cy="25922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chemeClr val="accent3"/>
                </a:solidFill>
              </a:rPr>
              <a:t>Conseguimos alcançar </a:t>
            </a:r>
            <a:r>
              <a:rPr lang="pt-BR" dirty="0" smtClean="0">
                <a:solidFill>
                  <a:schemeClr val="accent3"/>
                </a:solidFill>
              </a:rPr>
              <a:t>as metas acimas nos </a:t>
            </a:r>
            <a:r>
              <a:rPr lang="pt-BR" dirty="0">
                <a:solidFill>
                  <a:schemeClr val="accent3"/>
                </a:solidFill>
              </a:rPr>
              <a:t>três </a:t>
            </a:r>
            <a:r>
              <a:rPr lang="pt-BR" dirty="0" smtClean="0">
                <a:solidFill>
                  <a:schemeClr val="accent3"/>
                </a:solidFill>
              </a:rPr>
              <a:t>meses da intervenção, com 24 gestantes (100%) orientadas. Foi orientado sobre  a nutrição durante a gestação, a importância do aleitamento materno e os cuidados com o recém-nascido, tanto nas consultas como em atividades educativas com grupo de gestantes e puérperas</a:t>
            </a:r>
            <a:r>
              <a:rPr lang="pt-BR" sz="1800" dirty="0" smtClean="0">
                <a:solidFill>
                  <a:schemeClr val="accent3"/>
                </a:solidFill>
              </a:rPr>
              <a:t>.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91033" y="4725144"/>
            <a:ext cx="8191689" cy="191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Introdução</a:t>
            </a:r>
            <a:r>
              <a:rPr lang="es-ES" b="1" dirty="0" smtClean="0">
                <a:solidFill>
                  <a:schemeClr val="accent3"/>
                </a:solidFill>
              </a:rPr>
              <a:t/>
            </a:r>
            <a:br>
              <a:rPr lang="es-ES" b="1" dirty="0" smtClean="0">
                <a:solidFill>
                  <a:schemeClr val="accent3"/>
                </a:solidFill>
              </a:rPr>
            </a:b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4496" y="1484784"/>
            <a:ext cx="8147248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accent3"/>
                </a:solidFill>
              </a:rPr>
              <a:t>A atenção ao pré-natal e puerpério adequada, com detecção e intervenção precoce das situações de risco, humanização e acolhimento das gestantes e puérperas têm um potencial grande de reduzir as principais causas de morbimortalidade materna e neonatal.</a:t>
            </a:r>
            <a:endParaRPr lang="es-ES" sz="28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Users\Eduardo\Pictures\gest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8878"/>
            <a:ext cx="2674114" cy="25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476672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accent3"/>
                </a:solidFill>
              </a:rPr>
              <a:t>6.4. ORIENTAR 100% DAS GESTANTES SOBRE ANTICONCEPÇÃO APÓS O PARTO.</a:t>
            </a:r>
          </a:p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accent3"/>
                </a:solidFill>
              </a:rPr>
              <a:t>6.5. ORIENTAR 100% DAS GESTANTES SOBRE OS RISCOS DO TABAGISMO E USO DE ALCOOL E DROGAS</a:t>
            </a:r>
          </a:p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accent3"/>
                </a:solidFill>
              </a:rPr>
              <a:t>6.6. ORIENTAR 100% DAS GESTANTES SOBRE HIGIENE BUCAL.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37890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accent3"/>
                </a:solidFill>
              </a:rPr>
              <a:t>Conseguimos alcançar as metas acimas nos três meses da intervenção, 24 gestantes (100%) orientadas. Foi orientado sobre  </a:t>
            </a:r>
            <a:r>
              <a:rPr lang="pt-BR" sz="2400" dirty="0" smtClean="0">
                <a:solidFill>
                  <a:schemeClr val="accent3"/>
                </a:solidFill>
              </a:rPr>
              <a:t>a </a:t>
            </a:r>
            <a:r>
              <a:rPr lang="pt-BR" sz="2400" dirty="0">
                <a:solidFill>
                  <a:schemeClr val="accent3"/>
                </a:solidFill>
              </a:rPr>
              <a:t>anticoncepção pós parto, os riscos do tabagismo e uso de álcool e outras </a:t>
            </a:r>
            <a:r>
              <a:rPr lang="pt-BR" sz="2400" dirty="0" smtClean="0">
                <a:solidFill>
                  <a:schemeClr val="accent3"/>
                </a:solidFill>
              </a:rPr>
              <a:t>drogas e </a:t>
            </a:r>
            <a:r>
              <a:rPr lang="pt-BR" sz="2400" dirty="0">
                <a:solidFill>
                  <a:schemeClr val="accent3"/>
                </a:solidFill>
              </a:rPr>
              <a:t>sobre a higiene bucal, tanto nas consultas como em atividades educativas com grupo de gestantes e puérperas.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4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(Puerpério</a:t>
            </a:r>
            <a:r>
              <a:rPr lang="pt-BR" b="1" dirty="0" smtClean="0">
                <a:solidFill>
                  <a:schemeClr val="accent3"/>
                </a:solidFill>
              </a:rPr>
              <a:t>)</a:t>
            </a:r>
          </a:p>
          <a:p>
            <a:pPr marL="0" indent="0">
              <a:buNone/>
            </a:pPr>
            <a:endParaRPr lang="pt-BR" b="1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sz="2300" dirty="0" smtClean="0">
                <a:solidFill>
                  <a:schemeClr val="accent3"/>
                </a:solidFill>
              </a:rPr>
              <a:t>1.1</a:t>
            </a:r>
            <a:r>
              <a:rPr lang="pt-BR" sz="2300" dirty="0">
                <a:solidFill>
                  <a:schemeClr val="accent3"/>
                </a:solidFill>
              </a:rPr>
              <a:t>. </a:t>
            </a:r>
            <a:r>
              <a:rPr lang="pt-BR" sz="2300" dirty="0" smtClean="0">
                <a:solidFill>
                  <a:schemeClr val="accent3"/>
                </a:solidFill>
              </a:rPr>
              <a:t>GARANTIR A 100% </a:t>
            </a:r>
            <a:r>
              <a:rPr lang="pt-BR" sz="2300" dirty="0">
                <a:solidFill>
                  <a:schemeClr val="accent3"/>
                </a:solidFill>
              </a:rPr>
              <a:t> </a:t>
            </a:r>
            <a:r>
              <a:rPr lang="pt-BR" sz="2300" dirty="0" smtClean="0">
                <a:solidFill>
                  <a:schemeClr val="accent3"/>
                </a:solidFill>
              </a:rPr>
              <a:t>DAS PUERPERAS CADASTRADAS NO PROGRAMA DE PRÉ-NATAL  E PUERPÉRIO DA UBS CONSULTA ANTES DOS 42 DIAS APÓS DO PARTO.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3"/>
                </a:solidFill>
              </a:rPr>
              <a:t>A intervenção iniciou com 6 puérperas cadastradas no </a:t>
            </a:r>
            <a:r>
              <a:rPr lang="pt-BR" dirty="0" smtClean="0">
                <a:solidFill>
                  <a:schemeClr val="accent3"/>
                </a:solidFill>
              </a:rPr>
              <a:t>programa (100%). Aumentando para  13 no </a:t>
            </a:r>
            <a:r>
              <a:rPr lang="pt-BR" dirty="0">
                <a:solidFill>
                  <a:schemeClr val="accent3"/>
                </a:solidFill>
              </a:rPr>
              <a:t>segundo </a:t>
            </a:r>
            <a:r>
              <a:rPr lang="pt-BR" dirty="0" smtClean="0">
                <a:solidFill>
                  <a:schemeClr val="accent3"/>
                </a:solidFill>
              </a:rPr>
              <a:t>mês (100%) e no </a:t>
            </a:r>
            <a:r>
              <a:rPr lang="pt-BR" dirty="0">
                <a:solidFill>
                  <a:schemeClr val="accent3"/>
                </a:solidFill>
              </a:rPr>
              <a:t>terceiro e último mês da intervenção tivemos novas puérperas atendidas e cadastradas, finalizando com 15 puérperas </a:t>
            </a:r>
            <a:r>
              <a:rPr lang="pt-BR" dirty="0" smtClean="0">
                <a:solidFill>
                  <a:schemeClr val="accent3"/>
                </a:solidFill>
              </a:rPr>
              <a:t> (100% de cobertura) com </a:t>
            </a:r>
            <a:r>
              <a:rPr lang="pt-BR" dirty="0">
                <a:solidFill>
                  <a:schemeClr val="accent3"/>
                </a:solidFill>
              </a:rPr>
              <a:t>a consulta puerperal antes dos 42 dias após  o </a:t>
            </a:r>
            <a:r>
              <a:rPr lang="pt-BR" dirty="0" smtClean="0">
                <a:solidFill>
                  <a:schemeClr val="accent3"/>
                </a:solidFill>
              </a:rPr>
              <a:t>parto.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3"/>
                </a:solidFill>
              </a:rPr>
              <a:t>2.1. EXAMINAR AS MAMAS EM 100% DAS PUERPERAS CADASTRADAS NO PROGRAMA 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3"/>
                </a:solidFill>
              </a:rPr>
              <a:t>Conseguimos </a:t>
            </a:r>
            <a:r>
              <a:rPr lang="pt-BR" dirty="0">
                <a:solidFill>
                  <a:schemeClr val="accent3"/>
                </a:solidFill>
              </a:rPr>
              <a:t>alcançar a meta nos três meses da </a:t>
            </a:r>
            <a:r>
              <a:rPr lang="pt-BR" dirty="0" smtClean="0">
                <a:solidFill>
                  <a:schemeClr val="accent3"/>
                </a:solidFill>
              </a:rPr>
              <a:t>intervenção</a:t>
            </a:r>
            <a:r>
              <a:rPr lang="pt-BR" dirty="0">
                <a:solidFill>
                  <a:schemeClr val="accent3"/>
                </a:solidFill>
              </a:rPr>
              <a:t>, pois realizamos  o exame das mamas </a:t>
            </a:r>
            <a:r>
              <a:rPr lang="pt-BR" dirty="0" smtClean="0">
                <a:solidFill>
                  <a:schemeClr val="accent3"/>
                </a:solidFill>
              </a:rPr>
              <a:t>nas </a:t>
            </a:r>
            <a:r>
              <a:rPr lang="pt-BR" dirty="0">
                <a:solidFill>
                  <a:schemeClr val="accent3"/>
                </a:solidFill>
              </a:rPr>
              <a:t>15 </a:t>
            </a:r>
            <a:r>
              <a:rPr lang="pt-BR" dirty="0" smtClean="0">
                <a:solidFill>
                  <a:schemeClr val="accent3"/>
                </a:solidFill>
              </a:rPr>
              <a:t>puérperas (100</a:t>
            </a:r>
            <a:r>
              <a:rPr lang="pt-BR" dirty="0">
                <a:solidFill>
                  <a:schemeClr val="accent3"/>
                </a:solidFill>
              </a:rPr>
              <a:t>%). 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1800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000" dirty="0">
                <a:solidFill>
                  <a:schemeClr val="accent3"/>
                </a:solidFill>
              </a:rPr>
              <a:t>2.2. EXAMINAR O ABDOME EM 100% DAS PUERPERAS CADASTRADAS NO PROGRAMA </a:t>
            </a:r>
            <a:r>
              <a:rPr lang="pt-BR" sz="2000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chemeClr val="accent3"/>
                </a:solidFill>
              </a:rPr>
              <a:t>2.3</a:t>
            </a:r>
            <a:r>
              <a:rPr lang="pt-BR" sz="2000" dirty="0">
                <a:solidFill>
                  <a:schemeClr val="accent3"/>
                </a:solidFill>
              </a:rPr>
              <a:t>. REALIZAR EXAME GINECOLOGICO EM 100% </a:t>
            </a:r>
            <a:r>
              <a:rPr lang="pt-BR" sz="2000" dirty="0" smtClean="0">
                <a:solidFill>
                  <a:schemeClr val="accent3"/>
                </a:solidFill>
              </a:rPr>
              <a:t>DAS </a:t>
            </a:r>
            <a:r>
              <a:rPr lang="pt-BR" sz="2000" dirty="0">
                <a:solidFill>
                  <a:schemeClr val="accent3"/>
                </a:solidFill>
              </a:rPr>
              <a:t>PUERPERAS CADASTRADAS NO </a:t>
            </a:r>
            <a:r>
              <a:rPr lang="pt-BR" sz="2000" dirty="0" smtClean="0">
                <a:solidFill>
                  <a:schemeClr val="accent3"/>
                </a:solidFill>
              </a:rPr>
              <a:t>PROGRAMA</a:t>
            </a:r>
            <a:endParaRPr lang="pt-BR" sz="20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C:\Users\Eduardo\Pictures\cartoon-of-a-mother-and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78" y="1628800"/>
            <a:ext cx="2461478" cy="17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3947572"/>
            <a:ext cx="84969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>
                <a:solidFill>
                  <a:schemeClr val="accent3"/>
                </a:solidFill>
              </a:rPr>
              <a:t>2.4. AVALIAR O ESTADO PSIQUICO EM 100% DAS PUERPERAS CADASTRADAS NO PROGRAMA.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solidFill>
                  <a:schemeClr val="accent3"/>
                </a:solidFill>
              </a:rPr>
              <a:t>2.5. AVALAIAR INTERCORRENCIAS EM 100% DAS PUERPERAS CADASTRADAS NO PROGRAMA.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3889" y="1772816"/>
            <a:ext cx="5688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200" dirty="0">
                <a:solidFill>
                  <a:schemeClr val="accent3"/>
                </a:solidFill>
              </a:rPr>
              <a:t>Conseguimos alcançar as metas acimas nos três meses da intervenção, pois realizamos  o exame do abdome e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>
                <a:solidFill>
                  <a:schemeClr val="accent3"/>
                </a:solidFill>
              </a:rPr>
              <a:t>exame ginecológico nas 15 puérperas acompanhadas (100%).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6232" y="551723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accent3"/>
                </a:solidFill>
              </a:rPr>
              <a:t>Conseguimos alcançar as meta acimas nos três meses, pois realizamos  avaliação do estado psíquico das puérperas e das intercorrências nas 15 puérperas acompanhadas (100%). </a:t>
            </a:r>
          </a:p>
        </p:txBody>
      </p:sp>
    </p:spTree>
    <p:extLst>
      <p:ext uri="{BB962C8B-B14F-4D97-AF65-F5344CB8AC3E}">
        <p14:creationId xmlns:p14="http://schemas.microsoft.com/office/powerpoint/2010/main" val="29008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352928" cy="66693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chemeClr val="accent3"/>
                </a:solidFill>
              </a:rPr>
              <a:t>2.6. PRESCREVER A 100% DAS PUERPERAS UM DOS METODOS DE </a:t>
            </a:r>
            <a:r>
              <a:rPr lang="pt-BR" sz="2200" dirty="0" smtClean="0">
                <a:solidFill>
                  <a:schemeClr val="accent3"/>
                </a:solidFill>
              </a:rPr>
              <a:t>ANTICONCEPÇÃO.</a:t>
            </a:r>
            <a:endParaRPr lang="pt-BR" sz="2200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3"/>
                </a:solidFill>
              </a:rPr>
              <a:t>Conseguimos alcançar a meta nos </a:t>
            </a:r>
            <a:r>
              <a:rPr lang="pt-BR" dirty="0" smtClean="0">
                <a:solidFill>
                  <a:schemeClr val="accent3"/>
                </a:solidFill>
              </a:rPr>
              <a:t>três, fazendo a </a:t>
            </a:r>
            <a:r>
              <a:rPr lang="pt-BR" dirty="0">
                <a:solidFill>
                  <a:schemeClr val="accent3"/>
                </a:solidFill>
              </a:rPr>
              <a:t>prescrição dos métodos de </a:t>
            </a:r>
            <a:r>
              <a:rPr lang="pt-BR" dirty="0" smtClean="0">
                <a:solidFill>
                  <a:schemeClr val="accent3"/>
                </a:solidFill>
              </a:rPr>
              <a:t>anticoncepção paras as 15 puérperas (100%).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3"/>
                </a:solidFill>
              </a:rPr>
              <a:t>3.1.REALIZAR BUSCA ATIVA EM 100% DAS PUERPERAS QUE NÃO REALIZARAM A CONSULTA DE PUERPERIO ATE 30 DIAS APÓS O PARTO.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3"/>
                </a:solidFill>
              </a:rPr>
              <a:t>Tivemos apenas uma puérpera faltosa no primeiro mês da intervenção e </a:t>
            </a:r>
            <a:r>
              <a:rPr lang="pt-BR" dirty="0" smtClean="0">
                <a:solidFill>
                  <a:schemeClr val="accent3"/>
                </a:solidFill>
              </a:rPr>
              <a:t>foi realizado </a:t>
            </a:r>
            <a:r>
              <a:rPr lang="pt-BR" dirty="0">
                <a:solidFill>
                  <a:schemeClr val="accent3"/>
                </a:solidFill>
              </a:rPr>
              <a:t>a busca ativa </a:t>
            </a:r>
            <a:r>
              <a:rPr lang="pt-BR" dirty="0" smtClean="0">
                <a:solidFill>
                  <a:schemeClr val="accent3"/>
                </a:solidFill>
              </a:rPr>
              <a:t>da mesma (100%).</a:t>
            </a:r>
            <a:endParaRPr lang="pt-BR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3"/>
                </a:solidFill>
              </a:rPr>
              <a:t>4.1</a:t>
            </a:r>
            <a:r>
              <a:rPr lang="pt-BR" dirty="0">
                <a:solidFill>
                  <a:schemeClr val="accent3"/>
                </a:solidFill>
              </a:rPr>
              <a:t>. MANTER  REGISTRO NA FICHA DE ACOMPANHAMENTO DO PROGRAMA 100% DAS </a:t>
            </a:r>
            <a:r>
              <a:rPr lang="pt-BR" dirty="0" smtClean="0">
                <a:solidFill>
                  <a:schemeClr val="accent3"/>
                </a:solidFill>
              </a:rPr>
              <a:t>PUERPERAS.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3"/>
                </a:solidFill>
              </a:rPr>
              <a:t>Conseguimos manter registro na ficha de acompanhamento do </a:t>
            </a:r>
            <a:r>
              <a:rPr lang="pt-BR" dirty="0" smtClean="0">
                <a:solidFill>
                  <a:schemeClr val="accent3"/>
                </a:solidFill>
              </a:rPr>
              <a:t>programa para todas as puérperas cadastradas (100%) nos três meses da intervenção.</a:t>
            </a:r>
            <a:endParaRPr lang="pt-BR" dirty="0">
              <a:solidFill>
                <a:schemeClr val="accent3"/>
              </a:solidFill>
            </a:endParaRPr>
          </a:p>
          <a:p>
            <a:endParaRPr lang="pt-BR" dirty="0">
              <a:solidFill>
                <a:schemeClr val="accent3"/>
              </a:solidFill>
            </a:endParaRPr>
          </a:p>
          <a:p>
            <a:endParaRPr lang="es-E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5400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BR" sz="2200" dirty="0" smtClean="0">
                <a:solidFill>
                  <a:schemeClr val="accent3"/>
                </a:solidFill>
              </a:rPr>
              <a:t>5.1</a:t>
            </a:r>
            <a:r>
              <a:rPr lang="pt-BR" sz="2200" dirty="0">
                <a:solidFill>
                  <a:schemeClr val="accent3"/>
                </a:solidFill>
              </a:rPr>
              <a:t>. </a:t>
            </a:r>
            <a:r>
              <a:rPr lang="pt-BR" sz="2200" dirty="0" smtClean="0">
                <a:solidFill>
                  <a:schemeClr val="accent3"/>
                </a:solidFill>
              </a:rPr>
              <a:t>ORIENTAR 100% DAS PUEPERAS CADASTRADAS NO PROGRAMA SOBRE OS CUIDADOS DO RECEM-NASCIDO.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 smtClean="0">
                <a:solidFill>
                  <a:schemeClr val="accent3"/>
                </a:solidFill>
              </a:rPr>
              <a:t>5.2</a:t>
            </a:r>
            <a:r>
              <a:rPr lang="pt-BR" sz="2200" dirty="0">
                <a:solidFill>
                  <a:schemeClr val="accent3"/>
                </a:solidFill>
              </a:rPr>
              <a:t>. </a:t>
            </a:r>
            <a:r>
              <a:rPr lang="pt-BR" sz="2200" dirty="0" smtClean="0">
                <a:solidFill>
                  <a:schemeClr val="accent3"/>
                </a:solidFill>
              </a:rPr>
              <a:t>ORIENTAR 100% DAS PUERPERAS CADASTRADAS NO PROGRAMA SOBRE ALEITAMENTO MATERNO EXCLUSIVO.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200" dirty="0">
                <a:solidFill>
                  <a:schemeClr val="accent3"/>
                </a:solidFill>
              </a:rPr>
              <a:t>5.3. ORIENTAR 100% DAS PUERPERAS CADASTRADAS NO PROGRAMA DE PRE-NATAL E PUERPERIO SOBRE PLANEJAMENTO FAMILIAR.</a:t>
            </a:r>
          </a:p>
          <a:p>
            <a:pPr marL="0" indent="0" algn="just">
              <a:buNone/>
            </a:pPr>
            <a:endParaRPr lang="pt-BR" sz="2200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pt-BR" sz="2200" dirty="0">
                <a:solidFill>
                  <a:schemeClr val="accent3"/>
                </a:solidFill>
              </a:rPr>
              <a:t>Conseguimos alcançar as metas acimas nos três, realizando orientações a todas as puérperas (100%) sobre os cuidados do recém- nascido, aleitamento materno e planejamento familiar .</a:t>
            </a:r>
          </a:p>
          <a:p>
            <a:endParaRPr lang="pt-BR" sz="2200" dirty="0">
              <a:solidFill>
                <a:schemeClr val="accent3"/>
              </a:solidFill>
            </a:endParaRPr>
          </a:p>
          <a:p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5" name="Picture 2" descr="C:\Users\Eduardo\Pictures\desenho-amament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49528"/>
            <a:ext cx="2014241" cy="21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Discussão</a:t>
            </a:r>
            <a:r>
              <a:rPr lang="es-ES" sz="3600" b="1" dirty="0" smtClean="0"/>
              <a:t> </a:t>
            </a:r>
            <a:endParaRPr lang="es-ES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Ampliação da cobertura;</a:t>
            </a:r>
          </a:p>
          <a:p>
            <a:r>
              <a:rPr lang="pt-BR" dirty="0">
                <a:solidFill>
                  <a:schemeClr val="accent3"/>
                </a:solidFill>
              </a:rPr>
              <a:t>M</a:t>
            </a:r>
            <a:r>
              <a:rPr lang="pt-BR" dirty="0" smtClean="0">
                <a:solidFill>
                  <a:schemeClr val="accent3"/>
                </a:solidFill>
              </a:rPr>
              <a:t>elhoria dos registros, organização da ação programática, qualificação da atenção ao pré-natal e puerpério;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Maior adesão ao programa; 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Impacto para a comunidade e serviço; 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Incorporação na rotina do serviço.</a:t>
            </a: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Reflexões sobre o curso</a:t>
            </a:r>
            <a:endParaRPr lang="es-ES" sz="3600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chemeClr val="accent3"/>
                </a:solidFill>
              </a:rPr>
              <a:t>Maior conhecimentos dos protocolos;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Melhorias em minha prática clínica;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Importância do trabalho em equipe;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Importância das ações de promoção e prevenção;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Vínculo com as  comunidades;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Estímulo para o trabalho continuar.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chemeClr val="accent3"/>
                </a:solidFill>
              </a:rPr>
              <a:t>Agradecimentos</a:t>
            </a:r>
            <a:endParaRPr lang="es-ES" sz="4000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/>
                </a:solidFill>
              </a:rPr>
              <a:t>Primeiro a Cuba, por permitir minha formação integral, humanista e com visão integral do usuário.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Aos professores brasileiros que tem muita paciência conosco, brindando sempre seu apoio e oportunos conselhos.</a:t>
            </a:r>
          </a:p>
          <a:p>
            <a:endParaRPr lang="pt-BR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3"/>
                </a:solidFill>
              </a:rPr>
              <a:t>          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3"/>
                </a:solidFill>
              </a:rPr>
              <a:t> </a:t>
            </a:r>
            <a:r>
              <a:rPr lang="pt-BR" b="1" dirty="0" smtClean="0">
                <a:solidFill>
                  <a:schemeClr val="accent3"/>
                </a:solidFill>
              </a:rPr>
              <a:t>                      </a:t>
            </a:r>
            <a:r>
              <a:rPr lang="pt-BR" sz="4000" b="1" dirty="0" smtClean="0">
                <a:solidFill>
                  <a:schemeClr val="accent3"/>
                </a:solidFill>
              </a:rPr>
              <a:t>MUITO OBRIGADA</a:t>
            </a:r>
            <a:endParaRPr lang="es-E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467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3"/>
                </a:solidFill>
              </a:rPr>
              <a:t>PARNAGUÁ</a:t>
            </a:r>
            <a:endParaRPr lang="es-ES" sz="3600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96944" cy="5616624"/>
          </a:xfrm>
        </p:spPr>
        <p:txBody>
          <a:bodyPr>
            <a:normAutofit lnSpcReduction="10000"/>
          </a:bodyPr>
          <a:lstStyle/>
          <a:p>
            <a:r>
              <a:rPr lang="pt-BR" sz="2300" dirty="0" smtClean="0">
                <a:solidFill>
                  <a:schemeClr val="accent3"/>
                </a:solidFill>
              </a:rPr>
              <a:t>Localizado no extremo sul piauiense.</a:t>
            </a:r>
            <a:endParaRPr lang="es-ES" sz="2300" dirty="0">
              <a:solidFill>
                <a:schemeClr val="accent3"/>
              </a:solidFill>
            </a:endParaRPr>
          </a:p>
          <a:p>
            <a:r>
              <a:rPr lang="pt-BR" sz="2300" dirty="0" smtClean="0">
                <a:solidFill>
                  <a:schemeClr val="accent3"/>
                </a:solidFill>
              </a:rPr>
              <a:t>Área </a:t>
            </a:r>
            <a:r>
              <a:rPr lang="pt-BR" sz="2300" dirty="0">
                <a:solidFill>
                  <a:schemeClr val="accent3"/>
                </a:solidFill>
              </a:rPr>
              <a:t>de 2.269 km2 </a:t>
            </a:r>
            <a:r>
              <a:rPr lang="pt-BR" sz="2300" dirty="0" smtClean="0">
                <a:solidFill>
                  <a:schemeClr val="accent3"/>
                </a:solidFill>
              </a:rPr>
              <a:t>e </a:t>
            </a:r>
            <a:r>
              <a:rPr lang="es-ES" sz="2300" dirty="0" smtClean="0">
                <a:solidFill>
                  <a:schemeClr val="accent3"/>
                </a:solidFill>
              </a:rPr>
              <a:t>10.494 habitantes (IBGE 2010);</a:t>
            </a:r>
          </a:p>
          <a:p>
            <a:r>
              <a:rPr lang="pt-BR" sz="2300" dirty="0" smtClean="0">
                <a:solidFill>
                  <a:schemeClr val="accent3"/>
                </a:solidFill>
              </a:rPr>
              <a:t>Comunidades Lagoa do Mato, Mirangaba, Morrinhos, Vazante, Mandacaru, Jenipapo, </a:t>
            </a:r>
            <a:r>
              <a:rPr lang="pt-BR" sz="2300" dirty="0" err="1" smtClean="0">
                <a:solidFill>
                  <a:schemeClr val="accent3"/>
                </a:solidFill>
              </a:rPr>
              <a:t>Algera</a:t>
            </a:r>
            <a:r>
              <a:rPr lang="pt-BR" sz="2300" dirty="0" smtClean="0">
                <a:solidFill>
                  <a:schemeClr val="accent3"/>
                </a:solidFill>
              </a:rPr>
              <a:t>, Palmira, Timbó, Mocambo ;</a:t>
            </a:r>
          </a:p>
          <a:p>
            <a:r>
              <a:rPr lang="pt-BR" sz="2300" dirty="0">
                <a:solidFill>
                  <a:schemeClr val="accent3"/>
                </a:solidFill>
              </a:rPr>
              <a:t>D</a:t>
            </a:r>
            <a:r>
              <a:rPr lang="pt-BR" sz="2300" dirty="0" smtClean="0">
                <a:solidFill>
                  <a:schemeClr val="accent3"/>
                </a:solidFill>
              </a:rPr>
              <a:t>edicada aos cultivos e criações de bovinos e caprinos.</a:t>
            </a:r>
          </a:p>
          <a:p>
            <a:endParaRPr lang="pt-BR" sz="2300" dirty="0">
              <a:solidFill>
                <a:schemeClr val="accent3"/>
              </a:solidFill>
            </a:endParaRPr>
          </a:p>
          <a:p>
            <a:r>
              <a:rPr lang="pt-BR" sz="2000" dirty="0">
                <a:solidFill>
                  <a:schemeClr val="accent3"/>
                </a:solidFill>
              </a:rPr>
              <a:t>05 UBS/ 05 equipes de saúde da família; </a:t>
            </a:r>
          </a:p>
          <a:p>
            <a:r>
              <a:rPr lang="pt-BR" sz="2000" dirty="0">
                <a:solidFill>
                  <a:schemeClr val="accent3"/>
                </a:solidFill>
              </a:rPr>
              <a:t>01 Centro de Odontologia provisório;</a:t>
            </a:r>
          </a:p>
          <a:p>
            <a:r>
              <a:rPr lang="pt-BR" sz="2000" dirty="0">
                <a:solidFill>
                  <a:schemeClr val="accent3"/>
                </a:solidFill>
              </a:rPr>
              <a:t>01 Núcleo de Apoio à Saúde da Família (NASF)- dois médicos veterinários, um fisioterapeuta e um farmacêutico; </a:t>
            </a:r>
          </a:p>
          <a:p>
            <a:r>
              <a:rPr lang="pt-BR" sz="2000" dirty="0">
                <a:solidFill>
                  <a:schemeClr val="accent3"/>
                </a:solidFill>
              </a:rPr>
              <a:t>01 Unidade mista hospitalar para internação. </a:t>
            </a:r>
          </a:p>
          <a:p>
            <a:pPr marL="0" indent="0">
              <a:buNone/>
            </a:pPr>
            <a:endParaRPr lang="pt-BR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accent3"/>
                </a:solidFill>
              </a:rPr>
              <a:t>Não há atenção especializada no município, os usuários passam pela central de regulação do Sistema Único de Saúde (SUS), localizada na secretaria de saúde.</a:t>
            </a:r>
            <a:endParaRPr lang="es-ES" sz="2000" dirty="0"/>
          </a:p>
          <a:p>
            <a:endParaRPr lang="pt-BR" sz="23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USF Visa Parnaguá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>
                <a:solidFill>
                  <a:schemeClr val="accent3"/>
                </a:solidFill>
              </a:rPr>
              <a:t>Composição da equipe: um médico geral, uma enfermeira, um técnico em enfermagem, cinco agentes de saúde</a:t>
            </a:r>
            <a:r>
              <a:rPr lang="pt-BR" sz="2800" dirty="0">
                <a:solidFill>
                  <a:schemeClr val="accent3"/>
                </a:solidFill>
              </a:rPr>
              <a:t>.</a:t>
            </a:r>
            <a:endParaRPr lang="pt-BR" sz="2800" dirty="0" smtClean="0">
              <a:solidFill>
                <a:schemeClr val="accent3"/>
              </a:solidFill>
            </a:endParaRPr>
          </a:p>
          <a:p>
            <a:r>
              <a:rPr lang="pt-BR" sz="2800" dirty="0" smtClean="0">
                <a:solidFill>
                  <a:schemeClr val="accent3"/>
                </a:solidFill>
              </a:rPr>
              <a:t>Falta dentista e técnico em saúde bucal.</a:t>
            </a:r>
          </a:p>
          <a:p>
            <a:r>
              <a:rPr lang="pt-BR" sz="2800" dirty="0" smtClean="0">
                <a:solidFill>
                  <a:schemeClr val="accent3"/>
                </a:solidFill>
              </a:rPr>
              <a:t>Em torno de 1.420 usuários residentes na área de abrangência.</a:t>
            </a:r>
          </a:p>
          <a:p>
            <a:r>
              <a:rPr lang="pt-BR" sz="2800" dirty="0" smtClean="0">
                <a:solidFill>
                  <a:schemeClr val="accent3"/>
                </a:solidFill>
              </a:rPr>
              <a:t>A </a:t>
            </a:r>
            <a:r>
              <a:rPr lang="pt-BR" sz="2800" dirty="0">
                <a:solidFill>
                  <a:schemeClr val="accent3"/>
                </a:solidFill>
              </a:rPr>
              <a:t>estrutura da UBS </a:t>
            </a:r>
            <a:r>
              <a:rPr lang="pt-BR" sz="2800" dirty="0" smtClean="0">
                <a:solidFill>
                  <a:schemeClr val="accent3"/>
                </a:solidFill>
              </a:rPr>
              <a:t>encontra-se </a:t>
            </a:r>
            <a:r>
              <a:rPr lang="pt-BR" sz="2800" dirty="0">
                <a:solidFill>
                  <a:schemeClr val="accent3"/>
                </a:solidFill>
              </a:rPr>
              <a:t>em </a:t>
            </a:r>
            <a:r>
              <a:rPr lang="pt-BR" sz="2800" dirty="0" smtClean="0">
                <a:solidFill>
                  <a:schemeClr val="accent3"/>
                </a:solidFill>
              </a:rPr>
              <a:t>ampliação;</a:t>
            </a:r>
            <a:endParaRPr lang="pt-BR" sz="2800" dirty="0">
              <a:solidFill>
                <a:schemeClr val="accent3"/>
              </a:solidFill>
            </a:endParaRPr>
          </a:p>
          <a:p>
            <a:r>
              <a:rPr lang="es-ES" sz="2800" dirty="0">
                <a:solidFill>
                  <a:schemeClr val="accent3"/>
                </a:solidFill>
              </a:rPr>
              <a:t>Falta </a:t>
            </a:r>
            <a:r>
              <a:rPr lang="es-ES" sz="2800" dirty="0" smtClean="0">
                <a:solidFill>
                  <a:schemeClr val="accent3"/>
                </a:solidFill>
              </a:rPr>
              <a:t>Recursos </a:t>
            </a:r>
            <a:r>
              <a:rPr lang="es-ES" sz="2800" dirty="0">
                <a:solidFill>
                  <a:schemeClr val="accent3"/>
                </a:solidFill>
              </a:rPr>
              <a:t>Humanos;</a:t>
            </a:r>
          </a:p>
          <a:p>
            <a:r>
              <a:rPr lang="pt-BR" sz="2800" dirty="0">
                <a:solidFill>
                  <a:schemeClr val="accent3"/>
                </a:solidFill>
              </a:rPr>
              <a:t>Insuficiência</a:t>
            </a:r>
            <a:r>
              <a:rPr lang="es-ES" sz="2800" dirty="0">
                <a:solidFill>
                  <a:schemeClr val="accent3"/>
                </a:solidFill>
              </a:rPr>
              <a:t> de </a:t>
            </a:r>
            <a:r>
              <a:rPr lang="pt-BR" sz="2800" dirty="0" smtClean="0">
                <a:solidFill>
                  <a:schemeClr val="accent3"/>
                </a:solidFill>
              </a:rPr>
              <a:t>medicamentos</a:t>
            </a:r>
            <a:r>
              <a:rPr lang="es-ES" sz="2800" dirty="0" smtClean="0">
                <a:solidFill>
                  <a:schemeClr val="accent3"/>
                </a:solidFill>
              </a:rPr>
              <a:t>;</a:t>
            </a:r>
            <a:endParaRPr lang="es-ES" sz="2800" dirty="0">
              <a:solidFill>
                <a:schemeClr val="accent3"/>
              </a:solidFill>
            </a:endParaRPr>
          </a:p>
          <a:p>
            <a:r>
              <a:rPr lang="pt-BR" sz="2800" dirty="0">
                <a:solidFill>
                  <a:schemeClr val="accent3"/>
                </a:solidFill>
              </a:rPr>
              <a:t>Alguns serviços funcionam fora da unidade, como nutrição e psicologia, odontologia.</a:t>
            </a:r>
            <a:endParaRPr lang="es-ES" sz="2800" dirty="0">
              <a:solidFill>
                <a:schemeClr val="accent3"/>
              </a:solidFill>
            </a:endParaRPr>
          </a:p>
          <a:p>
            <a:endParaRPr lang="es-E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accent3"/>
                </a:solidFill>
              </a:rPr>
              <a:t>Ação programática antes da intervenção</a:t>
            </a:r>
            <a:endParaRPr lang="es-ES" sz="3600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/>
                </a:solidFill>
              </a:rPr>
              <a:t>Indicadores de qualidade baixo: captação precoce, vacinação em dia, exame ginecológico em dia e avaliação de saúde bucal, primeira consulta programática odontológica.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accent3"/>
              </a:solidFill>
            </a:endParaRPr>
          </a:p>
          <a:p>
            <a:r>
              <a:rPr lang="pt-BR" sz="2800" dirty="0" smtClean="0">
                <a:solidFill>
                  <a:schemeClr val="accent3"/>
                </a:solidFill>
              </a:rPr>
              <a:t>Equipe  com pouco conhecimento dos protocolos  e do funcionamento do serviço.</a:t>
            </a:r>
          </a:p>
          <a:p>
            <a:endParaRPr lang="pt-BR" sz="2800" dirty="0" smtClean="0">
              <a:solidFill>
                <a:schemeClr val="accent3"/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Objetivo geral </a:t>
            </a:r>
            <a:endParaRPr lang="es-ES" sz="3600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984248"/>
            <a:ext cx="8342932" cy="48737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/>
                </a:solidFill>
              </a:rPr>
              <a:t>Melhoria da atenção ao pré-natal e puerpério na ESF Visa Parnaguá, Parnaguá/</a:t>
            </a:r>
            <a:r>
              <a:rPr lang="pt-BR" sz="2800" dirty="0" err="1" smtClean="0">
                <a:solidFill>
                  <a:schemeClr val="accent3"/>
                </a:solidFill>
              </a:rPr>
              <a:t>Pi</a:t>
            </a:r>
            <a:r>
              <a:rPr lang="pt-BR" sz="3200" dirty="0" smtClean="0">
                <a:solidFill>
                  <a:schemeClr val="accent3"/>
                </a:solidFill>
              </a:rPr>
              <a:t>.</a:t>
            </a:r>
            <a:endParaRPr lang="pt-BR" sz="32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http://gestantesecia.com.br/files/2014/09/direitos-da-gesta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8118"/>
            <a:ext cx="4094460" cy="31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9208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Objetivos Específicos</a:t>
            </a:r>
            <a:endParaRPr lang="es-ES" sz="3600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accent3"/>
                </a:solidFill>
              </a:rPr>
              <a:t>(Pré-natal)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accent3"/>
                </a:solidFill>
              </a:rPr>
              <a:t>Ampliar a cobertura do pré-natal.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accent3"/>
                </a:solidFill>
              </a:rPr>
              <a:t>Melhorar a qualidade da atenção ao pré-natal realizado na Unidade.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accent3"/>
                </a:solidFill>
              </a:rPr>
              <a:t>Melhorar a adesão ao pré-natal.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accent3"/>
                </a:solidFill>
              </a:rPr>
              <a:t>Melhorar o registro do programa de pré-natal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accent3"/>
                </a:solidFill>
              </a:rPr>
              <a:t>Realizar avaliação de risco.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accent3"/>
                </a:solidFill>
              </a:rPr>
              <a:t>Promover a saúde no pré-natal.</a:t>
            </a:r>
          </a:p>
          <a:p>
            <a:pPr marL="0" indent="0">
              <a:buNone/>
            </a:pPr>
            <a:r>
              <a:rPr lang="es-ES" sz="2800" b="1" dirty="0">
                <a:solidFill>
                  <a:schemeClr val="accent3"/>
                </a:solidFill>
              </a:rPr>
              <a:t>(</a:t>
            </a:r>
            <a:r>
              <a:rPr lang="es-ES" sz="2800" b="1" dirty="0" err="1">
                <a:solidFill>
                  <a:schemeClr val="accent3"/>
                </a:solidFill>
              </a:rPr>
              <a:t>Puerpério</a:t>
            </a:r>
            <a:r>
              <a:rPr lang="es-ES" sz="2800" b="1" dirty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>
                <a:solidFill>
                  <a:schemeClr val="accent3"/>
                </a:solidFill>
              </a:rPr>
              <a:t>Ampliar a cobertura do puerperio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solidFill>
                  <a:schemeClr val="accent3"/>
                </a:solidFill>
              </a:rPr>
              <a:t>Melhorar a qualidade da atenção ao puerpério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solidFill>
                  <a:schemeClr val="accent3"/>
                </a:solidFill>
              </a:rPr>
              <a:t>Melhorar a adesão ao puerpério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solidFill>
                  <a:schemeClr val="accent3"/>
                </a:solidFill>
              </a:rPr>
              <a:t>Melhorar o registro do programa de puerpério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solidFill>
                  <a:schemeClr val="accent3"/>
                </a:solidFill>
              </a:rPr>
              <a:t>Promover a saúde no puerpério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 smtClean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2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3"/>
                </a:solidFill>
              </a:rPr>
              <a:t>Logística</a:t>
            </a:r>
            <a:r>
              <a:rPr lang="es-ES" b="1" dirty="0" smtClean="0">
                <a:solidFill>
                  <a:schemeClr val="accent3"/>
                </a:solidFill>
              </a:rPr>
              <a:t/>
            </a:r>
            <a:br>
              <a:rPr lang="es-ES" b="1" dirty="0" smtClean="0">
                <a:solidFill>
                  <a:schemeClr val="accent3"/>
                </a:solidFill>
              </a:rPr>
            </a:b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075240" cy="48737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/>
                </a:solidFill>
              </a:rPr>
              <a:t>Divulgação e solicitação de apoio ao gestor e aos lideres das comunidades;</a:t>
            </a:r>
          </a:p>
          <a:p>
            <a:r>
              <a:rPr lang="pt-BR" sz="2800" dirty="0" smtClean="0">
                <a:solidFill>
                  <a:schemeClr val="accent3"/>
                </a:solidFill>
              </a:rPr>
              <a:t>Capacitação da equipe (uso dos protocolos do MS);</a:t>
            </a:r>
          </a:p>
          <a:p>
            <a:r>
              <a:rPr lang="pt-BR" sz="2800" dirty="0">
                <a:solidFill>
                  <a:schemeClr val="accent3"/>
                </a:solidFill>
              </a:rPr>
              <a:t>C</a:t>
            </a:r>
            <a:r>
              <a:rPr lang="pt-BR" sz="2800" dirty="0" smtClean="0">
                <a:solidFill>
                  <a:schemeClr val="accent3"/>
                </a:solidFill>
              </a:rPr>
              <a:t>adastramento de todas as gestantes e puérperas  da área de cobertura;</a:t>
            </a:r>
          </a:p>
          <a:p>
            <a:r>
              <a:rPr lang="pt-BR" sz="2800" dirty="0" smtClean="0">
                <a:solidFill>
                  <a:schemeClr val="accent3"/>
                </a:solidFill>
              </a:rPr>
              <a:t>Realização de ações clínicas e coletivas;</a:t>
            </a:r>
          </a:p>
          <a:p>
            <a:r>
              <a:rPr lang="pt-BR" sz="2800" dirty="0" smtClean="0">
                <a:solidFill>
                  <a:schemeClr val="accent3"/>
                </a:solidFill>
              </a:rPr>
              <a:t>Atualização  e manutenção de registros (uso da ficha espelho e planilha de coleta de dados).</a:t>
            </a:r>
            <a:endParaRPr lang="pt-BR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>
                <a:solidFill>
                  <a:schemeClr val="accent3"/>
                </a:solidFill>
              </a:rPr>
              <a:t>Ações </a:t>
            </a:r>
            <a:r>
              <a:rPr lang="pt-BR" sz="3600" b="1" dirty="0" smtClean="0">
                <a:solidFill>
                  <a:schemeClr val="accent3"/>
                </a:solidFill>
              </a:rPr>
              <a:t>de Capacitação </a:t>
            </a:r>
            <a:r>
              <a:rPr lang="pt-BR" sz="3600" b="1" dirty="0">
                <a:solidFill>
                  <a:schemeClr val="accent3"/>
                </a:solidFill>
              </a:rPr>
              <a:t>da equipe e reunião com gestor</a:t>
            </a:r>
            <a:r>
              <a:rPr lang="pt-BR" dirty="0">
                <a:solidFill>
                  <a:schemeClr val="accent3"/>
                </a:solidFill>
              </a:rPr>
              <a:t/>
            </a:r>
            <a:br>
              <a:rPr lang="pt-BR" dirty="0">
                <a:solidFill>
                  <a:schemeClr val="accent3"/>
                </a:solidFill>
              </a:rPr>
            </a:b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2" y="1263048"/>
            <a:ext cx="40324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604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0471"/>
            <a:ext cx="4032448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1044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1743</Words>
  <Application>Microsoft Office PowerPoint</Application>
  <PresentationFormat>Apresentação na tela (4:3)</PresentationFormat>
  <Paragraphs>157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Balcão Envidraçado</vt:lpstr>
      <vt:lpstr>Apresentação do PowerPoint</vt:lpstr>
      <vt:lpstr>Introdução </vt:lpstr>
      <vt:lpstr>PARNAGUÁ</vt:lpstr>
      <vt:lpstr>USF Visa Parnaguá </vt:lpstr>
      <vt:lpstr>Ação programática antes da intervenção</vt:lpstr>
      <vt:lpstr>Objetivo geral </vt:lpstr>
      <vt:lpstr>Objetivos Específicos</vt:lpstr>
      <vt:lpstr>Logística </vt:lpstr>
      <vt:lpstr> Ações de Capacitação da equipe e reunião com gestor </vt:lpstr>
      <vt:lpstr>Ações de atendimento clínico e visita domiciliar </vt:lpstr>
      <vt:lpstr> Ações de prevenção e promoção de saúde 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Reflexões sobre o curso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Didier Bruce Varona</dc:creator>
  <cp:lastModifiedBy>Didier Bruce Varona</cp:lastModifiedBy>
  <cp:revision>118</cp:revision>
  <dcterms:modified xsi:type="dcterms:W3CDTF">2015-06-25T12:25:07Z</dcterms:modified>
</cp:coreProperties>
</file>