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300" r:id="rId4"/>
    <p:sldId id="260" r:id="rId5"/>
    <p:sldId id="258" r:id="rId6"/>
    <p:sldId id="263" r:id="rId7"/>
    <p:sldId id="259" r:id="rId8"/>
    <p:sldId id="301" r:id="rId9"/>
    <p:sldId id="261" r:id="rId10"/>
    <p:sldId id="262" r:id="rId11"/>
    <p:sldId id="302" r:id="rId12"/>
    <p:sldId id="289" r:id="rId13"/>
    <p:sldId id="290" r:id="rId14"/>
    <p:sldId id="296" r:id="rId15"/>
    <p:sldId id="297" r:id="rId16"/>
    <p:sldId id="298" r:id="rId17"/>
    <p:sldId id="299" r:id="rId18"/>
    <p:sldId id="293" r:id="rId19"/>
    <p:sldId id="307" r:id="rId20"/>
    <p:sldId id="305" r:id="rId21"/>
    <p:sldId id="306" r:id="rId22"/>
    <p:sldId id="279" r:id="rId23"/>
    <p:sldId id="308" r:id="rId24"/>
    <p:sldId id="309" r:id="rId25"/>
    <p:sldId id="310" r:id="rId26"/>
    <p:sldId id="311" r:id="rId27"/>
    <p:sldId id="312" r:id="rId28"/>
    <p:sldId id="304" r:id="rId29"/>
    <p:sldId id="280" r:id="rId30"/>
    <p:sldId id="273" r:id="rId31"/>
    <p:sldId id="313" r:id="rId32"/>
    <p:sldId id="276" r:id="rId33"/>
    <p:sldId id="277" r:id="rId34"/>
    <p:sldId id="294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1" d="100"/>
          <a:sy n="51" d="100"/>
        </p:scale>
        <p:origin x="-1452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%20Estela\Documents\Turma%207\Interven&#231;&#227;o\Semana%2015\Planilha%20de%20coleta%20de%20dados%20final_Idaly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%20Estela\Documents\Turma%207\Interven&#231;&#227;o\Semana%2015\Planilha%20de%20coleta%20de%20dados%20final_Idaly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69562035911031E-2"/>
          <c:y val="1.5102197342237748E-2"/>
          <c:w val="0.918130437964089"/>
          <c:h val="0.93527501658275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0.31288343558282211</c:v>
                </c:pt>
                <c:pt idx="1">
                  <c:v>0.56441717791411039</c:v>
                </c:pt>
                <c:pt idx="2">
                  <c:v>0.91411042944785281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26624"/>
        <c:axId val="34028160"/>
      </c:barChart>
      <c:catAx>
        <c:axId val="3402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28160"/>
        <c:crosses val="autoZero"/>
        <c:auto val="1"/>
        <c:lblAlgn val="ctr"/>
        <c:lblOffset val="100"/>
        <c:noMultiLvlLbl val="0"/>
      </c:catAx>
      <c:valAx>
        <c:axId val="340281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266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915110924446974E-2"/>
          <c:y val="2.7594388205339729E-2"/>
          <c:w val="0.92108488907555297"/>
          <c:h val="0.9306739073114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0.0%</c:formatCode>
                <c:ptCount val="3"/>
                <c:pt idx="0">
                  <c:v>0.6470588235294118</c:v>
                </c:pt>
                <c:pt idx="1">
                  <c:v>0.65217391304347827</c:v>
                </c:pt>
                <c:pt idx="2">
                  <c:v>0.69798657718120805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19680"/>
        <c:axId val="32521216"/>
      </c:barChart>
      <c:catAx>
        <c:axId val="3251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21216"/>
        <c:crosses val="autoZero"/>
        <c:auto val="1"/>
        <c:lblAlgn val="ctr"/>
        <c:lblOffset val="100"/>
        <c:noMultiLvlLbl val="0"/>
      </c:catAx>
      <c:valAx>
        <c:axId val="325212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19680"/>
        <c:crosses val="autoZero"/>
        <c:crossBetween val="between"/>
        <c:majorUnit val="0.1"/>
        <c:minorUnit val="2.0000000000000005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9282695316214"/>
          <c:y val="3.6851841494375863E-2"/>
          <c:w val="0.79500311157592674"/>
          <c:h val="0.87999590192426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Indicadores!$C$90</c:f>
              <c:strCache>
                <c:ptCount val="1"/>
                <c:pt idx="0">
                  <c:v>Proporção de idosos com avaliação de rede social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Indicadores!$D$89:$F$89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Indicadores!$D$90:$F$90</c:f>
              <c:numCache>
                <c:formatCode>0.0%</c:formatCode>
                <c:ptCount val="3"/>
                <c:pt idx="0">
                  <c:v>0.96078431372549022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57600"/>
        <c:axId val="33981568"/>
      </c:barChart>
      <c:catAx>
        <c:axId val="3405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81568"/>
        <c:crosses val="autoZero"/>
        <c:auto val="1"/>
        <c:lblAlgn val="ctr"/>
        <c:lblOffset val="100"/>
        <c:noMultiLvlLbl val="0"/>
      </c:catAx>
      <c:valAx>
        <c:axId val="339815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576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7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5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23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5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0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78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7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5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0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0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9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2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5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1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0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m.br/search?biw=1366&amp;bih=673&amp;tbm=isch&amp;q=viejos+caricatura&amp;revid=766554896&amp;sa=X&amp;ved=0CB4Q1QIoAGoVChMIlorzhOOzxwIViv6ACh3rtgoF&amp;dpr=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.br/imgres?imgurl=http://matiasolimpio.pi.gov.br/dimon/arquivos/fotolog/57a6b8604d663f836ccde527f8ec9bc1/51b245b2a2d9b.jpg&amp;imgrefurl=http://matiasolimpio.pi.gov.br/site/?pagina=fotolog&amp;h=768&amp;w=1024&amp;tbnid=VVdGqPnRov5J0M:&amp;docid=Az0pXOvKkwBTqM&amp;ei=zt7YVZ2dEcLDggSj1rXgBA&amp;tbm=isch&amp;ved=0CGMQMyhAMEBqFQoTCJ28_O3GvccCFcKhgAodI2sNTA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&amp;esrc=s&amp;source=images&amp;cd=&amp;cad=rja&amp;uact=8&amp;ved=0CAcQjRxqFQoTCJfE4u3FvccCFQyKDQodni8Huw&amp;url=http://www.piaui.pi.gov.br/fotos/jornalismo/galeria/693&amp;ei=wd3YVdffGYyUNp7fnNgL&amp;psig=AFQjCNH3AxSXqZCsVNEwvk71fRJUucslsA&amp;ust=144035728156177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br/url?sa=i&amp;rct=j&amp;q=&amp;esrc=s&amp;source=images&amp;cd=&amp;cad=rja&amp;uact=8&amp;ved=0CAcQjRxqFQoTCLvq4t3js8cCFcjMgAodjYYDBw&amp;url=http://mundoasistencial.com/la-hipertension-una-enfermedad-moderna/&amp;ei=577TVfvaIciZgwSNjY44&amp;bvm=bv.99804247,d.eXY&amp;psig=AFQjCNFpj2129sxROjxLWf4UlOEtX74SHw&amp;ust=144002667420933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imgres?imgurl=http://previews.123rf.com/images/mustique/mustique1308/mustique130800002/21525509-illustration-of-a-loving-elderly-couple-Stock-Vector-cartoon-old-family.jpg&amp;imgrefurl=http://es.123rf.com/imagenes-de-archivo/antiguo.html&amp;h=1300&amp;w=1150&amp;tbnid=9UjsgW3mk93m8M:&amp;docid=LGmcZ1ZFfYWazM&amp;ei=W8DTVejwGc_pgwSt3JSIDA&amp;tbm=isch&amp;ved=0CCsQMygoMCg4yAFqFQoTCKiKjI_ls8cCFc_0gAodLS4Fw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63" y="441426"/>
            <a:ext cx="1469820" cy="129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941" y="531578"/>
            <a:ext cx="1701707" cy="113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46976" y="2885516"/>
            <a:ext cx="11053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Melhora da atenção a saúde dos idosos na UBS  Caiçara, Matias Olímpio-Piauí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70833" y="4574417"/>
            <a:ext cx="61318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Idalys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Armas Romero</a:t>
            </a: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Estela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Marris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902294" y="154119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</a:p>
          <a:p>
            <a:pPr eaLnBrk="1" hangingPunct="1"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</a:p>
          <a:p>
            <a:pPr eaLnBrk="1" hangingPunct="1"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Modalidade a Distância </a:t>
            </a:r>
          </a:p>
          <a:p>
            <a:pPr eaLnBrk="1" hangingPunct="1"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Turma 7º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https://encrypted-tbn2.gstatic.com/images?q=tbn:ANd9GcT89yunVPJXHmFk02Uf21X_Njg49Te08OJDG9-xqF6cQ_WxWpIWaX9jMmtm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73" y="4353877"/>
            <a:ext cx="2466975" cy="2214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2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0643" y="469564"/>
            <a:ext cx="8911687" cy="125847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548" y="1642188"/>
            <a:ext cx="10770094" cy="4368867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cobertura do Programa de Saúde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idosos.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da atenção aos idosos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Melhorar a adesão ao programa de Saúde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Melhorar o registro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informações.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Promover a saúde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7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194318"/>
            <a:ext cx="9605001" cy="524380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Duração do projeto:12 semanas 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População alvo.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Caderno de atenção básica n° 19.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gestão do serviço.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avaliação.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Engajamento público.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clínica.</a:t>
            </a:r>
          </a:p>
          <a:p>
            <a:pPr algn="just"/>
            <a:endParaRPr lang="pt-BR" sz="2400" dirty="0"/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900403" y="3433666"/>
            <a:ext cx="5400600" cy="6158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Ações realizadas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54564"/>
            <a:ext cx="8596668" cy="10636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Logística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1616" y="1175658"/>
            <a:ext cx="9455266" cy="47355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Caderno de Atenção Básica n 19. Envelhecimento e saúde da pessoa idosa. Ministério de Saúde, Brasília 2006;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equipe;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Ficha espelho e planilha de coleta de dados;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Monitoramento dos resultados dos exames;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Material e insumos para a realização dos exames;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Atualização de registros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Divulgação do projeto de intervenção na comunidade.</a:t>
            </a:r>
          </a:p>
        </p:txBody>
      </p:sp>
      <p:pic>
        <p:nvPicPr>
          <p:cNvPr id="6146" name="Picture 2" descr="C:\Users\WIN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9266" y="2220686"/>
            <a:ext cx="3054628" cy="427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92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449" y="36700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Ações de prevenção e promoção de saúde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7" name="Imagem 6" descr="F:\Camera\IMG_20140111_1011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9" y="1212981"/>
            <a:ext cx="3359020" cy="296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extra\Documents\FOTOS\julio\Camera\fotos TCC\20150128_0910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721290" y="877082"/>
            <a:ext cx="2967133" cy="363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C:\Users\extra\Documents\FOTOS\julio\Camera\20150714_1155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3" y="1212981"/>
            <a:ext cx="3551855" cy="293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Resultado de imagen para matias olimpio piaui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68" y="4180114"/>
            <a:ext cx="4198775" cy="2677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1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Ações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F:\bluetooth\CAM004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250303"/>
            <a:ext cx="3732246" cy="40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extra\Documents\FOTOS\julio\Camera\fotos TCC\ojo\20150407_1121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3316" y="1843627"/>
            <a:ext cx="4180113" cy="370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extra\Documents\FOTOS\julio\Camera\fotos TCC\ojo\20150707_0916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97550" y="2295335"/>
            <a:ext cx="3526973" cy="3713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8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Ações</a:t>
            </a:r>
            <a:endParaRPr lang="pt-BR" dirty="0"/>
          </a:p>
        </p:txBody>
      </p:sp>
      <p:pic>
        <p:nvPicPr>
          <p:cNvPr id="3" name="Imagem 2" descr="C:\Users\extra\Documents\FOTOS\julio\Camera\fotos TCC\ojo\20150707_0913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0" y="1380932"/>
            <a:ext cx="3806891" cy="434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F:\PicSay\IMG_20140429_101207-picsa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45" y="1884785"/>
            <a:ext cx="3732245" cy="367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extra\AppData\Local\Packages\microsoft.windowscommunicationsapps_8wekyb3d8bbwe\LocalState\LiveComm\161e7e9a99b20ce7\120712-0049\Att\20008f90\20150826_0945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20" y="2369976"/>
            <a:ext cx="3677830" cy="319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7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78692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AÇÕES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" name="Imagem 5" descr="C:\Users\extra\Documents\FOTOS\julio\Camera\fotos TCC\20150202_0952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715" y="1835712"/>
            <a:ext cx="4296916" cy="360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extra\Documents\FOTOS\julio\Camera\fotos TCC\20150211_0839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55698" y="3163077"/>
            <a:ext cx="3582955" cy="348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extra\Documents\FOTOS\julio\Camera\fotos TCC\ojo\20150202_1017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2466" y="2367462"/>
            <a:ext cx="3801858" cy="3470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0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ttp://matiasolimpio.pi.gov.br/dimon/arquivos/fotolog/43a2b0c606789c6454455c305cc82362/51ae56f0ae2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873" y="2332653"/>
            <a:ext cx="3475945" cy="351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extra\Documents\FOTOS\julio\Camera\fotos TCC\ojo\20150714_1201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61" y="1572171"/>
            <a:ext cx="3470987" cy="427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extra\Documents\FOTOS\julio\Camera\20150427_1100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5315" y="839757"/>
            <a:ext cx="4609323" cy="4105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944" y="90671"/>
            <a:ext cx="9720072" cy="149961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WIN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2839" y="-65313"/>
            <a:ext cx="2059161" cy="1819468"/>
          </a:xfrm>
          <a:prstGeom prst="rect">
            <a:avLst/>
          </a:prstGeom>
          <a:noFill/>
        </p:spPr>
      </p:pic>
      <p:pic>
        <p:nvPicPr>
          <p:cNvPr id="2051" name="Picture 3" descr="C:\Users\extra\Pictures\EST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9" y="1754155"/>
            <a:ext cx="12203469" cy="53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84245"/>
            <a:ext cx="8596668" cy="1320800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Ampliar a cobertura do Programa de Saúde do Idoso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473164" cy="442682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Iniciou-se a intervenção com 51(31,3%) idosos cadastrados, considerando que o programa não era implementado, como mostra a figura 1. No segundo mês, 92(56.4%) idosos cadastraram-se e no terceiro mês 149(91,4%).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800" dirty="0">
              <a:latin typeface="Arial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82704323"/>
              </p:ext>
            </p:extLst>
          </p:nvPr>
        </p:nvGraphicFramePr>
        <p:xfrm>
          <a:off x="5561046" y="1474237"/>
          <a:ext cx="6313714" cy="513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5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449" y="18622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b="1" dirty="0" smtClean="0">
                <a:solidFill>
                  <a:schemeClr val="bg1"/>
                </a:solidFill>
              </a:rPr>
              <a:t/>
            </a:r>
            <a:br>
              <a:rPr lang="pt-BR" b="1" dirty="0" smtClean="0">
                <a:solidFill>
                  <a:schemeClr val="bg1"/>
                </a:solidFill>
              </a:rPr>
            </a:b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973" y="1135766"/>
            <a:ext cx="11182640" cy="4111451"/>
          </a:xfrm>
        </p:spPr>
        <p:txBody>
          <a:bodyPr>
            <a:noAutofit/>
          </a:bodyPr>
          <a:lstStyle/>
          <a:p>
            <a:pPr marL="800100" lvl="3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fato mais marcante para as sociedades atuais é o processo de envelhecimento populacional observado em todos os continentes. O aumento do número de idosos, tanto proporcional quanto absoluto, impõe mudanças profundas nos modos de pensar e viver a velhice na sociedade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3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envelhecimento é um processo natural que ocorre durante toda a vida, antes considerado um fenômeno, hoje, faz parte da realidade da maioria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sociedades.</a:t>
            </a:r>
          </a:p>
          <a:p>
            <a:pPr marL="800100" lvl="3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19809" cy="1648408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Melhorar a qualidade da atenção ao idoso na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Unida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754155"/>
            <a:ext cx="11340495" cy="487058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econhecendo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o papel fundamental da equipe multidisciplinar na avaliação multidimensional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 se atingiu os 149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(100%) de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idosos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cadastrados.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Realizou-se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exame clínico apropriado em 100% das consultas, incluindo exame físico dos pés, com palpação dos pulsos tibial posterior e pedioso e medida da sensibilidade a cada 3 meses para diabéticos</a:t>
            </a:r>
            <a:r>
              <a:rPr lang="pt-BR" sz="2800" dirty="0"/>
              <a:t>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877079"/>
            <a:ext cx="9978225" cy="51642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Realizou-se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solicitação de exames complementares periódicos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nos 93(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100%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)dos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idosos hipertensos e/ou diabéticos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47% dos idosos realizaram os exames (7 no primeiro mês, 32 no segundo e 44 no terceiro mês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                     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3825550" y="2542590"/>
            <a:ext cx="3359021" cy="76977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EXAMES REALIZADOS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7870" y="727788"/>
            <a:ext cx="4198776" cy="5915608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Ofereceu-se </a:t>
            </a:r>
            <a:r>
              <a:rPr lang="pt-BR" dirty="0">
                <a:latin typeface="Arial" pitchFamily="34" charset="0"/>
                <a:cs typeface="Arial" pitchFamily="34" charset="0"/>
              </a:rPr>
              <a:t>medicamentos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aos idosos com doenças crônicas, pela farmácia popular,  33(64.7%) </a:t>
            </a:r>
            <a:r>
              <a:rPr lang="pt-BR" dirty="0">
                <a:latin typeface="Arial" pitchFamily="34" charset="0"/>
                <a:cs typeface="Arial" pitchFamily="34" charset="0"/>
              </a:rPr>
              <a:t>no primeiro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mês, 60(65</a:t>
            </a:r>
            <a:r>
              <a:rPr lang="pt-BR" dirty="0">
                <a:latin typeface="Arial" pitchFamily="34" charset="0"/>
                <a:cs typeface="Arial" pitchFamily="34" charset="0"/>
              </a:rPr>
              <a:t>%)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no segundo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104(69,8</a:t>
            </a:r>
            <a:r>
              <a:rPr lang="pt-BR" dirty="0">
                <a:latin typeface="Arial" pitchFamily="34" charset="0"/>
                <a:cs typeface="Arial" pitchFamily="34" charset="0"/>
              </a:rPr>
              <a:t>%)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no terceiro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segundo mostra a figura 2.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24186410"/>
              </p:ext>
            </p:extLst>
          </p:nvPr>
        </p:nvGraphicFramePr>
        <p:xfrm>
          <a:off x="5113176" y="466531"/>
          <a:ext cx="6550089" cy="610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67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746449"/>
            <a:ext cx="9343744" cy="52949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Cadastro~-se 24(100%)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idosos acamados ou com problemas de locomoção. (Estimativa de 8% dos idosos da área).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Alcançou-se 100% de visitas domiciliares planejadas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7 no primeiro mês, 11 no segundo e 24 no terceiro mês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Rastreou-se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 dos idosos para Hipertensão Arterial Sistêmica (HAS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541177"/>
            <a:ext cx="8596668" cy="550018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Realizou-se pesquisa para diabetes mellitus nos 100% de idosos com pressão arterial sustentada maior que 135/80 mmHg ou com diagnóstico de hipertensão arterial.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 avaliou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necessidades de atendimento odontológico em 100% dos idosos nos três meses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 e  se atingiu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meta de realizar a primeira consulta odontológica para 100%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idosos.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Melhorar a adesão dos idosos ao Programa de Saúde do Idoso</a:t>
            </a:r>
            <a:br>
              <a:rPr lang="pt-BR" b="1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Buscou-se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 dos idosos faltosos às consultas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programadas.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WIN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866" y="2705878"/>
            <a:ext cx="3567660" cy="3866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9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Melhorar o registro das informações</a:t>
            </a:r>
            <a:br>
              <a:rPr lang="pt-BR" b="1" dirty="0">
                <a:latin typeface="Arial" pitchFamily="34" charset="0"/>
                <a:cs typeface="Arial" pitchFamily="34" charset="0"/>
              </a:rPr>
            </a:b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preencheu 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 dos idosos cadastrados na área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seus  prontuários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 assim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como ficha individual de acompanhamento de registro da unidade básica.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Se </a:t>
            </a:r>
            <a:r>
              <a:rPr lang="pt-BR" sz="2400" dirty="0" err="1" smtClean="0"/>
              <a:t>Distribuio</a:t>
            </a:r>
            <a:r>
              <a:rPr lang="pt-BR" sz="2400" dirty="0" smtClean="0"/>
              <a:t> </a:t>
            </a:r>
            <a:r>
              <a:rPr lang="pt-BR" sz="2400" dirty="0"/>
              <a:t>a Caderneta de Saúde da Pessoa Idosa a 100% dos idosos cadastrados.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WIN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7306" y="2799184"/>
            <a:ext cx="2954694" cy="4058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9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b="1" dirty="0">
                <a:latin typeface="Arial" pitchFamily="34" charset="0"/>
                <a:cs typeface="Arial" pitchFamily="34" charset="0"/>
              </a:rPr>
              <a:t>Mapear os idosos de risco da área de abrangência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Rastreou-se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 das pessoas idosas para risco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morbimortalidade.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Investigou-se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presença de indicadores de fragilização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 velhice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100% das pessoas idosas.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/>
          </a:p>
          <a:p>
            <a:pPr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WIN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437" y="2668555"/>
            <a:ext cx="3402562" cy="4189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1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9208" y="970384"/>
            <a:ext cx="4310743" cy="58876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/>
              <a:t>No primeiro mês se trabalhou com a comunidade </a:t>
            </a:r>
            <a:r>
              <a:rPr lang="pt-BR" dirty="0" smtClean="0"/>
              <a:t>realizando avalição </a:t>
            </a:r>
            <a:r>
              <a:rPr lang="pt-BR" dirty="0"/>
              <a:t>da rede </a:t>
            </a:r>
            <a:r>
              <a:rPr lang="pt-BR" dirty="0" smtClean="0"/>
              <a:t>social, </a:t>
            </a:r>
            <a:r>
              <a:rPr lang="pt-BR" dirty="0"/>
              <a:t>deste grupo </a:t>
            </a:r>
            <a:r>
              <a:rPr lang="pt-BR" dirty="0" smtClean="0"/>
              <a:t>etário, iniciou-se com 49(96.1%) cifra que  se incrementou quando comprometeram-se </a:t>
            </a:r>
            <a:r>
              <a:rPr lang="pt-BR" dirty="0"/>
              <a:t>na tarefa á família e á </a:t>
            </a:r>
            <a:r>
              <a:rPr lang="pt-BR" dirty="0" smtClean="0"/>
              <a:t>comunidade, 92 (100%) </a:t>
            </a:r>
            <a:r>
              <a:rPr lang="pt-BR" dirty="0"/>
              <a:t>no segundo e </a:t>
            </a:r>
            <a:r>
              <a:rPr lang="pt-BR" dirty="0" smtClean="0"/>
              <a:t>149(100%) </a:t>
            </a:r>
            <a:r>
              <a:rPr lang="pt-BR" dirty="0"/>
              <a:t>no terceiro </a:t>
            </a:r>
            <a:r>
              <a:rPr lang="pt-BR" dirty="0" smtClean="0"/>
              <a:t>mês.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03928257"/>
              </p:ext>
            </p:extLst>
          </p:nvPr>
        </p:nvGraphicFramePr>
        <p:xfrm>
          <a:off x="5449079" y="391885"/>
          <a:ext cx="5710333" cy="621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62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627" y="725617"/>
            <a:ext cx="9720072" cy="14996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a saúde dos idosos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4420" y="2285999"/>
            <a:ext cx="10238282" cy="404015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 garantiu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orientação nutricional para hábitos alimentares saudáveis a 100% das pessoas idosas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Orientou-se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a prática regular de atividade física  a 100% idosos.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Garantiu-se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orientações sobre higiene bucal (incluindo higiene de próteses dentárias) para 100% dos idosos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1269" y="1324947"/>
            <a:ext cx="8596668" cy="48705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declino biológico, psicológico e a falta de protagonismo na sociedade tem como consequência, muitas vezes, o abandono social do idoso.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funcionalidade do idoso deve completar-se no marco de uma definição de saúde que considere o bem estar do ser humano desde o ponto de vista físico-biológico, psicológico, social e espiritual, que a verse afetada, se relaciona com a mobilidade e funcionalidade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mesmo.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42595"/>
            <a:ext cx="8596668" cy="1380931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Discussão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83336" y="1250302"/>
            <a:ext cx="8847218" cy="5607698"/>
          </a:xfrm>
        </p:spPr>
        <p:txBody>
          <a:bodyPr>
            <a:normAutofit fontScale="32500" lnSpcReduction="20000"/>
          </a:bodyPr>
          <a:lstStyle/>
          <a:p>
            <a:endParaRPr lang="pt-BR" sz="2800" dirty="0" smtClean="0"/>
          </a:p>
          <a:p>
            <a:pPr algn="just">
              <a:lnSpc>
                <a:spcPct val="170000"/>
              </a:lnSpc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Propiciou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a implementação do programa de saúde do idoso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mpliou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a cobertura da atenção à população com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idade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acima de 60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anos;</a:t>
            </a:r>
          </a:p>
          <a:p>
            <a:pPr algn="just">
              <a:lnSpc>
                <a:spcPct val="170000"/>
              </a:lnSpc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Melhorou os atendimentos e os registro das informações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WIN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6679" y="485192"/>
            <a:ext cx="2687216" cy="5896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9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541177"/>
            <a:ext cx="8596668" cy="550018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t-BR" sz="3100" dirty="0">
                <a:latin typeface="Arial" pitchFamily="34" charset="0"/>
                <a:cs typeface="Arial" pitchFamily="34" charset="0"/>
              </a:rPr>
              <a:t>Permitiu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a realização de atividades para monitoramento de doenças crônica; </a:t>
            </a:r>
            <a:endParaRPr lang="pt-BR" sz="31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t-BR" sz="3100" dirty="0">
                <a:latin typeface="Arial" pitchFamily="34" charset="0"/>
                <a:cs typeface="Arial" pitchFamily="34" charset="0"/>
              </a:rPr>
              <a:t>Propiciou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mapear todas os idosos com risco para morbimortalidade;</a:t>
            </a:r>
          </a:p>
          <a:p>
            <a:pPr algn="just">
              <a:lnSpc>
                <a:spcPct val="170000"/>
              </a:lnSpc>
            </a:pPr>
            <a:r>
              <a:rPr lang="pt-BR" sz="3100" dirty="0">
                <a:latin typeface="Arial" pitchFamily="34" charset="0"/>
                <a:cs typeface="Arial" pitchFamily="34" charset="0"/>
              </a:rPr>
              <a:t>Aumentou o conhecimento da população sobre fatores de risco para a velhice;</a:t>
            </a:r>
          </a:p>
          <a:p>
            <a:pPr algn="just">
              <a:lnSpc>
                <a:spcPct val="170000"/>
              </a:lnSpc>
            </a:pPr>
            <a:r>
              <a:rPr lang="pt-BR" sz="3100" dirty="0">
                <a:latin typeface="Arial" pitchFamily="34" charset="0"/>
                <a:cs typeface="Arial" pitchFamily="34" charset="0"/>
              </a:rPr>
              <a:t>Melhorou a assistência domiciliar garantindo mudanças no modo e estilo de vida dos idosos.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38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Reflexões sobre o curso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14" y="1810139"/>
            <a:ext cx="10447987" cy="4499221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Achei muito organizado;</a:t>
            </a:r>
          </a:p>
          <a:p>
            <a:r>
              <a:rPr lang="pt-BR" sz="2800" dirty="0" smtClean="0"/>
              <a:t>Papel do medico dentro da equipe;</a:t>
            </a:r>
          </a:p>
          <a:p>
            <a:r>
              <a:rPr lang="pt-BR" sz="2800" dirty="0" smtClean="0"/>
              <a:t>Adquiri novos conhecimentos e reforçou outros; </a:t>
            </a:r>
          </a:p>
          <a:p>
            <a:r>
              <a:rPr lang="pt-BR" sz="2800" dirty="0" smtClean="0"/>
              <a:t>Melhorias em minha prática clínica;</a:t>
            </a:r>
          </a:p>
          <a:p>
            <a:r>
              <a:rPr lang="pt-BR" sz="2800" dirty="0" smtClean="0"/>
              <a:t>Importância das ações de promoção e prevenção;</a:t>
            </a:r>
          </a:p>
          <a:p>
            <a:r>
              <a:rPr lang="pt-BR" sz="2800" dirty="0" smtClean="0"/>
              <a:t>Vínculo com comunidade;</a:t>
            </a:r>
          </a:p>
          <a:p>
            <a:r>
              <a:rPr lang="pt-BR" sz="2800" dirty="0"/>
              <a:t>I</a:t>
            </a:r>
            <a:r>
              <a:rPr lang="pt-BR" sz="2800" dirty="0" smtClean="0"/>
              <a:t>ncorporação </a:t>
            </a:r>
            <a:r>
              <a:rPr lang="pt-BR" sz="2800" dirty="0"/>
              <a:t>deste processo de trabalho á rotina do serviço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14338" name="Picture 2" descr="C:\Users\WIN\Downloads\Índ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5502" y="503853"/>
            <a:ext cx="3284376" cy="5915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218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Agradecimentos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193" y="1222311"/>
            <a:ext cx="7949680" cy="5087050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Primeiramente agradeço a Deus pela dádiva da vida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À minha orientadora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Estela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pela confiança e paciência; 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À equipe de saúde de Caiçara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Aos lideres comunitários da área de Caiçara pela compreensão, a ajuda e o carinho demostrado durante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investigação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 minha família por compreender minha ausência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nessa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caminhada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WIN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518" y="-1"/>
            <a:ext cx="3682483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32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OBRIGADO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70384" y="2690336"/>
            <a:ext cx="8173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1"/>
                </a:solidFill>
              </a:rPr>
              <a:t>”Você tem que ser o espelho da mudança que está propondo.</a:t>
            </a:r>
          </a:p>
          <a:p>
            <a:r>
              <a:rPr lang="pt-BR" sz="2400" dirty="0">
                <a:solidFill>
                  <a:schemeClr val="accent1"/>
                </a:solidFill>
              </a:rPr>
              <a:t>Se eu quero mudar, tenho que começar por mim”..</a:t>
            </a:r>
          </a:p>
          <a:p>
            <a:r>
              <a:rPr lang="pt-BR" dirty="0"/>
              <a:t>                                                                                         Mahatma Gandhi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92675" y="213443"/>
            <a:ext cx="8911687" cy="1280890"/>
          </a:xfrm>
        </p:spPr>
        <p:txBody>
          <a:bodyPr/>
          <a:lstStyle/>
          <a:p>
            <a:pPr algn="ctr"/>
            <a:r>
              <a:rPr lang="pt-BR" b="1" dirty="0" smtClean="0"/>
              <a:t>Matias Olímpio, Piauí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92428" y="1119673"/>
            <a:ext cx="10912183" cy="509451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226.374km²,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área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territorial(IBGE);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10.693 habitantes  (IBGE 2010);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50,77%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população: sexo masculino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49,23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 do sexo feminino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Clima: duas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grandes estações: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chuvosa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seca.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tividade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econômica mais importante é a agricultura e a atividade comercial.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cidade não possui um nível avançado de urbanização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http://www.piaui.pi.gov.br/images/albuns/album_693/96393d06b2_medi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45" y="-18661"/>
            <a:ext cx="3508310" cy="5243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8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5621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" name="AutoShape 6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6528471" y="1436531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5" name="AutoShape 8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-14097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" name="AutoShape 10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460375" y="-12573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617177" y="1059815"/>
            <a:ext cx="10925063" cy="455721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 Mais de 90% da população é católica (IBGE, 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2010)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 municipal em reforma.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Cinco  unidades de saúde da família. 3 rurais e 2 urbanas.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Um Núcleo de Apoio de Saúde da Família (NASF).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Um Centro de Referencia de Assistência 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(CRAS).</a:t>
            </a: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Cinco ESF completas (1 médicos, 1 enfermeiro,1 técnica de enfermagem,1 dentista,1 técnica em consultório dentário e 5 agentes de saúde)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776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701" y="482442"/>
            <a:ext cx="10126573" cy="1280890"/>
          </a:xfrm>
        </p:spPr>
        <p:txBody>
          <a:bodyPr/>
          <a:lstStyle/>
          <a:p>
            <a:pPr algn="ctr"/>
            <a:r>
              <a:rPr lang="pt-BR" b="1" dirty="0" smtClean="0"/>
              <a:t>UBS Caiçara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128" y="1343608"/>
            <a:ext cx="7616408" cy="515049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UBS reformada em 2015;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/>
              <a:t>1632 </a:t>
            </a:r>
            <a:r>
              <a:rPr lang="pt-BR" sz="2800" dirty="0" smtClean="0"/>
              <a:t>habitantes: </a:t>
            </a:r>
            <a:r>
              <a:rPr lang="pt-BR" sz="2800" dirty="0"/>
              <a:t>P</a:t>
            </a:r>
            <a:r>
              <a:rPr lang="pt-BR" sz="2800" dirty="0" smtClean="0"/>
              <a:t>opulação total (497 </a:t>
            </a:r>
            <a:r>
              <a:rPr lang="pt-BR" sz="2800" dirty="0"/>
              <a:t>famílias)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Grande número de demanda espontânea;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 ineficiente;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Uso inadequado do método clinico-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epidemiológico</a:t>
            </a:r>
          </a:p>
        </p:txBody>
      </p:sp>
      <p:pic>
        <p:nvPicPr>
          <p:cNvPr id="6" name="Imagem 5" descr="F:\bluetooth\CAM003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27" y="578498"/>
            <a:ext cx="4012163" cy="6046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9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1842" y="32789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Ação programática antes da intervenção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761" y="1455576"/>
            <a:ext cx="9700945" cy="49586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Mapeio da área abrangente não concluído.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Impossibilidade para determinar a cobertura da ação programática;</a:t>
            </a:r>
          </a:p>
          <a:p>
            <a:pPr>
              <a:lnSpc>
                <a:spcPct val="150000"/>
              </a:lnSpc>
            </a:pPr>
            <a:r>
              <a:rPr lang="pt-BR" sz="2800" i="1" dirty="0" smtClean="0"/>
              <a:t>I</a:t>
            </a:r>
            <a:r>
              <a:rPr lang="pt-BR" sz="2800" dirty="0" smtClean="0"/>
              <a:t>dosos (cobertura </a:t>
            </a:r>
            <a:r>
              <a:rPr lang="pt-BR" sz="2800" dirty="0"/>
              <a:t>do 93</a:t>
            </a:r>
            <a:r>
              <a:rPr lang="pt-BR" sz="2800" dirty="0" smtClean="0"/>
              <a:t>%) </a:t>
            </a:r>
            <a:r>
              <a:rPr lang="pt-BR" sz="2800" dirty="0"/>
              <a:t>estimativa total de idosos </a:t>
            </a:r>
            <a:r>
              <a:rPr lang="pt-BR" sz="2800" dirty="0" smtClean="0"/>
              <a:t>na área da abrangência:163; </a:t>
            </a:r>
          </a:p>
          <a:p>
            <a:pPr>
              <a:lnSpc>
                <a:spcPct val="150000"/>
              </a:lnSpc>
            </a:pPr>
            <a:r>
              <a:rPr lang="pt-BR" sz="2800" dirty="0" smtClean="0"/>
              <a:t>cadastrados 51 idosos portadores de doenças crônicas que representa 46% desta faixa etária.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http://mundoasistencial.com/mundoasistencial/wp-content/uploads/2010/04/hipertensi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60" y="2239348"/>
            <a:ext cx="2450840" cy="4469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1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175657"/>
            <a:ext cx="9287760" cy="4865705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Identificou-se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como esquecida o planejamento e controle de seus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atendimentos;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Impossível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avaliar a qualidade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Falta dos registros adequados das informações;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Equipe sem informação do funcionamento do serviço.</a:t>
            </a:r>
          </a:p>
          <a:p>
            <a:pPr>
              <a:buFont typeface="Wingdings" pitchFamily="2" charset="2"/>
              <a:buChar char="v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6526" y="28925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2124" y="1905000"/>
            <a:ext cx="11096201" cy="3938987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3200" dirty="0" smtClean="0"/>
              <a:t> Melhorar </a:t>
            </a:r>
            <a:r>
              <a:rPr lang="pt-BR" sz="3200" dirty="0"/>
              <a:t>a atenção à saúde dos idosos na UBS Caiçara, município Matias Olímpio, </a:t>
            </a:r>
            <a:r>
              <a:rPr lang="pt-BR" sz="3200" dirty="0" smtClean="0"/>
              <a:t>Piauí.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             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/>
          </a:p>
          <a:p>
            <a:endParaRPr lang="pt-BR" sz="2800" dirty="0"/>
          </a:p>
        </p:txBody>
      </p:sp>
      <p:pic>
        <p:nvPicPr>
          <p:cNvPr id="5" name="Imagem 4" descr="Resultado de imagen para viejos caricatur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6" y="2780522"/>
            <a:ext cx="3209730" cy="3825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7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1729</TotalTime>
  <Words>1357</Words>
  <Application>Microsoft Office PowerPoint</Application>
  <PresentationFormat>Personalizar</PresentationFormat>
  <Paragraphs>145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Faceta</vt:lpstr>
      <vt:lpstr>Apresentação do PowerPoint</vt:lpstr>
      <vt:lpstr>Introdução </vt:lpstr>
      <vt:lpstr>Apresentação do PowerPoint</vt:lpstr>
      <vt:lpstr>Matias Olímpio, Piauí</vt:lpstr>
      <vt:lpstr>Apresentação do PowerPoint</vt:lpstr>
      <vt:lpstr>UBS Caiçara </vt:lpstr>
      <vt:lpstr>Ação programática antes da intervenção</vt:lpstr>
      <vt:lpstr>Apresentação do PowerPoint</vt:lpstr>
      <vt:lpstr>Objetivo</vt:lpstr>
      <vt:lpstr>Objetivos Específicos</vt:lpstr>
      <vt:lpstr>Metodologia</vt:lpstr>
      <vt:lpstr>Logística </vt:lpstr>
      <vt:lpstr>Ações de prevenção e promoção de saúde </vt:lpstr>
      <vt:lpstr>Ações</vt:lpstr>
      <vt:lpstr>Ações</vt:lpstr>
      <vt:lpstr>AÇÕES  </vt:lpstr>
      <vt:lpstr>Apresentação do PowerPoint</vt:lpstr>
      <vt:lpstr>Objetivos, metas e resultados</vt:lpstr>
      <vt:lpstr>Ampliar a cobertura do Programa de Saúde do Idoso</vt:lpstr>
      <vt:lpstr>Melhorar a qualidade da atenção ao idoso na Unida de de Saúde</vt:lpstr>
      <vt:lpstr>Apresentação do PowerPoint</vt:lpstr>
      <vt:lpstr>Apresentação do PowerPoint</vt:lpstr>
      <vt:lpstr>Apresentação do PowerPoint</vt:lpstr>
      <vt:lpstr>Apresentação do PowerPoint</vt:lpstr>
      <vt:lpstr>Melhorar a adesão dos idosos ao Programa de Saúde do Idoso </vt:lpstr>
      <vt:lpstr>Melhorar o registro das informações </vt:lpstr>
      <vt:lpstr>Mapear os idosos de risco da área de abrangência</vt:lpstr>
      <vt:lpstr>Apresentação do PowerPoint</vt:lpstr>
      <vt:lpstr>Promover a saúde dos idosos </vt:lpstr>
      <vt:lpstr>Discussão </vt:lpstr>
      <vt:lpstr>Apresentação do PowerPoint</vt:lpstr>
      <vt:lpstr>Reflexões sobre o curso</vt:lpstr>
      <vt:lpstr>Agradecimentos</vt:lpstr>
      <vt:lpstr>OBRIGADO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 vargas ferreira</dc:creator>
  <cp:lastModifiedBy>Idalys De Armas Romero</cp:lastModifiedBy>
  <cp:revision>154</cp:revision>
  <dcterms:created xsi:type="dcterms:W3CDTF">2014-03-20T23:33:59Z</dcterms:created>
  <dcterms:modified xsi:type="dcterms:W3CDTF">2015-10-26T13:40:16Z</dcterms:modified>
</cp:coreProperties>
</file>