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72" r:id="rId4"/>
    <p:sldId id="263" r:id="rId5"/>
    <p:sldId id="273" r:id="rId6"/>
    <p:sldId id="258" r:id="rId7"/>
    <p:sldId id="259" r:id="rId8"/>
    <p:sldId id="265" r:id="rId9"/>
    <p:sldId id="274" r:id="rId10"/>
    <p:sldId id="275" r:id="rId11"/>
    <p:sldId id="276" r:id="rId12"/>
    <p:sldId id="277" r:id="rId13"/>
    <p:sldId id="278" r:id="rId14"/>
    <p:sldId id="279" r:id="rId15"/>
    <p:sldId id="268" r:id="rId16"/>
    <p:sldId id="269" r:id="rId17"/>
    <p:sldId id="280" r:id="rId18"/>
    <p:sldId id="281" r:id="rId19"/>
    <p:sldId id="282" r:id="rId20"/>
    <p:sldId id="283" r:id="rId21"/>
    <p:sldId id="284" r:id="rId22"/>
    <p:sldId id="285" r:id="rId23"/>
    <p:sldId id="261" r:id="rId24"/>
    <p:sldId id="286" r:id="rId25"/>
    <p:sldId id="287" r:id="rId26"/>
    <p:sldId id="288" r:id="rId27"/>
    <p:sldId id="262" r:id="rId28"/>
    <p:sldId id="27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dania\idania%20tarefas%20Unidade%203\idania%20coleta%20de%20dados%20semana%201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idania\idania%20tarefas%20Unidade%203\idania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idania\idania%20tarefas%20Unidade%203\idania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idania\idania%20tarefas%20Unidade%203\idania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0.32236842105263158</c:v>
                </c:pt>
                <c:pt idx="1">
                  <c:v>0.69078947368421051</c:v>
                </c:pt>
                <c:pt idx="2">
                  <c:v>0.83552631578947367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057752"/>
        <c:axId val="427058144"/>
      </c:barChart>
      <c:catAx>
        <c:axId val="42705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7058144"/>
        <c:crosses val="autoZero"/>
        <c:auto val="1"/>
        <c:lblAlgn val="ctr"/>
        <c:lblOffset val="100"/>
        <c:noMultiLvlLbl val="0"/>
      </c:catAx>
      <c:valAx>
        <c:axId val="427058144"/>
        <c:scaling>
          <c:orientation val="minMax"/>
          <c:max val="1"/>
        </c:scaling>
        <c:delete val="0"/>
        <c:axPos val="l"/>
        <c:majorGridlines>
          <c:spPr>
            <a:ln w="100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7057752"/>
        <c:crosses val="autoZero"/>
        <c:crossBetween val="between"/>
        <c:majorUnit val="0.1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0.95918367346938771</c:v>
                </c:pt>
                <c:pt idx="1">
                  <c:v>0.95238095238095233</c:v>
                </c:pt>
                <c:pt idx="2">
                  <c:v>0.96062992125984248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119904"/>
        <c:axId val="460122648"/>
      </c:barChart>
      <c:catAx>
        <c:axId val="4601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0122648"/>
        <c:crosses val="autoZero"/>
        <c:auto val="1"/>
        <c:lblAlgn val="ctr"/>
        <c:lblOffset val="100"/>
        <c:noMultiLvlLbl val="0"/>
      </c:catAx>
      <c:valAx>
        <c:axId val="4601226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011990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0.8666666666666667</c:v>
                </c:pt>
                <c:pt idx="1">
                  <c:v>0.88</c:v>
                </c:pt>
                <c:pt idx="2">
                  <c:v>0.9145299145299145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062728"/>
        <c:axId val="429059200"/>
      </c:barChart>
      <c:catAx>
        <c:axId val="42906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059200"/>
        <c:crosses val="autoZero"/>
        <c:auto val="1"/>
        <c:lblAlgn val="ctr"/>
        <c:lblOffset val="100"/>
        <c:noMultiLvlLbl val="0"/>
      </c:catAx>
      <c:valAx>
        <c:axId val="4290592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062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0.8666666666666667</c:v>
                </c:pt>
                <c:pt idx="1">
                  <c:v>0.88</c:v>
                </c:pt>
                <c:pt idx="2">
                  <c:v>0.9145299145299145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456728"/>
        <c:axId val="325725928"/>
      </c:barChart>
      <c:catAx>
        <c:axId val="24845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725928"/>
        <c:crosses val="autoZero"/>
        <c:auto val="1"/>
        <c:lblAlgn val="ctr"/>
        <c:lblOffset val="100"/>
        <c:noMultiLvlLbl val="0"/>
      </c:catAx>
      <c:valAx>
        <c:axId val="3257259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456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B34E-6146-45E7-A118-755153F200B9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80D40-2139-4588-AAAE-ADA5F37A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87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80D40-2139-4588-AAAE-ADA5F37A17C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3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80D40-2139-4588-AAAE-ADA5F37A17C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70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4C925A-43AA-43EB-BDCB-3040889F94DE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38EAF6-7F65-4CF2-B7A2-440B04B2DC6B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s://scontent-gru.xx.fbcdn.net/hphotos-xpf1/v/t1.0-9/10897854_315991378589377_2339398691566436952_n.jpg?oh=79768880f555b205a2f4707b1a7bda62&amp;oe=5597C0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26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-gru.xx.fbcdn.net/hphotos-xaf1/v/t1.0-9/p206x206/10403114_676674375781777_1568021950756621198_n.jpg?oh=f7c36a3a56ca31109c6e03a3fc56ace3&amp;oe=55A9BF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3952875"/>
            <a:ext cx="2333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ogo" descr="https://unasus.ufpel.edu.br/moodle/theme/image.php?theme=darkb&amp;image=logos&amp;rev=534&amp;component=theme"/>
          <p:cNvPicPr/>
          <p:nvPr/>
        </p:nvPicPr>
        <p:blipFill>
          <a:blip r:embed="rId4" cstate="print"/>
          <a:srcRect l="2400" r="81400"/>
          <a:stretch>
            <a:fillRect/>
          </a:stretch>
        </p:blipFill>
        <p:spPr bwMode="auto">
          <a:xfrm>
            <a:off x="3923928" y="300816"/>
            <a:ext cx="11049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518341" y="1536226"/>
            <a:ext cx="3788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Trabalho de Conclusão de Curso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82190" y="3140968"/>
            <a:ext cx="6910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Melhoria da Atenção à Saúde das Crianças de Zero a Setenta e Dois Meses da UBS João Antônio Ferreira dos Santos, Itapuca/RS.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000725" y="5586270"/>
            <a:ext cx="4411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Dra. Idania </a:t>
            </a:r>
            <a:r>
              <a:rPr lang="pt-BR" b="1" dirty="0"/>
              <a:t>Iraida Diaz Hernandez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939092" y="602128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Orientadora: Dayana Kelly Silva Oliveira</a:t>
            </a:r>
          </a:p>
        </p:txBody>
      </p:sp>
      <p:pic>
        <p:nvPicPr>
          <p:cNvPr id="14" name="Imagem 1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151" y="404664"/>
            <a:ext cx="1232066" cy="96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3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1399416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2.3: </a:t>
            </a:r>
            <a:r>
              <a:rPr lang="pt-BR" sz="2400" dirty="0"/>
              <a:t>Monitorar 100% das crianças com déficit de peso.</a:t>
            </a:r>
          </a:p>
          <a:p>
            <a:r>
              <a:rPr lang="pt-BR" sz="2400" b="1" dirty="0" smtClean="0"/>
              <a:t>Indicador </a:t>
            </a:r>
            <a:r>
              <a:rPr lang="pt-BR" sz="2400" b="1" dirty="0"/>
              <a:t>2.3</a:t>
            </a:r>
            <a:r>
              <a:rPr lang="pt-BR" sz="2400" dirty="0"/>
              <a:t>: Número de crianças com déficit de peso monitorado pela </a:t>
            </a:r>
            <a:r>
              <a:rPr lang="pt-BR" sz="2400" dirty="0" smtClean="0"/>
              <a:t>equipe de saúde</a:t>
            </a:r>
            <a:endParaRPr lang="pt-BR" sz="2400" dirty="0"/>
          </a:p>
          <a:p>
            <a:r>
              <a:rPr lang="pt-BR" sz="2400" b="1" dirty="0"/>
              <a:t>Meta 2.4: </a:t>
            </a:r>
            <a:r>
              <a:rPr lang="pt-BR" sz="2400" dirty="0"/>
              <a:t>Monitorar 100% das crianças com excesso de peso. </a:t>
            </a:r>
            <a:endParaRPr lang="pt-BR" sz="2400" dirty="0" smtClean="0"/>
          </a:p>
          <a:p>
            <a:r>
              <a:rPr lang="pt-BR" sz="2400" b="1" dirty="0" smtClean="0"/>
              <a:t>Indicador </a:t>
            </a:r>
            <a:r>
              <a:rPr lang="pt-BR" sz="2400" b="1" dirty="0"/>
              <a:t>2.4: </a:t>
            </a:r>
            <a:r>
              <a:rPr lang="pt-BR" sz="2400" dirty="0"/>
              <a:t>Número de crianças com excesso de peso monitorado pela equipe de </a:t>
            </a:r>
            <a:r>
              <a:rPr lang="pt-BR" sz="2400" dirty="0" smtClean="0"/>
              <a:t>saúde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6531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</a:t>
            </a:r>
            <a:r>
              <a:rPr lang="pt-BR" sz="2400" b="1" dirty="0" smtClean="0"/>
              <a:t>ão </a:t>
            </a:r>
            <a:r>
              <a:rPr lang="pt-BR" sz="2400" b="1" dirty="0"/>
              <a:t>temos crianças com alterações no estado nutricional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714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484784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 2.2:</a:t>
            </a:r>
            <a:r>
              <a:rPr lang="pt-BR" sz="2400" dirty="0" smtClean="0"/>
              <a:t> Monitor o crescimento em 100 % das crianças </a:t>
            </a:r>
          </a:p>
          <a:p>
            <a:r>
              <a:rPr lang="pt-BR" sz="2400" b="1" dirty="0" smtClean="0"/>
              <a:t>Indicador 2.2: </a:t>
            </a:r>
            <a:r>
              <a:rPr lang="pt-BR" sz="2400" dirty="0" smtClean="0"/>
              <a:t>Proporção de crianças com monitoramento de crescimento na unidade de saúde.</a:t>
            </a:r>
          </a:p>
          <a:p>
            <a:r>
              <a:rPr lang="pt-BR" sz="2400" b="1" dirty="0" smtClean="0"/>
              <a:t>Meta </a:t>
            </a:r>
            <a:r>
              <a:rPr lang="pt-BR" sz="2400" b="1" dirty="0"/>
              <a:t>2.5:</a:t>
            </a:r>
            <a:r>
              <a:rPr lang="pt-BR" sz="2400" dirty="0"/>
              <a:t> Monitorar </a:t>
            </a:r>
            <a:r>
              <a:rPr lang="pt-BR" sz="2400" dirty="0" smtClean="0"/>
              <a:t>o desenvolvimento em 100% das crianças.</a:t>
            </a:r>
          </a:p>
          <a:p>
            <a:r>
              <a:rPr lang="pt-BR" sz="2400" b="1" dirty="0" smtClean="0"/>
              <a:t>Indicador 2.5: </a:t>
            </a:r>
            <a:r>
              <a:rPr lang="pt-BR" sz="2400" dirty="0" smtClean="0"/>
              <a:t>Proporção de crianças com monitoramento de desenvolvimento na unidade de saúde.</a:t>
            </a:r>
          </a:p>
          <a:p>
            <a:r>
              <a:rPr lang="pt-BR" dirty="0"/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446091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460919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77281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 </a:t>
            </a:r>
            <a:r>
              <a:rPr lang="pt-BR" sz="2400" b="1" dirty="0"/>
              <a:t>2.6 </a:t>
            </a:r>
            <a:r>
              <a:rPr lang="pt-BR" sz="2400" dirty="0"/>
              <a:t>Vacinar 100% das crianças de acordo com a idade.</a:t>
            </a:r>
          </a:p>
          <a:p>
            <a:r>
              <a:rPr lang="pt-BR" sz="2400" b="1" dirty="0"/>
              <a:t>Indicador 2.6</a:t>
            </a:r>
            <a:r>
              <a:rPr lang="pt-BR" sz="2400" dirty="0"/>
              <a:t>: Proporção de crianças com vacinação em dia para a idade na unidade de saúde.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40770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077072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7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5543" y="403235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10 </a:t>
            </a:r>
          </a:p>
          <a:p>
            <a:r>
              <a:rPr lang="pt-BR" sz="2400" b="1" dirty="0" smtClean="0"/>
              <a:t>Mês 2: 22                         100% nos 3 meses                             </a:t>
            </a:r>
          </a:p>
          <a:p>
            <a:r>
              <a:rPr lang="pt-BR" sz="2400" b="1" dirty="0" smtClean="0"/>
              <a:t>Mês 3: 24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556792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2.7: </a:t>
            </a:r>
            <a:r>
              <a:rPr lang="pt-BR" sz="2400" dirty="0"/>
              <a:t>Realizar suplementação de ferro em 100% das crianças de seis a 24 meses.</a:t>
            </a:r>
          </a:p>
          <a:p>
            <a:r>
              <a:rPr lang="pt-BR" sz="2400" b="1" dirty="0"/>
              <a:t>Indicador 2.7</a:t>
            </a:r>
            <a:r>
              <a:rPr lang="pt-BR" sz="2400" dirty="0"/>
              <a:t>: Proporção de crianças de 6 a 24 meses com suplementação de ferro na unidade de saúde</a:t>
            </a:r>
          </a:p>
          <a:p>
            <a:endParaRPr lang="pt-BR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028871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4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733907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</a:t>
            </a:r>
            <a:r>
              <a:rPr lang="pt-BR" sz="2400" b="1" dirty="0" smtClean="0"/>
              <a:t>eta </a:t>
            </a:r>
            <a:r>
              <a:rPr lang="pt-BR" sz="2400" b="1" dirty="0"/>
              <a:t>2.8: </a:t>
            </a:r>
            <a:r>
              <a:rPr lang="pt-BR" sz="2400" dirty="0"/>
              <a:t>Realizar triagem auditiva em 100% das crianças.</a:t>
            </a:r>
          </a:p>
          <a:p>
            <a:r>
              <a:rPr lang="pt-BR" sz="2400" b="1" dirty="0" smtClean="0"/>
              <a:t>Indicador 2.8: </a:t>
            </a:r>
            <a:r>
              <a:rPr lang="pt-BR" sz="2400" dirty="0" smtClean="0"/>
              <a:t>Proporção de crianças com triagem </a:t>
            </a:r>
            <a:r>
              <a:rPr lang="pt-BR" sz="2400" dirty="0"/>
              <a:t>auditiva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44616" y="422108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47 – 95,9%</a:t>
            </a:r>
          </a:p>
          <a:p>
            <a:r>
              <a:rPr lang="pt-BR" sz="2400" b="1" dirty="0" smtClean="0"/>
              <a:t>Mês 2: 100 – 95,2%</a:t>
            </a:r>
          </a:p>
          <a:p>
            <a:r>
              <a:rPr lang="pt-BR" sz="2400" b="1" dirty="0" smtClean="0"/>
              <a:t>Mês 3: 122 – 96,1%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5778437"/>
              </p:ext>
            </p:extLst>
          </p:nvPr>
        </p:nvGraphicFramePr>
        <p:xfrm>
          <a:off x="539553" y="3645024"/>
          <a:ext cx="4536504" cy="239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9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1556792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</a:t>
            </a:r>
            <a:r>
              <a:rPr lang="pt-BR" sz="2400" b="1" dirty="0" smtClean="0"/>
              <a:t>eta 2.9: </a:t>
            </a:r>
            <a:r>
              <a:rPr lang="pt-BR" sz="2400" dirty="0"/>
              <a:t>Realizar teste do pezinho em 100% das crianças até sete dias de vida.</a:t>
            </a:r>
          </a:p>
          <a:p>
            <a:r>
              <a:rPr lang="pt-BR" sz="2400" b="1" dirty="0" smtClean="0"/>
              <a:t>Indicador </a:t>
            </a:r>
            <a:r>
              <a:rPr lang="pt-BR" sz="2400" b="1" dirty="0"/>
              <a:t>2.9: </a:t>
            </a:r>
            <a:r>
              <a:rPr lang="pt-BR" sz="2400" dirty="0"/>
              <a:t>Proporção de crianças com teste do pezinho realizado até 7 dias de vida na unidade de saúde.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5543" y="403235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8" name="Chave direita 7"/>
          <p:cNvSpPr/>
          <p:nvPr/>
        </p:nvSpPr>
        <p:spPr>
          <a:xfrm>
            <a:off x="2915816" y="4028871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972689753"/>
              </p:ext>
            </p:extLst>
          </p:nvPr>
        </p:nvGraphicFramePr>
        <p:xfrm>
          <a:off x="395536" y="3789040"/>
          <a:ext cx="4248472" cy="24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0877" y="1556792"/>
            <a:ext cx="9036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</a:t>
            </a:r>
            <a:r>
              <a:rPr lang="pt-BR" sz="2400" b="1" dirty="0" smtClean="0"/>
              <a:t>eta </a:t>
            </a:r>
            <a:r>
              <a:rPr lang="pt-BR" sz="2400" b="1" dirty="0"/>
              <a:t>2.10: </a:t>
            </a:r>
            <a:r>
              <a:rPr lang="pt-BR" sz="2400" dirty="0"/>
              <a:t>Realizar avaliação da necessidade de atendimento odontológico em 100% das crianças de seis e 72 meses </a:t>
            </a:r>
            <a:endParaRPr lang="pt-BR" sz="2400" dirty="0" smtClean="0"/>
          </a:p>
          <a:p>
            <a:r>
              <a:rPr lang="pt-BR" sz="2400" b="1" dirty="0"/>
              <a:t>Indicador 2.10</a:t>
            </a:r>
            <a:r>
              <a:rPr lang="pt-BR" sz="2400" dirty="0"/>
              <a:t>: Proporção de crianças entre 6 e 72 meses com avaliação de necessidade de atendimento odontológico na unidade de </a:t>
            </a:r>
            <a:r>
              <a:rPr lang="pt-BR" sz="2400" dirty="0" smtClean="0"/>
              <a:t>saúde.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92080" y="422108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39 – 86,7%</a:t>
            </a:r>
          </a:p>
          <a:p>
            <a:r>
              <a:rPr lang="pt-BR" sz="2400" b="1" dirty="0" smtClean="0"/>
              <a:t>Mês 2: 88 – 88%</a:t>
            </a:r>
          </a:p>
          <a:p>
            <a:r>
              <a:rPr lang="pt-BR" sz="2400" b="1" dirty="0" smtClean="0"/>
              <a:t>Mês 3: 107 – 91,5%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509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340768"/>
            <a:ext cx="8856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2.11: </a:t>
            </a:r>
            <a:r>
              <a:rPr lang="pt-BR" sz="2400" dirty="0"/>
              <a:t>Realizar primeira consulta odontológica para 100% das crianças de seis a 72 meses de idade moradoras da área de abrangência, cadastradas na unidade de saúde.</a:t>
            </a:r>
          </a:p>
          <a:p>
            <a:r>
              <a:rPr lang="pt-BR" sz="2400" b="1" dirty="0"/>
              <a:t>Indicador 2.11: </a:t>
            </a:r>
            <a:r>
              <a:rPr lang="pt-BR" sz="2400" dirty="0"/>
              <a:t>Proporção de crianças de 6 a 72 meses com primeira consulta odontológica na unidade de saúde. </a:t>
            </a:r>
          </a:p>
          <a:p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84834806"/>
              </p:ext>
            </p:extLst>
          </p:nvPr>
        </p:nvGraphicFramePr>
        <p:xfrm>
          <a:off x="539552" y="4005064"/>
          <a:ext cx="4392488" cy="24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458112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39 – 86,7%</a:t>
            </a:r>
          </a:p>
          <a:p>
            <a:r>
              <a:rPr lang="pt-BR" sz="2400" b="1" dirty="0" smtClean="0"/>
              <a:t>Mês 2: 88 – 88%</a:t>
            </a:r>
          </a:p>
          <a:p>
            <a:r>
              <a:rPr lang="pt-BR" sz="2400" b="1" dirty="0" smtClean="0"/>
              <a:t>Mês 3: 107 – 91,5%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068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91749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Objetivo 3</a:t>
            </a:r>
            <a:r>
              <a:rPr lang="pt-BR" sz="2400" b="1" dirty="0"/>
              <a:t>:</a:t>
            </a:r>
            <a:r>
              <a:rPr lang="pt-BR" sz="2400" dirty="0"/>
              <a:t> Melhorar a adesão ao programa de Saúde da Criança </a:t>
            </a:r>
            <a:endParaRPr lang="pt-BR" sz="2400" dirty="0" smtClean="0"/>
          </a:p>
          <a:p>
            <a:r>
              <a:rPr lang="pt-BR" sz="2400" b="1" dirty="0" smtClean="0"/>
              <a:t>Meta </a:t>
            </a:r>
            <a:r>
              <a:rPr lang="pt-BR" sz="2400" b="1" dirty="0"/>
              <a:t>3.1:</a:t>
            </a:r>
            <a:r>
              <a:rPr lang="pt-BR" sz="2400" dirty="0"/>
              <a:t> Fazer busca ativa de as crianças faltosas cadastradas </a:t>
            </a:r>
          </a:p>
          <a:p>
            <a:r>
              <a:rPr lang="pt-BR" sz="2400" b="1" dirty="0"/>
              <a:t>Indicador 3.1: </a:t>
            </a:r>
            <a:r>
              <a:rPr lang="pt-BR" sz="2400" dirty="0"/>
              <a:t>Proporção de busca ativa realizada ás crianças faltosas ás consultas no programa de saúde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5543" y="460493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653136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05543" y="446091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755659"/>
            <a:ext cx="8748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</a:t>
            </a:r>
            <a:r>
              <a:rPr lang="pt-BR" sz="2400" b="1" dirty="0" smtClean="0"/>
              <a:t>bjetivo 4</a:t>
            </a:r>
            <a:r>
              <a:rPr lang="pt-BR" sz="2400" b="1" dirty="0"/>
              <a:t>: </a:t>
            </a:r>
            <a:r>
              <a:rPr lang="pt-BR" sz="2400" dirty="0"/>
              <a:t>Melhorar o registro das informações.</a:t>
            </a:r>
          </a:p>
          <a:p>
            <a:r>
              <a:rPr lang="pt-BR" sz="2400" b="1" dirty="0"/>
              <a:t>Meta 4.1: </a:t>
            </a:r>
            <a:r>
              <a:rPr lang="pt-BR" sz="2400" dirty="0"/>
              <a:t>Manter registro na ficha espelho de saúde da </a:t>
            </a:r>
            <a:r>
              <a:rPr lang="pt-BR" sz="2400" dirty="0" smtClean="0"/>
              <a:t>criança.</a:t>
            </a:r>
          </a:p>
          <a:p>
            <a:r>
              <a:rPr lang="pt-BR" sz="2400" b="1" dirty="0" smtClean="0"/>
              <a:t>Indicador </a:t>
            </a:r>
            <a:r>
              <a:rPr lang="pt-BR" sz="2400" b="1" dirty="0"/>
              <a:t>4.1: </a:t>
            </a:r>
            <a:r>
              <a:rPr lang="pt-BR" sz="2400" dirty="0"/>
              <a:t>Proporção de crianças com registro atualizado na unidade de saúde.</a:t>
            </a:r>
          </a:p>
          <a:p>
            <a:endParaRPr lang="pt-BR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460919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22152" y="188640"/>
            <a:ext cx="4355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INTRODUÇÃO</a:t>
            </a:r>
            <a:endParaRPr lang="pt-B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66886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Puericultura: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    </a:t>
            </a:r>
            <a:r>
              <a:rPr lang="pt-BR" sz="2400" dirty="0" smtClean="0"/>
              <a:t>- primeira ação programática estabelecida na Atenção Primária à Saúde e importante para a redução da mortalidade infantil no país;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    - possível estabelecer condutas preventivas, de acordo com a faixa etária, em relação à alimentação, vacinas, realização de exames, saúde bucal e demais cuidados gerais e de higiene com a criança no processo contínuo de educação em saúde</a:t>
            </a:r>
            <a:r>
              <a:rPr lang="pt-BR" sz="2400" dirty="0"/>
              <a:t>.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29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05543" y="44371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484784"/>
            <a:ext cx="8712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</a:t>
            </a:r>
            <a:r>
              <a:rPr lang="pt-BR" sz="2400" b="1" dirty="0" smtClean="0"/>
              <a:t>bjetivo </a:t>
            </a:r>
            <a:r>
              <a:rPr lang="pt-BR" sz="2400" b="1" dirty="0"/>
              <a:t>5: </a:t>
            </a:r>
            <a:r>
              <a:rPr lang="pt-BR" sz="2400" dirty="0"/>
              <a:t>Mapear as crianças de risco pertencentes à área de abrangência.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r>
              <a:rPr lang="pt-BR" sz="2400" b="1" dirty="0" smtClean="0"/>
              <a:t>Meta </a:t>
            </a:r>
            <a:r>
              <a:rPr lang="pt-BR" sz="2400" b="1" dirty="0"/>
              <a:t>5.1: </a:t>
            </a:r>
            <a:r>
              <a:rPr lang="pt-BR" sz="2400" dirty="0"/>
              <a:t>Realizar avaliação de risco em 100% das crianças cadastradas no programa.</a:t>
            </a:r>
          </a:p>
          <a:p>
            <a:r>
              <a:rPr lang="pt-BR" sz="2400" b="1" dirty="0"/>
              <a:t>Indicador 5.1: </a:t>
            </a:r>
            <a:r>
              <a:rPr lang="pt-BR" sz="2400" dirty="0"/>
              <a:t>Proporção de crianças com avaliação de risco na unidade de saúde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460919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4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268760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Objetivo 6: </a:t>
            </a:r>
            <a:r>
              <a:rPr lang="pt-BR" sz="2200" dirty="0" smtClean="0"/>
              <a:t>Promover a saúde das crianças.</a:t>
            </a:r>
          </a:p>
          <a:p>
            <a:endParaRPr lang="pt-BR" sz="1200" dirty="0" smtClean="0"/>
          </a:p>
          <a:p>
            <a:r>
              <a:rPr lang="pt-BR" sz="2200" b="1" dirty="0" smtClean="0"/>
              <a:t>Meta 6.1: </a:t>
            </a:r>
            <a:r>
              <a:rPr lang="pt-BR" sz="2200" dirty="0" smtClean="0"/>
              <a:t>Dar orientações para prevenir acidentes na infância em 100% das consultas de saúde da criança.</a:t>
            </a:r>
          </a:p>
          <a:p>
            <a:r>
              <a:rPr lang="pt-BR" sz="2200" b="1" dirty="0" smtClean="0"/>
              <a:t>Indicador </a:t>
            </a:r>
            <a:r>
              <a:rPr lang="pt-BR" sz="2200" b="1" dirty="0"/>
              <a:t>6.1: </a:t>
            </a:r>
            <a:r>
              <a:rPr lang="pt-BR" sz="2200" dirty="0"/>
              <a:t>Proporção de crianças cujas mães receberam orientações sobre prevenção de acidentes na infância na unidade de saúde</a:t>
            </a:r>
            <a:r>
              <a:rPr lang="pt-BR" sz="2200" dirty="0" smtClean="0"/>
              <a:t>.</a:t>
            </a:r>
          </a:p>
          <a:p>
            <a:endParaRPr lang="pt-BR" sz="1200" dirty="0"/>
          </a:p>
          <a:p>
            <a:r>
              <a:rPr lang="pt-BR" sz="2200" b="1" dirty="0"/>
              <a:t>Meta 6.2: </a:t>
            </a:r>
            <a:r>
              <a:rPr lang="pt-BR" sz="2200" dirty="0"/>
              <a:t>Colocar 100% das crianças para mamar durante a primeira consulta</a:t>
            </a:r>
            <a:r>
              <a:rPr lang="pt-BR" sz="2200" dirty="0" smtClean="0"/>
              <a:t>.</a:t>
            </a:r>
          </a:p>
          <a:p>
            <a:r>
              <a:rPr lang="pt-BR" sz="2200" b="1" dirty="0" smtClean="0"/>
              <a:t>Indicador 6.2</a:t>
            </a:r>
            <a:r>
              <a:rPr lang="pt-BR" sz="2200" b="1" dirty="0"/>
              <a:t>: </a:t>
            </a:r>
            <a:r>
              <a:rPr lang="pt-BR" sz="2200" dirty="0"/>
              <a:t>Número de crianças colocadas para mamar durante a primeira consulta na unidade de saúde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5543" y="545684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7" name="Chave direita 6"/>
          <p:cNvSpPr/>
          <p:nvPr/>
        </p:nvSpPr>
        <p:spPr>
          <a:xfrm>
            <a:off x="2915816" y="5456843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8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05543" y="537321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100% nos 3 meses                             </a:t>
            </a:r>
          </a:p>
          <a:p>
            <a:r>
              <a:rPr lang="pt-BR" sz="2400" b="1" dirty="0" smtClean="0"/>
              <a:t>Mês 3: 12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5543" y="1700808"/>
            <a:ext cx="7610873" cy="21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124744"/>
            <a:ext cx="87129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Meta 6.3: </a:t>
            </a:r>
            <a:r>
              <a:rPr lang="pt-BR" sz="2200" dirty="0"/>
              <a:t>Fornecer orientações nutricionais de acordo com a faixa etária para 100% das crianças.</a:t>
            </a:r>
          </a:p>
          <a:p>
            <a:r>
              <a:rPr lang="pt-BR" sz="2200" b="1" dirty="0" smtClean="0"/>
              <a:t>Indicador 6.3</a:t>
            </a:r>
            <a:r>
              <a:rPr lang="pt-BR" sz="2200" b="1" dirty="0"/>
              <a:t>:</a:t>
            </a:r>
            <a:r>
              <a:rPr lang="pt-BR" sz="2200" dirty="0"/>
              <a:t> Proporção de crianças cujas mães receberam orientações nutricionais de acordo com a faixa etária para 100% das crianças na unidade de saúde</a:t>
            </a:r>
            <a:r>
              <a:rPr lang="pt-BR" sz="2200" dirty="0" smtClean="0"/>
              <a:t>.</a:t>
            </a:r>
          </a:p>
          <a:p>
            <a:endParaRPr lang="pt-BR" sz="2200" dirty="0"/>
          </a:p>
          <a:p>
            <a:r>
              <a:rPr lang="pt-BR" sz="2200" b="1" dirty="0"/>
              <a:t>Meta 6.4: </a:t>
            </a:r>
            <a:r>
              <a:rPr lang="pt-BR" sz="2200" dirty="0"/>
              <a:t>Fornecer orientações sobre higiene bucal para 100% das crianças de acordo com a faixa etária.</a:t>
            </a:r>
          </a:p>
          <a:p>
            <a:r>
              <a:rPr lang="pt-BR" sz="2200" b="1" dirty="0" smtClean="0"/>
              <a:t>Indicador 6.4</a:t>
            </a:r>
            <a:r>
              <a:rPr lang="pt-BR" sz="2200" b="1" dirty="0"/>
              <a:t>: </a:t>
            </a:r>
            <a:r>
              <a:rPr lang="pt-BR" sz="2200" dirty="0"/>
              <a:t>Proporção de crianças cujas mães receberam orientação sobre higiene bucal, etiologia e prevenção de cárie na unidade de saúde.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915816" y="5434194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8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332656"/>
            <a:ext cx="7058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DISCUSSÃO: Importância para </a:t>
            </a:r>
          </a:p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equipe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equipe </a:t>
            </a:r>
            <a:r>
              <a:rPr lang="pt-BR" sz="2400" dirty="0" smtClean="0"/>
              <a:t>ampliou </a:t>
            </a:r>
            <a:r>
              <a:rPr lang="pt-BR" sz="2400" dirty="0"/>
              <a:t>o conhecimento </a:t>
            </a:r>
            <a:r>
              <a:rPr lang="pt-BR" sz="2400" dirty="0" smtClean="0"/>
              <a:t>sobre a</a:t>
            </a:r>
            <a:r>
              <a:rPr lang="pt-BR" sz="2400" dirty="0" smtClean="0"/>
              <a:t> temática</a:t>
            </a:r>
            <a:r>
              <a:rPr lang="pt-BR" sz="2400" dirty="0" smtClean="0"/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T</a:t>
            </a:r>
            <a:r>
              <a:rPr lang="pt-BR" sz="2400" dirty="0" smtClean="0"/>
              <a:t>reinou </a:t>
            </a:r>
            <a:r>
              <a:rPr lang="pt-BR" sz="2400" dirty="0"/>
              <a:t>suas capacidades </a:t>
            </a:r>
            <a:r>
              <a:rPr lang="pt-BR" sz="2400" dirty="0" smtClean="0"/>
              <a:t>técnicas, melhorando </a:t>
            </a:r>
            <a:r>
              <a:rPr lang="pt-BR" sz="2400" dirty="0"/>
              <a:t>seu desenvolvimento como profissional para seguir as recomendações do Ministério da </a:t>
            </a:r>
            <a:r>
              <a:rPr lang="pt-BR" sz="2400" dirty="0" smtClean="0"/>
              <a:t>Saúde;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P</a:t>
            </a:r>
            <a:r>
              <a:rPr lang="pt-BR" sz="2400" dirty="0" smtClean="0"/>
              <a:t>ossibilitou </a:t>
            </a:r>
            <a:r>
              <a:rPr lang="pt-BR" sz="2400" dirty="0"/>
              <a:t>o trabalho integrado da equipe de </a:t>
            </a:r>
            <a:r>
              <a:rPr lang="pt-BR" sz="2400" dirty="0" smtClean="0"/>
              <a:t>enfermagem, das </a:t>
            </a:r>
            <a:r>
              <a:rPr lang="pt-BR" sz="2400" dirty="0"/>
              <a:t>oito ACS e dois cirurgiões dentistas que </a:t>
            </a:r>
            <a:r>
              <a:rPr lang="pt-BR" sz="2400" dirty="0" smtClean="0"/>
              <a:t>possibilitou </a:t>
            </a:r>
            <a:r>
              <a:rPr lang="pt-BR" sz="2400" dirty="0"/>
              <a:t>fazer </a:t>
            </a:r>
            <a:r>
              <a:rPr lang="pt-BR" sz="2400" dirty="0" smtClean="0"/>
              <a:t>a </a:t>
            </a:r>
            <a:r>
              <a:rPr lang="pt-BR" sz="2400" dirty="0"/>
              <a:t>avaliação bucal das crianças e também </a:t>
            </a:r>
            <a:r>
              <a:rPr lang="pt-BR" sz="2400" dirty="0" smtClean="0"/>
              <a:t>realizar a </a:t>
            </a:r>
            <a:r>
              <a:rPr lang="pt-BR" sz="2400" dirty="0"/>
              <a:t>educação em saúde com as mães. </a:t>
            </a:r>
          </a:p>
        </p:txBody>
      </p:sp>
    </p:spTree>
    <p:extLst>
      <p:ext uri="{BB962C8B-B14F-4D97-AF65-F5344CB8AC3E}">
        <p14:creationId xmlns:p14="http://schemas.microsoft.com/office/powerpoint/2010/main" val="3609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332656"/>
            <a:ext cx="7058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DISCUSSÃO: Importância para </a:t>
            </a:r>
          </a:p>
          <a:p>
            <a:pPr algn="ctr"/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serviço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2104395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A introdução do uso dos protocolos de atendimento a saúde da </a:t>
            </a:r>
            <a:r>
              <a:rPr lang="pt-BR" sz="2400" dirty="0" smtClean="0"/>
              <a:t>criança;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Visualizou-se a importância do acompanhamento de outros profissionais, que não médico ou enfermeiro, mas que são indispensáveis para a saúde da criança, como dentista e fisioterapeuta.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Foi </a:t>
            </a:r>
            <a:r>
              <a:rPr lang="pt-BR" sz="2400" dirty="0"/>
              <a:t>possível ampliar o atendimento a puericultura, melhorar os registros e rever as atribuições de cada membro da equipe. 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9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332656"/>
            <a:ext cx="7058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DISCUSSÃO: Importância para </a:t>
            </a:r>
          </a:p>
          <a:p>
            <a:pPr algn="ctr"/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comunidade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0291" y="1988840"/>
            <a:ext cx="878497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Melhoria da adesão das mães tanto ao programa de puericultura quanto nas palestras mensais e visitas domiciliares cada 15 dias</a:t>
            </a:r>
            <a:r>
              <a:rPr lang="pt-BR" sz="2400" dirty="0" smtClean="0"/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/>
              <a:t>Com </a:t>
            </a:r>
            <a:r>
              <a:rPr lang="pt-BR" sz="2400" dirty="0"/>
              <a:t>a divulgação do trabalho foram possíveis alguns apoios;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/>
              <a:t>Priorização </a:t>
            </a:r>
            <a:r>
              <a:rPr lang="pt-BR" sz="2400" dirty="0"/>
              <a:t>no atendimento, reduzindo o tempo de espera;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Garantia dos serviços cada vez mais próximo da casa;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Mães e crianças demonstraram satisfação em participar e notaram a importância de fazer a puericultura, incorporar palestras e trocas de experiências.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1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6534" y="332656"/>
            <a:ext cx="82125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DISCUSSÃO: Incorporação na rotina</a:t>
            </a:r>
          </a:p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 UBS e mudanças 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9027" y="2636912"/>
            <a:ext cx="8427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Foi possível incorporar as ações da intervenção à rotina do serviço, com agenda semanal cada sexta feira de tarde;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A </a:t>
            </a:r>
            <a:r>
              <a:rPr lang="pt-BR" sz="2400" dirty="0"/>
              <a:t>partir de agosto pretendemos investir na ampliação de cobertura das crianças até atingir a meta de um 100%.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7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000" y="332656"/>
            <a:ext cx="8677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REFLEXÃO CRÍTICA SOBRE SEU PROCESSO PESSOAL DE </a:t>
            </a:r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APRENDIZAGEM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7260" y="170080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N</a:t>
            </a:r>
            <a:r>
              <a:rPr lang="pt-BR" sz="2400" dirty="0" smtClean="0"/>
              <a:t>ovo </a:t>
            </a:r>
            <a:r>
              <a:rPr lang="pt-BR" sz="2400" dirty="0"/>
              <a:t>olhar sobre o ambiente de </a:t>
            </a:r>
            <a:r>
              <a:rPr lang="pt-BR" sz="2400" dirty="0" smtClean="0"/>
              <a:t>trabalho;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Conhecimento de </a:t>
            </a:r>
            <a:r>
              <a:rPr lang="pt-BR" sz="2400" dirty="0" smtClean="0"/>
              <a:t>uma </a:t>
            </a:r>
            <a:r>
              <a:rPr lang="pt-BR" sz="2400" dirty="0"/>
              <a:t>realidade talvez antes não </a:t>
            </a:r>
            <a:r>
              <a:rPr lang="pt-BR" sz="2400" dirty="0" smtClean="0"/>
              <a:t>identificada, </a:t>
            </a:r>
            <a:r>
              <a:rPr lang="pt-BR" sz="2400" dirty="0" smtClean="0"/>
              <a:t>a partir dos </a:t>
            </a:r>
            <a:r>
              <a:rPr lang="pt-BR" sz="2400" dirty="0"/>
              <a:t>quatro eixos pedagógicos orientados pelo </a:t>
            </a:r>
            <a:r>
              <a:rPr lang="pt-BR" sz="2400" dirty="0" smtClean="0"/>
              <a:t>curso;</a:t>
            </a:r>
            <a:endParaRPr lang="pt-BR" sz="2400" dirty="0"/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A</a:t>
            </a:r>
            <a:r>
              <a:rPr lang="pt-BR" sz="2400" dirty="0" smtClean="0"/>
              <a:t>prendi </a:t>
            </a:r>
            <a:r>
              <a:rPr lang="pt-BR" sz="2400" dirty="0"/>
              <a:t>a conhecer ferramentas para melhorar </a:t>
            </a:r>
            <a:r>
              <a:rPr lang="pt-BR" sz="2400" dirty="0" smtClean="0"/>
              <a:t>a </a:t>
            </a:r>
            <a:r>
              <a:rPr lang="pt-BR" sz="2400" dirty="0"/>
              <a:t>prática em saúde, bem como, foi oferecido um suporte </a:t>
            </a:r>
            <a:r>
              <a:rPr lang="pt-BR" sz="2400" dirty="0" smtClean="0"/>
              <a:t>teórico que melhorou </a:t>
            </a:r>
            <a:r>
              <a:rPr lang="pt-BR" sz="2400" dirty="0"/>
              <a:t>o nosso </a:t>
            </a:r>
            <a:r>
              <a:rPr lang="pt-BR" sz="2400" dirty="0" smtClean="0"/>
              <a:t>conhecimento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Tornei-me profissional </a:t>
            </a:r>
            <a:r>
              <a:rPr lang="pt-BR" sz="2400" dirty="0"/>
              <a:t>mais competente, mais capacitado à resolução de problemas </a:t>
            </a:r>
            <a:r>
              <a:rPr lang="pt-BR" sz="2400" dirty="0" smtClean="0"/>
              <a:t>pertinentes;</a:t>
            </a:r>
            <a:endParaRPr lang="pt-BR" sz="2400" dirty="0"/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10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4754" y="548680"/>
            <a:ext cx="6596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MUITO </a:t>
            </a: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OBRIGADA!</a:t>
            </a:r>
            <a:endParaRPr lang="pt-B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5301208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pPr algn="ctr"/>
            <a:r>
              <a:rPr lang="pt-BR" sz="2400" dirty="0"/>
              <a:t>Para as crianças trabalhamos, porque </a:t>
            </a:r>
            <a:r>
              <a:rPr lang="pt-BR" sz="2400" dirty="0" smtClean="0"/>
              <a:t>elas </a:t>
            </a:r>
            <a:r>
              <a:rPr lang="pt-BR" sz="2400" dirty="0"/>
              <a:t>são </a:t>
            </a:r>
            <a:r>
              <a:rPr lang="pt-BR" sz="2400" dirty="0" smtClean="0"/>
              <a:t>as </a:t>
            </a:r>
            <a:r>
              <a:rPr lang="pt-BR" sz="2400" dirty="0"/>
              <a:t>que sabem querer, porque </a:t>
            </a:r>
            <a:r>
              <a:rPr lang="pt-BR" sz="2400" dirty="0" smtClean="0"/>
              <a:t>elas </a:t>
            </a:r>
            <a:r>
              <a:rPr lang="pt-BR" sz="2400" dirty="0"/>
              <a:t>são a esperança do mundo.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56184"/>
            <a:ext cx="432048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0336" y="1556792"/>
            <a:ext cx="8715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População de </a:t>
            </a:r>
            <a:r>
              <a:rPr lang="pt-BR" sz="2400" dirty="0" err="1" smtClean="0"/>
              <a:t>Itapuca</a:t>
            </a:r>
            <a:r>
              <a:rPr lang="pt-BR" sz="2400" dirty="0" smtClean="0"/>
              <a:t>: </a:t>
            </a:r>
            <a:r>
              <a:rPr lang="pt-BR" sz="2400" dirty="0" smtClean="0"/>
              <a:t>2.341 habitantes, distribuídos </a:t>
            </a:r>
            <a:r>
              <a:rPr lang="pt-BR" sz="2400" dirty="0"/>
              <a:t>em 669 </a:t>
            </a:r>
            <a:r>
              <a:rPr lang="pt-BR" sz="2400" dirty="0" smtClean="0"/>
              <a:t>famílias (Censo, 2014);</a:t>
            </a:r>
          </a:p>
          <a:p>
            <a:pPr algn="just"/>
            <a:r>
              <a:rPr lang="pt-BR" sz="24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População cadastrada nos </a:t>
            </a:r>
            <a:r>
              <a:rPr lang="pt-BR" sz="2400" dirty="0"/>
              <a:t>serviços de saúde da </a:t>
            </a:r>
            <a:r>
              <a:rPr lang="pt-BR" sz="2400" dirty="0" smtClean="0"/>
              <a:t>cidade: </a:t>
            </a:r>
            <a:r>
              <a:rPr lang="pt-BR" sz="2400" dirty="0"/>
              <a:t>2.080, </a:t>
            </a:r>
            <a:r>
              <a:rPr lang="pt-BR" sz="2400" dirty="0" smtClean="0"/>
              <a:t>sendo 25,09% urbana e 74,91% rural.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408644" y="3946826"/>
            <a:ext cx="3515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Sua Área é de 184,25 </a:t>
            </a:r>
            <a:r>
              <a:rPr lang="pt-BR" sz="2000" dirty="0" smtClean="0"/>
              <a:t>km²</a:t>
            </a:r>
          </a:p>
          <a:p>
            <a:r>
              <a:rPr lang="pt-BR" sz="2000" dirty="0" smtClean="0"/>
              <a:t>Municípios </a:t>
            </a:r>
            <a:r>
              <a:rPr lang="pt-BR" sz="2000" dirty="0" smtClean="0"/>
              <a:t>limítrofes 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631060" y="3946826"/>
            <a:ext cx="4599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Microrregião: Guaporé </a:t>
            </a:r>
          </a:p>
          <a:p>
            <a:r>
              <a:rPr lang="pt-BR" sz="2000" dirty="0" smtClean="0"/>
              <a:t>Mesorregião</a:t>
            </a:r>
            <a:r>
              <a:rPr lang="pt-BR" sz="2000" dirty="0"/>
              <a:t>: Nordeste Rio-Grandense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rcRect l="32350" t="22613" r="43699" b="43216"/>
          <a:stretch>
            <a:fillRect/>
          </a:stretch>
        </p:blipFill>
        <p:spPr bwMode="auto">
          <a:xfrm>
            <a:off x="445176" y="4725144"/>
            <a:ext cx="35152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/>
          <a:srcRect l="73465" t="14573" r="2972" b="48179"/>
          <a:stretch>
            <a:fillRect/>
          </a:stretch>
        </p:blipFill>
        <p:spPr bwMode="auto">
          <a:xfrm>
            <a:off x="4788024" y="4725144"/>
            <a:ext cx="362861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65736" y="228587"/>
            <a:ext cx="89306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INTRODUÇÃO: 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Município de </a:t>
            </a:r>
            <a:r>
              <a:rPr lang="pt-BR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Itapuca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/RS</a:t>
            </a:r>
            <a:endParaRPr lang="pt-B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6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496" y="260648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3501008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6609" y="1484784"/>
            <a:ext cx="890988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/>
              <a:t>ESF</a:t>
            </a:r>
            <a:r>
              <a:rPr lang="pt-BR" sz="2200" dirty="0"/>
              <a:t>: uma equipe (dois médicos, uma enfermeira, três técnicas de enfermagem e 08 agentes comunitários de saúde, dois cirurgiões dentistas</a:t>
            </a:r>
            <a:r>
              <a:rPr lang="pt-BR" sz="2200" dirty="0" smtClean="0"/>
              <a:t>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/>
              <a:t>Oito </a:t>
            </a:r>
            <a:r>
              <a:rPr lang="pt-BR" sz="2200" dirty="0"/>
              <a:t>microrregiões no interior: linha sétima, oitava, nona, decima, campo bonito, araponga, linha Capinzal e a matriz</a:t>
            </a:r>
            <a:r>
              <a:rPr lang="pt-BR" sz="2200" dirty="0" smtClean="0"/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/>
              <a:t>Estrutura </a:t>
            </a:r>
            <a:r>
              <a:rPr lang="pt-BR" sz="2200" dirty="0"/>
              <a:t>física: uma recepção, sala de vacinação, sala de nebulização, 2 consultórios médicos, um consultório de enfermeira, um consultório para os dentistas, uma sala de urgência, outra de procedimentos e uma copa pequena; </a:t>
            </a:r>
            <a:endParaRPr lang="pt-BR" sz="22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/>
              <a:t> Não </a:t>
            </a:r>
            <a:r>
              <a:rPr lang="pt-BR" sz="2200" dirty="0"/>
              <a:t>dispomos de serviços de especialidades, nem de Hospital Geral e não temos apoio do NASF, mas contamos com 1 fisioterapeuta e 1 psicólogo que atuam na assistência social.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51376" y="228587"/>
            <a:ext cx="77593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INTRODUÇÃO: </a:t>
            </a: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UBS João Antônio </a:t>
            </a:r>
            <a:endParaRPr lang="pt-BR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Ferreira </a:t>
            </a: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 Santos, </a:t>
            </a:r>
            <a:r>
              <a:rPr lang="pt-BR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Itapuca</a:t>
            </a:r>
            <a:r>
              <a:rPr lang="pt-B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/RS</a:t>
            </a:r>
          </a:p>
          <a:p>
            <a:pPr algn="ctr"/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8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43745" y="228587"/>
            <a:ext cx="7374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INTRODUÇÃO: 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Atenção à saúde </a:t>
            </a:r>
          </a:p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 criança em </a:t>
            </a:r>
            <a:r>
              <a:rPr lang="pt-BR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Itapuca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/RS</a:t>
            </a:r>
            <a:endParaRPr lang="pt-B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986801"/>
            <a:ext cx="871296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 smtClean="0"/>
              <a:t>Atenção à </a:t>
            </a:r>
            <a:r>
              <a:rPr lang="pt-BR" sz="2200" dirty="0"/>
              <a:t>s</a:t>
            </a:r>
            <a:r>
              <a:rPr lang="pt-BR" sz="2200" dirty="0" smtClean="0"/>
              <a:t>aúde </a:t>
            </a:r>
            <a:r>
              <a:rPr lang="pt-BR" sz="2200" dirty="0"/>
              <a:t>da criança de </a:t>
            </a:r>
            <a:r>
              <a:rPr lang="pt-BR" sz="2200" dirty="0" smtClean="0"/>
              <a:t>0 a </a:t>
            </a:r>
            <a:r>
              <a:rPr lang="pt-BR" sz="2200" dirty="0"/>
              <a:t>72 meses: </a:t>
            </a:r>
            <a:endParaRPr lang="pt-BR" sz="2200" dirty="0" smtClean="0"/>
          </a:p>
          <a:p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- </a:t>
            </a:r>
            <a:r>
              <a:rPr lang="pt-BR" sz="2200" dirty="0"/>
              <a:t>Realizada puericultura uma vez por semana, controle vacinal e demandas por problemas agudos;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 - Cobertura de acordo com o CAP: 52%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- Não existem protocolos para regular acesso das crianças a outros níveis do sistema de saúde;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- Não temos arquivos para registrar as consultas, só prontuários clínicos e caderneta da criança;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 - As consultas são feitas na maioria das vezes pelo pediatra de um município vizinho;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67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39913" y="692696"/>
            <a:ext cx="4208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 GERAL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99695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Melhorar a atenção à saúde das crianças de zero a 72 meses da UBS João Antônio Ferreira dos Santos, ITAPUCA/RS.</a:t>
            </a:r>
          </a:p>
        </p:txBody>
      </p:sp>
    </p:spTree>
    <p:extLst>
      <p:ext uri="{BB962C8B-B14F-4D97-AF65-F5344CB8AC3E}">
        <p14:creationId xmlns:p14="http://schemas.microsoft.com/office/powerpoint/2010/main" val="4312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816" y="476672"/>
            <a:ext cx="3339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METODOLOGIA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t-BR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8094" y="1253605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ções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30728" y="2700209"/>
            <a:ext cx="1981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Logística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60032" y="3862789"/>
            <a:ext cx="41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Protocolo de Saúde da Criança, Ministério da saúde, </a:t>
            </a:r>
            <a:r>
              <a:rPr lang="pt-BR" dirty="0" smtClean="0"/>
              <a:t>2012.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>
            <a:off x="6535640" y="3272210"/>
            <a:ext cx="484632" cy="51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860032" y="4582869"/>
            <a:ext cx="4070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Organizar </a:t>
            </a:r>
            <a:r>
              <a:rPr lang="pt-BR" dirty="0"/>
              <a:t>o registro específico do </a:t>
            </a:r>
            <a:r>
              <a:rPr lang="pt-BR" dirty="0" smtClean="0"/>
              <a:t>programa.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60032" y="5325015"/>
            <a:ext cx="425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Capacitação, Acolhimento, Registro nas</a:t>
            </a:r>
          </a:p>
          <a:p>
            <a:r>
              <a:rPr lang="pt-BR" dirty="0"/>
              <a:t>f</a:t>
            </a:r>
            <a:r>
              <a:rPr lang="pt-BR" dirty="0" smtClean="0"/>
              <a:t>ichas espelho, Busca ativa de faltosas, </a:t>
            </a:r>
          </a:p>
          <a:p>
            <a:r>
              <a:rPr lang="pt-BR" dirty="0" smtClean="0"/>
              <a:t>Visita domiciliar, Atendimento clínico, Saúde bucal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9525" y="2701836"/>
            <a:ext cx="379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/>
              <a:t>MONITORAMENTO E AVALIAÇÃO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1037" y="3238885"/>
            <a:ext cx="3735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ORGANIZAÇÃO E GESTÃO DO SERVIÇO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1232862" y="1999583"/>
            <a:ext cx="484632" cy="51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71037" y="3996022"/>
            <a:ext cx="301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/>
              <a:t>ENGAJAMENTO PÚBLICO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3684" y="4535884"/>
            <a:ext cx="430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/>
              <a:t>QUALIFICAÇÃO DA PRÁTICA CLÍNICA</a:t>
            </a:r>
          </a:p>
        </p:txBody>
      </p:sp>
    </p:spTree>
    <p:extLst>
      <p:ext uri="{BB962C8B-B14F-4D97-AF65-F5344CB8AC3E}">
        <p14:creationId xmlns:p14="http://schemas.microsoft.com/office/powerpoint/2010/main" val="18660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88803950"/>
              </p:ext>
            </p:extLst>
          </p:nvPr>
        </p:nvGraphicFramePr>
        <p:xfrm>
          <a:off x="297962" y="3789040"/>
          <a:ext cx="5426166" cy="284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89637" y="1192684"/>
            <a:ext cx="8752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1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/>
              <a:t>Ampliar a cobertura do Programa de Saúde da Criança.</a:t>
            </a:r>
          </a:p>
          <a:p>
            <a:pPr algn="just">
              <a:spcAft>
                <a:spcPts val="0"/>
              </a:spcAft>
            </a:pP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Ampliar a cobertura de puericultura na área da UBS para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  <a:p>
            <a:pPr algn="just">
              <a:spcAft>
                <a:spcPts val="0"/>
              </a:spcAft>
            </a:pPr>
            <a:r>
              <a:rPr lang="pt-BR" sz="2400" b="1" dirty="0"/>
              <a:t>Indicador 1.1</a:t>
            </a:r>
            <a:r>
              <a:rPr lang="pt-BR" sz="2400" dirty="0"/>
              <a:t>: Proporção de crianças entre zero e 72 meses inscritas no programa da unidade de saúde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8144" y="4532927"/>
            <a:ext cx="317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– 32,2%</a:t>
            </a:r>
          </a:p>
          <a:p>
            <a:r>
              <a:rPr lang="pt-BR" sz="2400" b="1" dirty="0" smtClean="0"/>
              <a:t>Mês 2: 105 – 69,1%</a:t>
            </a:r>
          </a:p>
          <a:p>
            <a:r>
              <a:rPr lang="pt-BR" sz="2400" b="1" dirty="0" smtClean="0"/>
              <a:t>Mês 3: 127 – 83,6%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58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1277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 2: </a:t>
            </a:r>
            <a:r>
              <a:rPr lang="pt-BR" sz="2400" dirty="0" smtClean="0"/>
              <a:t>Melhorar </a:t>
            </a:r>
            <a:r>
              <a:rPr lang="pt-BR" sz="2400" dirty="0"/>
              <a:t>a qualidade do atendimento à criança.</a:t>
            </a:r>
          </a:p>
          <a:p>
            <a:r>
              <a:rPr lang="pt-BR" sz="2400" b="1" dirty="0" smtClean="0"/>
              <a:t>Meta </a:t>
            </a:r>
            <a:r>
              <a:rPr lang="pt-BR" sz="2400" b="1" dirty="0"/>
              <a:t>2.1: </a:t>
            </a:r>
            <a:r>
              <a:rPr lang="pt-BR" sz="2400" dirty="0"/>
              <a:t>Realizar a primeira consulta na primeira semana de vida para 100% das crianças cadastradas</a:t>
            </a:r>
            <a:r>
              <a:rPr lang="pt-BR" sz="2400" dirty="0" smtClean="0"/>
              <a:t>.</a:t>
            </a:r>
          </a:p>
          <a:p>
            <a:r>
              <a:rPr lang="pt-BR" sz="2400" b="1" dirty="0" smtClean="0"/>
              <a:t>Indicador </a:t>
            </a:r>
            <a:r>
              <a:rPr lang="pt-BR" sz="2400" b="1" dirty="0"/>
              <a:t>2.1</a:t>
            </a:r>
            <a:r>
              <a:rPr lang="pt-BR" sz="2400" dirty="0"/>
              <a:t>: Proporção de crianças com primeira consulta na primeira semana de vida na unidade de saúde.  </a:t>
            </a:r>
          </a:p>
          <a:p>
            <a:endParaRPr lang="pt-BR" sz="2400" dirty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404664"/>
            <a:ext cx="65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OBJETIVOS, METAS E RESULTADOS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42210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49 </a:t>
            </a:r>
          </a:p>
          <a:p>
            <a:r>
              <a:rPr lang="pt-BR" sz="2400" b="1" dirty="0" smtClean="0"/>
              <a:t>Mês 2: 105                        100% nos 3 meses                             </a:t>
            </a:r>
          </a:p>
          <a:p>
            <a:r>
              <a:rPr lang="pt-BR" sz="2400" b="1" dirty="0" smtClean="0"/>
              <a:t>Mês 3: 127</a:t>
            </a:r>
            <a:endParaRPr lang="pt-BR" sz="2400" b="1" dirty="0"/>
          </a:p>
        </p:txBody>
      </p:sp>
      <p:sp>
        <p:nvSpPr>
          <p:cNvPr id="5" name="Chave direita 4"/>
          <p:cNvSpPr/>
          <p:nvPr/>
        </p:nvSpPr>
        <p:spPr>
          <a:xfrm>
            <a:off x="2915816" y="4244895"/>
            <a:ext cx="432048" cy="120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694</TotalTime>
  <Words>1850</Words>
  <Application>Microsoft Office PowerPoint</Application>
  <PresentationFormat>Apresentação na tela (4:3)</PresentationFormat>
  <Paragraphs>196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Wingdings 2</vt:lpstr>
      <vt:lpstr>Wingdings 3</vt:lpstr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IDANIA</dc:creator>
  <cp:lastModifiedBy>DayanaKelly</cp:lastModifiedBy>
  <cp:revision>40</cp:revision>
  <dcterms:created xsi:type="dcterms:W3CDTF">2015-08-12T23:12:27Z</dcterms:created>
  <dcterms:modified xsi:type="dcterms:W3CDTF">2015-08-13T19:08:13Z</dcterms:modified>
</cp:coreProperties>
</file>