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5"/>
  </p:notesMasterIdLst>
  <p:sldIdLst>
    <p:sldId id="292" r:id="rId2"/>
    <p:sldId id="257" r:id="rId3"/>
    <p:sldId id="281" r:id="rId4"/>
    <p:sldId id="312" r:id="rId5"/>
    <p:sldId id="258" r:id="rId6"/>
    <p:sldId id="259" r:id="rId7"/>
    <p:sldId id="260" r:id="rId8"/>
    <p:sldId id="297" r:id="rId9"/>
    <p:sldId id="300" r:id="rId10"/>
    <p:sldId id="301" r:id="rId11"/>
    <p:sldId id="261" r:id="rId12"/>
    <p:sldId id="262" r:id="rId13"/>
    <p:sldId id="283" r:id="rId14"/>
    <p:sldId id="284" r:id="rId15"/>
    <p:sldId id="302" r:id="rId16"/>
    <p:sldId id="285" r:id="rId17"/>
    <p:sldId id="303" r:id="rId18"/>
    <p:sldId id="287" r:id="rId19"/>
    <p:sldId id="304" r:id="rId20"/>
    <p:sldId id="288" r:id="rId21"/>
    <p:sldId id="271" r:id="rId22"/>
    <p:sldId id="289" r:id="rId23"/>
    <p:sldId id="290" r:id="rId24"/>
    <p:sldId id="305" r:id="rId25"/>
    <p:sldId id="306" r:id="rId26"/>
    <p:sldId id="307" r:id="rId27"/>
    <p:sldId id="308" r:id="rId28"/>
    <p:sldId id="309" r:id="rId29"/>
    <p:sldId id="310" r:id="rId30"/>
    <p:sldId id="293" r:id="rId31"/>
    <p:sldId id="278" r:id="rId32"/>
    <p:sldId id="311" r:id="rId33"/>
    <p:sldId id="280" r:id="rId3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4342" autoAdjust="0"/>
  </p:normalViewPr>
  <p:slideViewPr>
    <p:cSldViewPr>
      <p:cViewPr varScale="1">
        <p:scale>
          <a:sx n="74" d="100"/>
          <a:sy n="74" d="100"/>
        </p:scale>
        <p:origin x="-1254" y="-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&#233;bora\Dropbox\0UNASUS\0Unidade%204\Idania%20-%20setembro%20ok\Idania%20Planilha%20Coleta%20de%20Dados%20-%20final%20revisada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&#233;bora\Dropbox\0UNASUS\0Unidade%204\Idania%20-%20setembro%20ok\Idania%20Planilha%20Coleta%20de%20Dados%20-%20final%20revisada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u06577\Downloads\Idania%20Planilha%20Coleta%20de%20Dados%20-%20final%20revisada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u06577\Downloads\Idania%20Planilha%20Coleta%20de%20Dados%20-%20final%20revisada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u06577\Downloads\Idania%20Planilha%20Coleta%20de%20Dados%20-%20final%20revisad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&#233;bora\Dropbox\0UNASUS\0Unidade%204\Idania%20-%20setembro%20ok\Idania%20Planilha%20Coleta%20de%20Dados%20-%20final%20revisada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&#233;bora\Dropbox\0UNASUS\0Unidade%204\Idania%20-%20setembro%20ok\Idania%20Planilha%20Coleta%20de%20Dados%20-%20final%20revisada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&#233;bora\Dropbox\0UNASUS\0Unidade%204\Idania%20-%20setembro%20ok\Idania%20Planilha%20Coleta%20de%20Dados%20-%20final%20revisada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&#233;bora\Dropbox\0UNASUS\0Unidade%204\Idania%20-%20setembro%20ok\Idania%20Planilha%20Coleta%20de%20Dados%20-%20final%20revisada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&#233;bora\Dropbox\0UNASUS\0Unidade%204\Idania%20-%20setembro%20ok\Idania%20Planilha%20Coleta%20de%20Dados%20-%20final%20revisada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&#233;bora\Dropbox\0UNASUS\0Unidade%204\Idania%20-%20setembro%20ok\Idania%20Planilha%20Coleta%20de%20Dados%20-%20final%20revisada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&#233;bora\Dropbox\0UNASUS\0Unidade%204\Idania%20-%20setembro%20ok\Idania%20Planilha%20Coleta%20de%20Dados%20-%20final%20revisada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u06577\Downloads\Idania%20Planilha%20Coleta%20de%20Dados%20-%20final%20revisad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Indicadores!$D$3:$F$3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Indicadores!$D$4:$F$4</c:f>
              <c:numCache>
                <c:formatCode>0.0%</c:formatCode>
                <c:ptCount val="3"/>
                <c:pt idx="0">
                  <c:v>0.24227642276422764</c:v>
                </c:pt>
                <c:pt idx="1">
                  <c:v>0.4276422764227642</c:v>
                </c:pt>
                <c:pt idx="2">
                  <c:v>0.57018970189701901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857024"/>
        <c:axId val="89907968"/>
      </c:barChart>
      <c:catAx>
        <c:axId val="89857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89907968"/>
        <c:crosses val="autoZero"/>
        <c:auto val="1"/>
        <c:lblAlgn val="ctr"/>
        <c:lblOffset val="100"/>
        <c:noMultiLvlLbl val="0"/>
      </c:catAx>
      <c:valAx>
        <c:axId val="8990796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8985702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Indicadores!$C$43</c:f>
              <c:strCache>
                <c:ptCount val="1"/>
                <c:pt idx="0">
                  <c:v>Proporção de hipertensos com estratificação de risco cardiovascular por  exame clínico em dia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Indicadores!$D$42:$F$42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Indicadores!$D$43:$F$43</c:f>
              <c:numCache>
                <c:formatCode>0.0%</c:formatCode>
                <c:ptCount val="3"/>
                <c:pt idx="0">
                  <c:v>0.99776286353467558</c:v>
                </c:pt>
                <c:pt idx="1">
                  <c:v>0.99873257287705952</c:v>
                </c:pt>
                <c:pt idx="2">
                  <c:v>0.99904942965779464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422848"/>
        <c:axId val="111428736"/>
      </c:barChart>
      <c:catAx>
        <c:axId val="111422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11428736"/>
        <c:crosses val="autoZero"/>
        <c:auto val="1"/>
        <c:lblAlgn val="ctr"/>
        <c:lblOffset val="100"/>
        <c:noMultiLvlLbl val="0"/>
      </c:catAx>
      <c:valAx>
        <c:axId val="11142873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1142284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sz="1050" dirty="0"/>
              <a:t>Proporção de hipertensos com orientação nutricional sobre alimentação saudável</a:t>
            </a:r>
          </a:p>
        </c:rich>
      </c:tx>
      <c:layout>
        <c:manualLayout>
          <c:xMode val="edge"/>
          <c:yMode val="edge"/>
          <c:x val="0.17839818529697032"/>
          <c:y val="0"/>
        </c:manualLayout>
      </c:layout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'[Idania Planilha Coleta de Dados - final revisada.xls]Indicadores'!$C$49</c:f>
              <c:strCache>
                <c:ptCount val="1"/>
                <c:pt idx="0">
                  <c:v>Proporção de hipertensos com orientação nutricional sobre alimentação saudável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'[Idania Planilha Coleta de Dados - final revisada.xls]Indicadores'!$D$48:$F$48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'[Idania Planilha Coleta de Dados - final revisada.xls]Indicadores'!$D$49:$F$49</c:f>
              <c:numCache>
                <c:formatCode>0.0%</c:formatCode>
                <c:ptCount val="3"/>
                <c:pt idx="0">
                  <c:v>0.99776286353467558</c:v>
                </c:pt>
                <c:pt idx="1">
                  <c:v>0.99873257287705952</c:v>
                </c:pt>
                <c:pt idx="2">
                  <c:v>0.99904942965779464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628288"/>
        <c:axId val="111629824"/>
      </c:barChart>
      <c:catAx>
        <c:axId val="111628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11629824"/>
        <c:crosses val="autoZero"/>
        <c:auto val="1"/>
        <c:lblAlgn val="ctr"/>
        <c:lblOffset val="100"/>
        <c:noMultiLvlLbl val="0"/>
      </c:catAx>
      <c:valAx>
        <c:axId val="11162982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1162828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050"/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'[Idania Planilha Coleta de Dados - final revisada.xls]Indicadores'!$R$49</c:f>
              <c:strCache>
                <c:ptCount val="1"/>
                <c:pt idx="0">
                  <c:v>Proporção de diabéticos com orientação nutricional sobre alimentação saudável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'[Idania Planilha Coleta de Dados - final revisada.xls]Indicadores'!$S$48:$U$48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'[Idania Planilha Coleta de Dados - final revisada.xls]Indicadores'!$S$49:$U$49</c:f>
              <c:numCache>
                <c:formatCode>0.0%</c:formatCode>
                <c:ptCount val="3"/>
                <c:pt idx="0">
                  <c:v>0.99242424242424243</c:v>
                </c:pt>
                <c:pt idx="1">
                  <c:v>0.99509803921568629</c:v>
                </c:pt>
                <c:pt idx="2">
                  <c:v>0.99687499999999996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658112"/>
        <c:axId val="111659648"/>
      </c:barChart>
      <c:catAx>
        <c:axId val="111658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11659648"/>
        <c:crosses val="autoZero"/>
        <c:auto val="1"/>
        <c:lblAlgn val="ctr"/>
        <c:lblOffset val="100"/>
        <c:noMultiLvlLbl val="0"/>
      </c:catAx>
      <c:valAx>
        <c:axId val="11165964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1165811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000"/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'[Idania Planilha Coleta de Dados - final revisada.xls]Indicadores'!$C$65</c:f>
              <c:strCache>
                <c:ptCount val="1"/>
                <c:pt idx="0">
                  <c:v>Proporção de hipertensos que receberam orientação sobre higiene bucal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'[Idania Planilha Coleta de Dados - final revisada.xls]Indicadores'!$D$64:$F$64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'[Idania Planilha Coleta de Dados - final revisada.xls]Indicadores'!$D$65:$F$65</c:f>
              <c:numCache>
                <c:formatCode>0.0%</c:formatCode>
                <c:ptCount val="3"/>
                <c:pt idx="0">
                  <c:v>1</c:v>
                </c:pt>
                <c:pt idx="1">
                  <c:v>0.99746514575411915</c:v>
                </c:pt>
                <c:pt idx="2">
                  <c:v>0.99809885931558939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601536"/>
        <c:axId val="111603072"/>
      </c:barChart>
      <c:catAx>
        <c:axId val="111601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11603072"/>
        <c:crosses val="autoZero"/>
        <c:auto val="1"/>
        <c:lblAlgn val="ctr"/>
        <c:lblOffset val="100"/>
        <c:noMultiLvlLbl val="0"/>
      </c:catAx>
      <c:valAx>
        <c:axId val="11160307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1160153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Indicadores!$R$4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Indicadores!$S$3:$U$3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Indicadores!$S$4:$U$4</c:f>
              <c:numCache>
                <c:formatCode>0.0%</c:formatCode>
                <c:ptCount val="3"/>
                <c:pt idx="0">
                  <c:v>0.25047438330170779</c:v>
                </c:pt>
                <c:pt idx="1">
                  <c:v>0.38709677419354838</c:v>
                </c:pt>
                <c:pt idx="2">
                  <c:v>0.60721062618595822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580480"/>
        <c:axId val="90582016"/>
      </c:barChart>
      <c:catAx>
        <c:axId val="90580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90582016"/>
        <c:crosses val="autoZero"/>
        <c:auto val="1"/>
        <c:lblAlgn val="ctr"/>
        <c:lblOffset val="100"/>
        <c:noMultiLvlLbl val="0"/>
      </c:catAx>
      <c:valAx>
        <c:axId val="9058201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9058048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hipertensos com o exame clínico em dia de acordo com o protocolo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Indicadores!$D$9:$F$9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Indicadores!$D$10:$F$10</c:f>
              <c:numCache>
                <c:formatCode>0.0%</c:formatCode>
                <c:ptCount val="3"/>
                <c:pt idx="0">
                  <c:v>0.96644295302013428</c:v>
                </c:pt>
                <c:pt idx="1">
                  <c:v>0.97591888466413179</c:v>
                </c:pt>
                <c:pt idx="2">
                  <c:v>0.98193916349809884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621440"/>
        <c:axId val="90622976"/>
      </c:barChart>
      <c:catAx>
        <c:axId val="90621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90622976"/>
        <c:crosses val="autoZero"/>
        <c:auto val="1"/>
        <c:lblAlgn val="ctr"/>
        <c:lblOffset val="100"/>
        <c:noMultiLvlLbl val="0"/>
      </c:catAx>
      <c:valAx>
        <c:axId val="9062297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9062144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Indicadores!$R$10</c:f>
              <c:strCache>
                <c:ptCount val="1"/>
                <c:pt idx="0">
                  <c:v>Proporção de diabéticos com o exame clínico em dia de acordo com o protocolo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Indicadores!$S$9:$U$9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Indicadores!$S$10:$U$10</c:f>
              <c:numCache>
                <c:formatCode>0.0%</c:formatCode>
                <c:ptCount val="3"/>
                <c:pt idx="0">
                  <c:v>1</c:v>
                </c:pt>
                <c:pt idx="1">
                  <c:v>0.98039215686274506</c:v>
                </c:pt>
                <c:pt idx="2">
                  <c:v>0.98750000000000004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681344"/>
        <c:axId val="90682880"/>
      </c:barChart>
      <c:catAx>
        <c:axId val="90681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90682880"/>
        <c:crosses val="autoZero"/>
        <c:auto val="1"/>
        <c:lblAlgn val="ctr"/>
        <c:lblOffset val="100"/>
        <c:noMultiLvlLbl val="0"/>
      </c:catAx>
      <c:valAx>
        <c:axId val="9068288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9068134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hipertensos com os exames complementares em dia de acordo com o protocolo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Indicadores!$D$14:$F$14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Indicadores!$D$15:$F$15</c:f>
              <c:numCache>
                <c:formatCode>0.0%</c:formatCode>
                <c:ptCount val="3"/>
                <c:pt idx="0">
                  <c:v>0.96196868008948544</c:v>
                </c:pt>
                <c:pt idx="1">
                  <c:v>0.9708491761723701</c:v>
                </c:pt>
                <c:pt idx="2">
                  <c:v>0.97813688212927752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708608"/>
        <c:axId val="90718592"/>
      </c:barChart>
      <c:catAx>
        <c:axId val="90708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90718592"/>
        <c:crosses val="autoZero"/>
        <c:auto val="1"/>
        <c:lblAlgn val="ctr"/>
        <c:lblOffset val="100"/>
        <c:noMultiLvlLbl val="0"/>
      </c:catAx>
      <c:valAx>
        <c:axId val="9071859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9070860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Indicadores!$R$15</c:f>
              <c:strCache>
                <c:ptCount val="1"/>
                <c:pt idx="0">
                  <c:v>Proporção de diabéticos com os exames complementares  em dia de acordo com o protocolo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Indicadores!$S$14:$U$14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Indicadores!$S$15:$U$15</c:f>
              <c:numCache>
                <c:formatCode>0.0%</c:formatCode>
                <c:ptCount val="3"/>
                <c:pt idx="0">
                  <c:v>0.97727272727272729</c:v>
                </c:pt>
                <c:pt idx="1">
                  <c:v>0.96568627450980393</c:v>
                </c:pt>
                <c:pt idx="2">
                  <c:v>0.97812500000000002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748800"/>
        <c:axId val="90750336"/>
      </c:barChart>
      <c:catAx>
        <c:axId val="90748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90750336"/>
        <c:crosses val="autoZero"/>
        <c:auto val="1"/>
        <c:lblAlgn val="ctr"/>
        <c:lblOffset val="100"/>
        <c:noMultiLvlLbl val="0"/>
      </c:catAx>
      <c:valAx>
        <c:axId val="9075033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9074880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Indicadores!$C$21</c:f>
              <c:strCache>
                <c:ptCount val="1"/>
                <c:pt idx="0">
                  <c:v>Proporção de hipertensos com prescrição de medicamentos da Farmácia Popular/Hiperdia priorizada.     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Indicadores!$D$20:$F$20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Indicadores!$D$21:$F$21</c:f>
              <c:numCache>
                <c:formatCode>0.0%</c:formatCode>
                <c:ptCount val="3"/>
                <c:pt idx="0">
                  <c:v>0.98657718120805371</c:v>
                </c:pt>
                <c:pt idx="1">
                  <c:v>0.84917617237008869</c:v>
                </c:pt>
                <c:pt idx="2">
                  <c:v>0.88688212927756649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723264"/>
        <c:axId val="111724800"/>
      </c:barChart>
      <c:catAx>
        <c:axId val="111723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11724800"/>
        <c:crosses val="autoZero"/>
        <c:auto val="1"/>
        <c:lblAlgn val="ctr"/>
        <c:lblOffset val="100"/>
        <c:noMultiLvlLbl val="0"/>
      </c:catAx>
      <c:valAx>
        <c:axId val="11172480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1172326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Indicadores!$R$21</c:f>
              <c:strCache>
                <c:ptCount val="1"/>
                <c:pt idx="0">
                  <c:v>Proporção de diabéticos com prescrição de medicamentos da Farmácia Popular/Hiperdia priorizada.     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Indicadores!$S$20:$U$20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Indicadores!$S$21:$U$21</c:f>
              <c:numCache>
                <c:formatCode>0.0%</c:formatCode>
                <c:ptCount val="3"/>
                <c:pt idx="0">
                  <c:v>0.99242424242424243</c:v>
                </c:pt>
                <c:pt idx="1">
                  <c:v>0.85784313725490191</c:v>
                </c:pt>
                <c:pt idx="2">
                  <c:v>0.90937500000000004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750528"/>
        <c:axId val="111760512"/>
      </c:barChart>
      <c:catAx>
        <c:axId val="111750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11760512"/>
        <c:crosses val="autoZero"/>
        <c:auto val="1"/>
        <c:lblAlgn val="ctr"/>
        <c:lblOffset val="100"/>
        <c:noMultiLvlLbl val="0"/>
      </c:catAx>
      <c:valAx>
        <c:axId val="11176051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1175052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sz="1100" dirty="0"/>
              <a:t>Proporção de hipertensos com avaliação da necessidade de atendimento odontológico</a:t>
            </a:r>
          </a:p>
        </c:rich>
      </c:tx>
      <c:layout>
        <c:manualLayout>
          <c:xMode val="edge"/>
          <c:yMode val="edge"/>
          <c:x val="0.17620899066603621"/>
          <c:y val="0"/>
        </c:manualLayout>
      </c:layout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'[Idania Planilha Coleta de Dados - final revisada.xls]Indicadores'!$C$27</c:f>
              <c:strCache>
                <c:ptCount val="1"/>
                <c:pt idx="0">
                  <c:v>Proporção de hipertensos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'[Idania Planilha Coleta de Dados - final revisada.xls]Indicadores'!$D$26:$F$26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'[Idania Planilha Coleta de Dados - final revisada.xls]Indicadores'!$D$27:$F$27</c:f>
              <c:numCache>
                <c:formatCode>0.0%</c:formatCode>
                <c:ptCount val="3"/>
                <c:pt idx="0">
                  <c:v>0.97986577181208057</c:v>
                </c:pt>
                <c:pt idx="1">
                  <c:v>0.98352344740177444</c:v>
                </c:pt>
                <c:pt idx="2">
                  <c:v>0.98764258555133078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491712"/>
        <c:axId val="111497600"/>
      </c:barChart>
      <c:catAx>
        <c:axId val="111491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11497600"/>
        <c:crosses val="autoZero"/>
        <c:auto val="1"/>
        <c:lblAlgn val="ctr"/>
        <c:lblOffset val="100"/>
        <c:noMultiLvlLbl val="0"/>
      </c:catAx>
      <c:valAx>
        <c:axId val="11149760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1149171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3C323-EC5B-4C48-9B92-FDDE6D7E51D3}" type="datetimeFigureOut">
              <a:rPr lang="pt-BR" smtClean="0"/>
              <a:pPr/>
              <a:t>18/09/2015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6CD511-A7A8-43AF-B0C5-22A922315257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6478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6CD511-A7A8-43AF-B0C5-22A922315257}" type="slidenum">
              <a:rPr lang="pt-BR" smtClean="0"/>
              <a:pPr/>
              <a:t>31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065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121C-38AD-4B96-8CE8-CDA7AA8F58E1}" type="datetimeFigureOut">
              <a:rPr lang="pt-BR" smtClean="0"/>
              <a:pPr/>
              <a:t>18/09/2015</a:t>
            </a:fld>
            <a:endParaRPr lang="pt-BR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9C52-6AB2-49FB-8454-A38FE141B10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121C-38AD-4B96-8CE8-CDA7AA8F58E1}" type="datetimeFigureOut">
              <a:rPr lang="pt-BR" smtClean="0"/>
              <a:pPr/>
              <a:t>18/09/2015</a:t>
            </a:fld>
            <a:endParaRPr lang="pt-B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9C52-6AB2-49FB-8454-A38FE141B10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121C-38AD-4B96-8CE8-CDA7AA8F58E1}" type="datetimeFigureOut">
              <a:rPr lang="pt-BR" smtClean="0"/>
              <a:pPr/>
              <a:t>18/09/2015</a:t>
            </a:fld>
            <a:endParaRPr lang="pt-B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9C52-6AB2-49FB-8454-A38FE141B10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121C-38AD-4B96-8CE8-CDA7AA8F58E1}" type="datetimeFigureOut">
              <a:rPr lang="pt-BR" smtClean="0"/>
              <a:pPr/>
              <a:t>18/09/2015</a:t>
            </a:fld>
            <a:endParaRPr lang="pt-B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9C52-6AB2-49FB-8454-A38FE141B10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121C-38AD-4B96-8CE8-CDA7AA8F58E1}" type="datetimeFigureOut">
              <a:rPr lang="pt-BR" smtClean="0"/>
              <a:pPr/>
              <a:t>18/09/2015</a:t>
            </a:fld>
            <a:endParaRPr lang="pt-B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9C52-6AB2-49FB-8454-A38FE141B10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121C-38AD-4B96-8CE8-CDA7AA8F58E1}" type="datetimeFigureOut">
              <a:rPr lang="pt-BR" smtClean="0"/>
              <a:pPr/>
              <a:t>18/09/2015</a:t>
            </a:fld>
            <a:endParaRPr lang="pt-B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9C52-6AB2-49FB-8454-A38FE141B10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121C-38AD-4B96-8CE8-CDA7AA8F58E1}" type="datetimeFigureOut">
              <a:rPr lang="pt-BR" smtClean="0"/>
              <a:pPr/>
              <a:t>18/09/2015</a:t>
            </a:fld>
            <a:endParaRPr lang="pt-BR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9C52-6AB2-49FB-8454-A38FE141B10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121C-38AD-4B96-8CE8-CDA7AA8F58E1}" type="datetimeFigureOut">
              <a:rPr lang="pt-BR" smtClean="0"/>
              <a:pPr/>
              <a:t>18/09/2015</a:t>
            </a:fld>
            <a:endParaRPr lang="pt-B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9C52-6AB2-49FB-8454-A38FE141B10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121C-38AD-4B96-8CE8-CDA7AA8F58E1}" type="datetimeFigureOut">
              <a:rPr lang="pt-BR" smtClean="0"/>
              <a:pPr/>
              <a:t>18/09/2015</a:t>
            </a:fld>
            <a:endParaRPr lang="pt-BR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9C52-6AB2-49FB-8454-A38FE141B10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121C-38AD-4B96-8CE8-CDA7AA8F58E1}" type="datetimeFigureOut">
              <a:rPr lang="pt-BR" smtClean="0"/>
              <a:pPr/>
              <a:t>18/09/2015</a:t>
            </a:fld>
            <a:endParaRPr lang="pt-B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9C52-6AB2-49FB-8454-A38FE141B10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121C-38AD-4B96-8CE8-CDA7AA8F58E1}" type="datetimeFigureOut">
              <a:rPr lang="pt-BR" smtClean="0"/>
              <a:pPr/>
              <a:t>18/09/2015</a:t>
            </a:fld>
            <a:endParaRPr lang="pt-B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DD99C52-6AB2-49FB-8454-A38FE141B107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A5121C-38AD-4B96-8CE8-CDA7AA8F58E1}" type="datetimeFigureOut">
              <a:rPr lang="pt-BR" smtClean="0"/>
              <a:pPr/>
              <a:t>18/09/2015</a:t>
            </a:fld>
            <a:endParaRPr lang="pt-BR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D99C52-6AB2-49FB-8454-A38FE141B107}" type="slidenum">
              <a:rPr lang="pt-BR" smtClean="0"/>
              <a:pPr/>
              <a:t>‹nº›</a:t>
            </a:fld>
            <a:endParaRPr lang="pt-BR" dirty="0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-2914278"/>
            <a:ext cx="6286544" cy="498598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/>
              <a:t/>
            </a:r>
            <a:br>
              <a:rPr lang="pt-BR" sz="2700" dirty="0"/>
            </a:b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UNIVERSIDADE ABERTA DO SUS</a:t>
            </a:r>
            <a:br>
              <a:rPr lang="pt-B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UNIVERSIDADE FEDERAL DE PELOTAS</a:t>
            </a:r>
            <a:br>
              <a:rPr lang="pt-B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Especialização em Saúde da Família</a:t>
            </a:r>
            <a:br>
              <a:rPr lang="pt-BR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Modalidade a Distância</a:t>
            </a:r>
            <a:br>
              <a:rPr lang="pt-BR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Turma 8</a:t>
            </a:r>
            <a:endParaRPr lang="pt-B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2564904"/>
            <a:ext cx="9144000" cy="895344"/>
          </a:xfrm>
        </p:spPr>
        <p:txBody>
          <a:bodyPr>
            <a:noAutofit/>
          </a:bodyPr>
          <a:lstStyle/>
          <a:p>
            <a:pPr algn="ctr"/>
            <a:r>
              <a:rPr lang="pt-BR" sz="3200" b="1" dirty="0">
                <a:solidFill>
                  <a:schemeClr val="bg2">
                    <a:lumMod val="75000"/>
                  </a:schemeClr>
                </a:solidFill>
              </a:rPr>
              <a:t>Melhoria da Atenção à Pessoa com Hipertensão Arterial Sistêmica e/ou Diabetes Mellitus na UBS Adolfo Groth, Passo Fundo/RS</a:t>
            </a:r>
            <a:endParaRPr lang="pt-BR" sz="3200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pt-BR" sz="3200" b="1" dirty="0">
                <a:solidFill>
                  <a:schemeClr val="bg2">
                    <a:lumMod val="75000"/>
                  </a:schemeClr>
                </a:solidFill>
              </a:rPr>
              <a:t> </a:t>
            </a:r>
          </a:p>
          <a:p>
            <a:r>
              <a:rPr lang="pt-BR" sz="3200" b="1" dirty="0">
                <a:solidFill>
                  <a:schemeClr val="bg2">
                    <a:lumMod val="75000"/>
                  </a:schemeClr>
                </a:solidFill>
              </a:rPr>
              <a:t> </a:t>
            </a:r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88740" y="142852"/>
            <a:ext cx="1571604" cy="150019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3834" y="142852"/>
            <a:ext cx="1303849" cy="1000132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1917249" y="4869160"/>
            <a:ext cx="7215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400" b="1" dirty="0" smtClean="0">
                <a:solidFill>
                  <a:schemeClr val="bg2">
                    <a:lumMod val="75000"/>
                  </a:schemeClr>
                </a:solidFill>
              </a:rPr>
              <a:t>Especializanda: Idania Salas Santana</a:t>
            </a:r>
          </a:p>
          <a:p>
            <a:pPr algn="r"/>
            <a:r>
              <a:rPr lang="pt-BR" sz="2400" b="1" dirty="0" smtClean="0">
                <a:solidFill>
                  <a:schemeClr val="bg2">
                    <a:lumMod val="75000"/>
                  </a:schemeClr>
                </a:solidFill>
              </a:rPr>
              <a:t>Orientadora: </a:t>
            </a:r>
            <a:r>
              <a:rPr lang="pt-BR" sz="2400" b="1" dirty="0" smtClean="0">
                <a:solidFill>
                  <a:schemeClr val="bg2">
                    <a:lumMod val="75000"/>
                  </a:schemeClr>
                </a:solidFill>
              </a:rPr>
              <a:t>Débora Zanutto Cardillo</a:t>
            </a:r>
            <a:endParaRPr lang="pt-B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707904" y="5949280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bg2">
                    <a:lumMod val="75000"/>
                  </a:schemeClr>
                </a:solidFill>
              </a:rPr>
              <a:t>Pelotas, 2015</a:t>
            </a:r>
            <a:endParaRPr lang="pt-BR" sz="2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99166" y="377320"/>
            <a:ext cx="8712968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dirty="0">
                <a:solidFill>
                  <a:schemeClr val="tx2"/>
                </a:solidFill>
              </a:rPr>
              <a:t>Metodologia/ações</a:t>
            </a:r>
          </a:p>
          <a:p>
            <a:endParaRPr lang="pt-BR" dirty="0"/>
          </a:p>
          <a:p>
            <a:r>
              <a:rPr lang="pt-BR" sz="2400" dirty="0" smtClean="0"/>
              <a:t>ENGAJAMENTO </a:t>
            </a:r>
            <a:r>
              <a:rPr lang="pt-BR" sz="2400" dirty="0"/>
              <a:t>PÚBLICO</a:t>
            </a:r>
          </a:p>
          <a:p>
            <a:endParaRPr lang="pt-BR" sz="2400" dirty="0"/>
          </a:p>
          <a:p>
            <a:r>
              <a:rPr lang="pt-BR" sz="2400" dirty="0"/>
              <a:t>Informar a comunidade a existência do Programa de Hipertensão Arterial e Diabetes Mellitus </a:t>
            </a:r>
          </a:p>
          <a:p>
            <a:r>
              <a:rPr lang="pt-BR" sz="2400" dirty="0"/>
              <a:t>Orientar a comunidade sobre os fatores de risco das doenças, orientar os usuários e a comunidade quanto à necessidade de realização de exames complementares e periodicidade adequada, importância de realizar avaliação da saúde bucal, os direitos em relação à manutenção de seus registros de saúde e acesso a segunda via se necessário </a:t>
            </a:r>
          </a:p>
          <a:p>
            <a:endParaRPr lang="pt-BR" sz="2400" dirty="0"/>
          </a:p>
          <a:p>
            <a:r>
              <a:rPr lang="pt-BR" sz="2400" dirty="0"/>
              <a:t>QUALIFICAÇÃO DA PRÁTICA CLÍNICA</a:t>
            </a:r>
          </a:p>
          <a:p>
            <a:endParaRPr lang="pt-BR" sz="2400" dirty="0"/>
          </a:p>
          <a:p>
            <a:r>
              <a:rPr lang="pt-BR" sz="2400" dirty="0"/>
              <a:t>Capacitar a equipe da unidade de saúde , organizar práticas coletivas </a:t>
            </a:r>
          </a:p>
        </p:txBody>
      </p:sp>
    </p:spTree>
    <p:extLst>
      <p:ext uri="{BB962C8B-B14F-4D97-AF65-F5344CB8AC3E}">
        <p14:creationId xmlns:p14="http://schemas.microsoft.com/office/powerpoint/2010/main" val="174430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sz="5400" dirty="0">
                <a:solidFill>
                  <a:srgbClr val="002060"/>
                </a:solidFill>
              </a:rPr>
              <a:t>Logística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1142984"/>
            <a:ext cx="8643998" cy="5429264"/>
          </a:xfrm>
        </p:spPr>
        <p:txBody>
          <a:bodyPr>
            <a:normAutofit/>
          </a:bodyPr>
          <a:lstStyle/>
          <a:p>
            <a:pPr algn="just"/>
            <a:endParaRPr lang="pt-BR" sz="3200" dirty="0" smtClean="0"/>
          </a:p>
          <a:p>
            <a:pPr algn="just"/>
            <a:r>
              <a:rPr lang="pt-BR" sz="3100" dirty="0" smtClean="0"/>
              <a:t>Protocolo de HAS e DM do Ministério da Saúde (2013).</a:t>
            </a:r>
          </a:p>
          <a:p>
            <a:pPr algn="just"/>
            <a:endParaRPr lang="pt-BR" sz="3100" dirty="0" smtClean="0"/>
          </a:p>
          <a:p>
            <a:pPr algn="just"/>
            <a:r>
              <a:rPr lang="pt-BR" sz="3100" dirty="0" smtClean="0"/>
              <a:t>Fichas-espelho. </a:t>
            </a:r>
          </a:p>
          <a:p>
            <a:pPr algn="just">
              <a:buNone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3200" dirty="0" smtClean="0">
                <a:latin typeface="Arial" pitchFamily="34" charset="0"/>
                <a:cs typeface="Arial" pitchFamily="34" charset="0"/>
              </a:rPr>
              <a:t>Ficha espelho.</a:t>
            </a: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3200" dirty="0" smtClean="0">
                <a:latin typeface="Arial" pitchFamily="34" charset="0"/>
                <a:cs typeface="Arial" pitchFamily="34" charset="0"/>
              </a:rPr>
              <a:t>Prontuários 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clínicos.</a:t>
            </a:r>
          </a:p>
          <a:p>
            <a:pPr algn="just">
              <a:buNone/>
            </a:pPr>
            <a:endParaRPr lang="pt-BR" sz="3200" dirty="0" smtClean="0"/>
          </a:p>
          <a:p>
            <a:endParaRPr lang="pt-BR" sz="3200" dirty="0" smtClean="0"/>
          </a:p>
          <a:p>
            <a:pPr algn="just"/>
            <a:endParaRPr lang="pt-BR" sz="3000" dirty="0"/>
          </a:p>
          <a:p>
            <a:pPr algn="just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14509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1143000"/>
          </a:xfrm>
        </p:spPr>
        <p:txBody>
          <a:bodyPr>
            <a:noAutofit/>
          </a:bodyPr>
          <a:lstStyle/>
          <a:p>
            <a:pPr algn="ctr"/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OBJETIVOS ESPECÍFICOS/METAS</a:t>
            </a:r>
            <a:endParaRPr lang="pt-BR" sz="36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0" y="1484784"/>
            <a:ext cx="9144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indent="14288"/>
            <a:r>
              <a:rPr lang="pt-BR" sz="2800" b="1" dirty="0" smtClean="0">
                <a:solidFill>
                  <a:srgbClr val="002060"/>
                </a:solidFill>
              </a:rPr>
              <a:t>Objetivo </a:t>
            </a:r>
            <a:r>
              <a:rPr lang="pt-BR" sz="2800" b="1" dirty="0">
                <a:solidFill>
                  <a:srgbClr val="002060"/>
                </a:solidFill>
              </a:rPr>
              <a:t>1 </a:t>
            </a:r>
            <a:r>
              <a:rPr lang="pt-BR" sz="2800" dirty="0">
                <a:solidFill>
                  <a:srgbClr val="002060"/>
                </a:solidFill>
              </a:rPr>
              <a:t>– Ampliar a cobertura a hipertensos e/ou diabéticos</a:t>
            </a:r>
          </a:p>
          <a:p>
            <a:pPr marL="95250" indent="14288"/>
            <a:r>
              <a:rPr lang="pt-BR" sz="2400" b="1" dirty="0" smtClean="0"/>
              <a:t>Meta 1.1: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Cadastrar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100%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dos hipertensos da área de abrangência no Programa de Atenção à Hipertensão Arterial e à Diabetes Mellitus da unidade de saúde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5250" indent="14288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Mês 1: </a:t>
            </a:r>
            <a:r>
              <a:rPr lang="pt-BR" sz="2000" dirty="0" smtClean="0"/>
              <a:t>447 (24.2%)</a:t>
            </a: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Mês 2: </a:t>
            </a:r>
            <a:r>
              <a:rPr lang="pt-BR" sz="2000" dirty="0" smtClean="0"/>
              <a:t>789 (42.8%)</a:t>
            </a: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Mês 3: </a:t>
            </a:r>
            <a:r>
              <a:rPr lang="pt-BR" sz="2000" dirty="0" smtClean="0"/>
              <a:t>1052 (57%)</a:t>
            </a:r>
            <a:endParaRPr lang="pt-BR" sz="2000" dirty="0"/>
          </a:p>
          <a:p>
            <a:pPr marL="95250" indent="14288"/>
            <a:r>
              <a:rPr lang="pt-BR" sz="1600" dirty="0" smtClean="0"/>
              <a:t>Muitos </a:t>
            </a:r>
            <a:r>
              <a:rPr lang="pt-BR" sz="1600" dirty="0"/>
              <a:t>de nossos usuários residentes na área </a:t>
            </a:r>
            <a:endParaRPr lang="pt-BR" sz="1600" dirty="0" smtClean="0"/>
          </a:p>
          <a:p>
            <a:pPr marL="95250" indent="14288"/>
            <a:r>
              <a:rPr lang="pt-BR" sz="1600" dirty="0" smtClean="0"/>
              <a:t>de </a:t>
            </a:r>
            <a:r>
              <a:rPr lang="pt-BR" sz="1600" dirty="0"/>
              <a:t>abrangência fazem uso de seus planos de </a:t>
            </a:r>
            <a:endParaRPr lang="pt-BR" sz="1600" dirty="0" smtClean="0"/>
          </a:p>
          <a:p>
            <a:pPr marL="95250" indent="14288"/>
            <a:r>
              <a:rPr lang="pt-BR" sz="1600" dirty="0" smtClean="0"/>
              <a:t>Saúde</a:t>
            </a:r>
            <a:r>
              <a:rPr lang="pt-BR" sz="1600" dirty="0"/>
              <a:t>, com certa preferencia por seus médicos </a:t>
            </a:r>
            <a:endParaRPr lang="pt-BR" sz="1600" dirty="0" smtClean="0"/>
          </a:p>
          <a:p>
            <a:pPr marL="95250" indent="14288"/>
            <a:r>
              <a:rPr lang="pt-BR" sz="1600" dirty="0" smtClean="0"/>
              <a:t>particulares, nossa </a:t>
            </a:r>
            <a:r>
              <a:rPr lang="pt-BR" sz="1600" dirty="0"/>
              <a:t>equipe não é suficiente para </a:t>
            </a:r>
            <a:endParaRPr lang="pt-BR" sz="1600" dirty="0" smtClean="0"/>
          </a:p>
          <a:p>
            <a:pPr marL="95250" indent="14288"/>
            <a:r>
              <a:rPr lang="pt-BR" sz="1600" dirty="0" smtClean="0"/>
              <a:t>cobrir </a:t>
            </a:r>
            <a:r>
              <a:rPr lang="pt-BR" sz="1600" dirty="0"/>
              <a:t>o total da </a:t>
            </a:r>
            <a:r>
              <a:rPr lang="pt-BR" sz="1600" dirty="0" smtClean="0"/>
              <a:t>população</a:t>
            </a:r>
            <a:endParaRPr lang="pt-BR" sz="1600" b="1" dirty="0" smtClean="0"/>
          </a:p>
          <a:p>
            <a:pPr marL="95250" indent="14288"/>
            <a:endParaRPr lang="pt-BR" sz="2000" b="1" dirty="0"/>
          </a:p>
          <a:p>
            <a:pPr marL="95250" indent="14288"/>
            <a:r>
              <a:rPr lang="pt-BR" sz="2000" b="1" dirty="0" smtClean="0"/>
              <a:t>                                                                      </a:t>
            </a:r>
          </a:p>
          <a:p>
            <a:pPr marL="95250" indent="14288"/>
            <a:endParaRPr lang="pt-BR" sz="2000" b="1" dirty="0"/>
          </a:p>
          <a:p>
            <a:pPr marL="95250" indent="14288"/>
            <a:endParaRPr lang="pt-BR" sz="2000" b="1" dirty="0" smtClean="0"/>
          </a:p>
          <a:p>
            <a:pPr marL="95250" indent="14288"/>
            <a:r>
              <a:rPr lang="pt-BR" sz="2000" b="1" dirty="0" smtClean="0"/>
              <a:t>  </a:t>
            </a:r>
            <a:r>
              <a:rPr lang="pt-BR" sz="2000" dirty="0" smtClean="0"/>
              <a:t>.                                                             </a:t>
            </a:r>
            <a:endParaRPr lang="es-ES" sz="2000" dirty="0" smtClean="0"/>
          </a:p>
          <a:p>
            <a:pPr marL="95250" indent="14288" algn="ctr">
              <a:buNone/>
            </a:pPr>
            <a:endParaRPr lang="pt-BR" sz="2000" dirty="0" smtClean="0"/>
          </a:p>
        </p:txBody>
      </p:sp>
      <p:graphicFrame>
        <p:nvGraphicFramePr>
          <p:cNvPr id="5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9862107"/>
              </p:ext>
            </p:extLst>
          </p:nvPr>
        </p:nvGraphicFramePr>
        <p:xfrm>
          <a:off x="4860032" y="3933056"/>
          <a:ext cx="4010025" cy="275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365033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107504" y="1340768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pt-BR" sz="3100" b="1" dirty="0">
                <a:solidFill>
                  <a:srgbClr val="002060"/>
                </a:solidFill>
              </a:rPr>
              <a:t>Objetivo 1 </a:t>
            </a:r>
            <a:r>
              <a:rPr lang="pt-BR" sz="3100" dirty="0">
                <a:solidFill>
                  <a:srgbClr val="002060"/>
                </a:solidFill>
              </a:rPr>
              <a:t>– Ampliar a cobertura a hipertensos e/ou diabéticos</a:t>
            </a:r>
            <a:r>
              <a:rPr lang="pt-BR" sz="5400" dirty="0">
                <a:solidFill>
                  <a:srgbClr val="002060"/>
                </a:solidFill>
              </a:rPr>
              <a:t/>
            </a:r>
            <a:br>
              <a:rPr lang="pt-BR" sz="5400" dirty="0">
                <a:solidFill>
                  <a:srgbClr val="002060"/>
                </a:solidFill>
              </a:rPr>
            </a:b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0" y="1916832"/>
            <a:ext cx="9036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1.2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: Cadastrar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100%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dos diabéticos da área de abrangência no Programa de Atenção à Hipertensão Arterial e à Diabetes Mellitus da unidade de saúde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4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5942360"/>
              </p:ext>
            </p:extLst>
          </p:nvPr>
        </p:nvGraphicFramePr>
        <p:xfrm>
          <a:off x="5026217" y="3564805"/>
          <a:ext cx="4010025" cy="275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07504" y="3186842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indent="14288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Mês 1: </a:t>
            </a:r>
            <a:r>
              <a:rPr lang="pt-BR" dirty="0" smtClean="0"/>
              <a:t>132 (25,0%)</a:t>
            </a:r>
            <a:endParaRPr lang="pt-B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Mês 2: </a:t>
            </a:r>
            <a:r>
              <a:rPr lang="pt-BR" dirty="0" smtClean="0"/>
              <a:t>204 (38,7%)</a:t>
            </a:r>
            <a:endParaRPr lang="pt-B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Mês 3: </a:t>
            </a:r>
            <a:r>
              <a:rPr lang="pt-BR" dirty="0" smtClean="0"/>
              <a:t>320  (60,7%)</a:t>
            </a:r>
            <a:endParaRPr lang="pt-BR" dirty="0"/>
          </a:p>
          <a:p>
            <a:pPr marL="95250" indent="14288"/>
            <a:endParaRPr lang="pt-BR" b="1" dirty="0"/>
          </a:p>
          <a:p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0" y="450912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600" dirty="0"/>
              <a:t>Não foi possível alcançar 100% porque a Equipe não é suficiente para este tamanho de população da área </a:t>
            </a:r>
            <a:r>
              <a:rPr lang="pt-BR" sz="1600" dirty="0" smtClean="0"/>
              <a:t>adstrita, </a:t>
            </a:r>
            <a:r>
              <a:rPr lang="pt-BR" sz="1600" dirty="0"/>
              <a:t>mesmo com todo o esforço da equipe na identificação e nos atendimentos clínicos, conforme discussão da meta 1.1.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8573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b="1" dirty="0" smtClean="0">
                <a:solidFill>
                  <a:srgbClr val="002060"/>
                </a:solidFill>
              </a:rPr>
              <a:t>Objetivo 2 </a:t>
            </a:r>
            <a:r>
              <a:rPr lang="pt-BR" sz="4000" dirty="0" smtClean="0">
                <a:solidFill>
                  <a:srgbClr val="002060"/>
                </a:solidFill>
              </a:rPr>
              <a:t>– Melhorar a qualidade da atenção a hipertensos e/ou diabéticos</a:t>
            </a:r>
            <a:r>
              <a:rPr lang="pt-BR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 </a:t>
            </a:r>
            <a:endParaRPr lang="pt-BR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23528" y="1772816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2.1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: Realizar exame clínico apropriado em 100% dos hipertensos cadastrados.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179512" y="2780928"/>
            <a:ext cx="3816424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indent="14288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Mês 1: </a:t>
            </a:r>
            <a:r>
              <a:rPr lang="pt-BR" dirty="0" smtClean="0"/>
              <a:t>432 (96,6%)</a:t>
            </a:r>
            <a:endParaRPr lang="pt-B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Mês 2: </a:t>
            </a:r>
            <a:r>
              <a:rPr lang="pt-BR" dirty="0" smtClean="0"/>
              <a:t>770 (97,6%)</a:t>
            </a:r>
            <a:endParaRPr lang="pt-B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Mês 3: </a:t>
            </a:r>
            <a:r>
              <a:rPr lang="pt-BR" dirty="0" smtClean="0"/>
              <a:t>1033 (98,2%)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dirty="0"/>
          </a:p>
          <a:p>
            <a:pPr marL="95250" indent="14288"/>
            <a:r>
              <a:rPr lang="pt-BR" sz="1600" dirty="0" smtClean="0"/>
              <a:t>Este </a:t>
            </a:r>
            <a:r>
              <a:rPr lang="pt-BR" sz="1600" dirty="0"/>
              <a:t>indicador não atingiu a meta de cobertura de 100% porque fica muito difícil para os usuários acessarem o centro de exames clínicos, que fica distante da cidade. </a:t>
            </a:r>
          </a:p>
          <a:p>
            <a:pPr marL="95250" indent="14288"/>
            <a:endParaRPr lang="pt-BR" b="1" dirty="0"/>
          </a:p>
          <a:p>
            <a:endParaRPr lang="pt-BR" dirty="0"/>
          </a:p>
        </p:txBody>
      </p:sp>
      <p:graphicFrame>
        <p:nvGraphicFramePr>
          <p:cNvPr id="18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4394031"/>
              </p:ext>
            </p:extLst>
          </p:nvPr>
        </p:nvGraphicFramePr>
        <p:xfrm>
          <a:off x="4159878" y="2924944"/>
          <a:ext cx="4741316" cy="3176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8573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b="1" dirty="0" smtClean="0">
                <a:solidFill>
                  <a:srgbClr val="002060"/>
                </a:solidFill>
              </a:rPr>
              <a:t>Objetivo 2 </a:t>
            </a:r>
            <a:r>
              <a:rPr lang="pt-BR" sz="4000" dirty="0" smtClean="0">
                <a:solidFill>
                  <a:srgbClr val="002060"/>
                </a:solidFill>
              </a:rPr>
              <a:t>– Melhorar a qualidade da atenção a hipertensos e/ou diabéticos</a:t>
            </a:r>
            <a:r>
              <a:rPr lang="pt-BR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 </a:t>
            </a:r>
            <a:endParaRPr lang="pt-BR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23528" y="1772816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2.2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Realizar exame clínico apropriado em 100% dos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cadastrados.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179512" y="2780928"/>
            <a:ext cx="381642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indent="14288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Mês 1: </a:t>
            </a:r>
            <a:r>
              <a:rPr lang="pt-BR" dirty="0" smtClean="0"/>
              <a:t>132 (100%)</a:t>
            </a:r>
            <a:endParaRPr lang="pt-B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Mês 2: </a:t>
            </a:r>
            <a:r>
              <a:rPr lang="pt-BR" dirty="0" smtClean="0"/>
              <a:t>200 (98%)</a:t>
            </a:r>
            <a:endParaRPr lang="pt-B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Mês 3: </a:t>
            </a:r>
            <a:r>
              <a:rPr lang="pt-BR" dirty="0" smtClean="0"/>
              <a:t>316 (98,8%)</a:t>
            </a:r>
          </a:p>
          <a:p>
            <a:endParaRPr lang="pt-BR" dirty="0"/>
          </a:p>
          <a:p>
            <a:pPr marL="95250" indent="14288"/>
            <a:r>
              <a:rPr lang="pt-BR" sz="1600" dirty="0"/>
              <a:t>I</a:t>
            </a:r>
            <a:r>
              <a:rPr lang="pt-BR" sz="1600" dirty="0" smtClean="0"/>
              <a:t>ndicador </a:t>
            </a:r>
            <a:r>
              <a:rPr lang="pt-BR" sz="1600" dirty="0"/>
              <a:t>que ficou muito perto da meta traçada de 100%, mas poderia haver sido atingida se tivéssemos usuários que cumprissem com as orientações do medico sobre a importância de ter os exames clínicos apropriados </a:t>
            </a:r>
            <a:endParaRPr lang="pt-BR" sz="1600" b="1" dirty="0"/>
          </a:p>
          <a:p>
            <a:pPr marL="95250" indent="14288"/>
            <a:endParaRPr lang="pt-BR" b="1" dirty="0"/>
          </a:p>
          <a:p>
            <a:endParaRPr lang="pt-BR" dirty="0"/>
          </a:p>
        </p:txBody>
      </p:sp>
      <p:graphicFrame>
        <p:nvGraphicFramePr>
          <p:cNvPr id="6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5230327"/>
              </p:ext>
            </p:extLst>
          </p:nvPr>
        </p:nvGraphicFramePr>
        <p:xfrm>
          <a:off x="4129898" y="2996952"/>
          <a:ext cx="492743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292992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t-BR" sz="3600" b="1" dirty="0" smtClean="0">
                <a:solidFill>
                  <a:srgbClr val="002060"/>
                </a:solidFill>
              </a:rPr>
              <a:t>Objetivo 2 </a:t>
            </a:r>
            <a:r>
              <a:rPr lang="pt-BR" sz="3600" dirty="0" smtClean="0">
                <a:solidFill>
                  <a:srgbClr val="002060"/>
                </a:solidFill>
              </a:rPr>
              <a:t>– Melhorar a qualidade da atenção a hipertensos e/ou diabéticos </a:t>
            </a:r>
            <a:endParaRPr lang="pt-BR" sz="3600" dirty="0">
              <a:solidFill>
                <a:srgbClr val="002060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-14003" y="1628800"/>
            <a:ext cx="91580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2.3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: Garantir a 100% dos hipertensos cadastrados a realização de exames complementares em dia de acordo com o protocolo.   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310406" y="3068960"/>
            <a:ext cx="3816424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indent="14288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Mês </a:t>
            </a:r>
            <a:r>
              <a:rPr lang="pt-BR" dirty="0" smtClean="0"/>
              <a:t>1:430  (96,2%)</a:t>
            </a:r>
            <a:endParaRPr lang="pt-B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Mês 2: </a:t>
            </a:r>
            <a:r>
              <a:rPr lang="pt-BR" dirty="0" smtClean="0"/>
              <a:t>766 (97,1%)</a:t>
            </a:r>
            <a:endParaRPr lang="pt-B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Mês 3: </a:t>
            </a:r>
            <a:r>
              <a:rPr lang="pt-BR" dirty="0" smtClean="0"/>
              <a:t>1029 (97,8%)</a:t>
            </a:r>
            <a:endParaRPr lang="pt-BR" dirty="0"/>
          </a:p>
          <a:p>
            <a:endParaRPr lang="pt-BR" sz="1400" dirty="0"/>
          </a:p>
          <a:p>
            <a:r>
              <a:rPr lang="pt-BR" sz="1400" dirty="0" smtClean="0"/>
              <a:t> </a:t>
            </a:r>
            <a:r>
              <a:rPr lang="pt-BR" sz="1600" dirty="0"/>
              <a:t>T</a:t>
            </a:r>
            <a:r>
              <a:rPr lang="pt-BR" sz="1600" dirty="0" smtClean="0"/>
              <a:t>emos </a:t>
            </a:r>
            <a:r>
              <a:rPr lang="pt-BR" sz="1600" dirty="0"/>
              <a:t>usuários portadores de HAS recebem as indicação solicitada pela medica </a:t>
            </a:r>
            <a:r>
              <a:rPr lang="pt-BR" sz="1600" dirty="0" smtClean="0"/>
              <a:t>particular, </a:t>
            </a:r>
            <a:r>
              <a:rPr lang="pt-BR" sz="1600" dirty="0"/>
              <a:t>mais não tem um retorno a </a:t>
            </a:r>
            <a:r>
              <a:rPr lang="pt-BR" sz="1600" dirty="0" smtClean="0"/>
              <a:t>consulta, </a:t>
            </a:r>
            <a:r>
              <a:rPr lang="pt-BR" sz="1600" dirty="0"/>
              <a:t>outros que não cumprem com as orientações do </a:t>
            </a:r>
            <a:r>
              <a:rPr lang="pt-BR" sz="1600" dirty="0" smtClean="0"/>
              <a:t>medico</a:t>
            </a:r>
            <a:r>
              <a:rPr lang="pt-BR" sz="1600" dirty="0"/>
              <a:t>.</a:t>
            </a:r>
          </a:p>
          <a:p>
            <a:pPr marL="95250" indent="14288"/>
            <a:endParaRPr lang="pt-BR" b="1" dirty="0"/>
          </a:p>
          <a:p>
            <a:pPr marL="95250" indent="14288"/>
            <a:endParaRPr lang="pt-BR" b="1" dirty="0"/>
          </a:p>
          <a:p>
            <a:endParaRPr lang="pt-BR" dirty="0"/>
          </a:p>
        </p:txBody>
      </p:sp>
      <p:graphicFrame>
        <p:nvGraphicFramePr>
          <p:cNvPr id="16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7601971"/>
              </p:ext>
            </p:extLst>
          </p:nvPr>
        </p:nvGraphicFramePr>
        <p:xfrm>
          <a:off x="4126830" y="2708920"/>
          <a:ext cx="4898545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t-BR" sz="3600" b="1" dirty="0" smtClean="0">
                <a:solidFill>
                  <a:srgbClr val="002060"/>
                </a:solidFill>
              </a:rPr>
              <a:t>Objetivo 2 </a:t>
            </a:r>
            <a:r>
              <a:rPr lang="pt-BR" sz="3600" dirty="0" smtClean="0">
                <a:solidFill>
                  <a:srgbClr val="002060"/>
                </a:solidFill>
              </a:rPr>
              <a:t>– Melhorar a qualidade da atenção a hipertensos e/ou diabéticos </a:t>
            </a:r>
            <a:endParaRPr lang="pt-BR" sz="3600" dirty="0">
              <a:solidFill>
                <a:srgbClr val="002060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-14003" y="1628800"/>
            <a:ext cx="91580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2.4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Garantir a 100% dos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cadastrados a realização de exames complementares em dia de acordo com o protocolo.   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310406" y="3068960"/>
            <a:ext cx="381642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indent="14288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Mês </a:t>
            </a:r>
            <a:r>
              <a:rPr lang="pt-BR" dirty="0" smtClean="0"/>
              <a:t>1:129  (97,7%)</a:t>
            </a:r>
            <a:endParaRPr lang="pt-B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Mês </a:t>
            </a:r>
            <a:r>
              <a:rPr lang="pt-BR" dirty="0" smtClean="0"/>
              <a:t>2:197  (96,6%)</a:t>
            </a:r>
            <a:endParaRPr lang="pt-B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Mês </a:t>
            </a:r>
            <a:r>
              <a:rPr lang="pt-BR" dirty="0" smtClean="0"/>
              <a:t>3:313  (97,8%)</a:t>
            </a:r>
          </a:p>
          <a:p>
            <a:endParaRPr lang="pt-BR" dirty="0"/>
          </a:p>
          <a:p>
            <a:pPr marL="95250" indent="14288"/>
            <a:r>
              <a:rPr lang="pt-BR" sz="1600" dirty="0"/>
              <a:t>P</a:t>
            </a:r>
            <a:r>
              <a:rPr lang="pt-BR" sz="1600" dirty="0" smtClean="0"/>
              <a:t>orque </a:t>
            </a:r>
            <a:r>
              <a:rPr lang="pt-BR" sz="1600" dirty="0"/>
              <a:t>temos usuários diabéticos que  recebem as indicações solicitadas pela médica particular e assistem à consulta para fazer pelo SUS de forma gratuita, ou seja, são indicados pelo médico do SUS, mas não retornam à consulta,</a:t>
            </a:r>
            <a:endParaRPr lang="pt-BR" sz="1600" b="1" dirty="0"/>
          </a:p>
          <a:p>
            <a:pPr marL="95250" indent="14288"/>
            <a:endParaRPr lang="pt-BR" b="1" dirty="0"/>
          </a:p>
          <a:p>
            <a:endParaRPr lang="pt-BR" dirty="0"/>
          </a:p>
        </p:txBody>
      </p:sp>
      <p:graphicFrame>
        <p:nvGraphicFramePr>
          <p:cNvPr id="5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4190561"/>
              </p:ext>
            </p:extLst>
          </p:nvPr>
        </p:nvGraphicFramePr>
        <p:xfrm>
          <a:off x="4283968" y="3086363"/>
          <a:ext cx="4722998" cy="3236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473469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429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t-BR" sz="3600" b="1" dirty="0" smtClean="0">
                <a:solidFill>
                  <a:srgbClr val="002060"/>
                </a:solidFill>
              </a:rPr>
              <a:t>Objetivo 2 </a:t>
            </a:r>
            <a:r>
              <a:rPr lang="pt-BR" sz="3600" dirty="0" smtClean="0">
                <a:solidFill>
                  <a:srgbClr val="002060"/>
                </a:solidFill>
              </a:rPr>
              <a:t>– Melhorar a qualidade da atenção a hipertensos e/ou diabéticos </a:t>
            </a:r>
            <a:endParaRPr lang="pt-BR" sz="3600" dirty="0">
              <a:solidFill>
                <a:srgbClr val="00206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" y="16288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2.5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: Priorizar a prescrição de medicamentos da farmácia popular para 100% dos hipertensos cadastrados na unidade de saúde.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310406" y="2708920"/>
            <a:ext cx="3816424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indent="14288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Mês 1: </a:t>
            </a:r>
            <a:r>
              <a:rPr lang="pt-BR" dirty="0" smtClean="0"/>
              <a:t>441 (98,7%)</a:t>
            </a:r>
            <a:endParaRPr lang="pt-B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Mês 2: </a:t>
            </a:r>
            <a:r>
              <a:rPr lang="pt-BR" dirty="0" smtClean="0"/>
              <a:t>670 (84,9%)</a:t>
            </a:r>
            <a:endParaRPr lang="pt-B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Mês 3: </a:t>
            </a:r>
            <a:r>
              <a:rPr lang="pt-BR" dirty="0" smtClean="0"/>
              <a:t>933 (88,7%)</a:t>
            </a:r>
            <a:endParaRPr lang="pt-BR" dirty="0"/>
          </a:p>
          <a:p>
            <a:endParaRPr lang="pt-BR" sz="1600" dirty="0" smtClean="0"/>
          </a:p>
          <a:p>
            <a:r>
              <a:rPr lang="pt-BR" sz="1600" dirty="0" smtClean="0"/>
              <a:t>Muitos </a:t>
            </a:r>
            <a:r>
              <a:rPr lang="pt-BR" sz="1600" dirty="0"/>
              <a:t>dos tratamentos realizados por nosso hipertensos são instaurados pelo médico partícula que alegam que os medicamentos da farmácia popular são feitos com produtos de baixa qualidade e seu efeito não é o esperado. </a:t>
            </a:r>
          </a:p>
          <a:p>
            <a:r>
              <a:rPr lang="pt-BR" sz="1600" dirty="0"/>
              <a:t> </a:t>
            </a:r>
          </a:p>
          <a:p>
            <a:pPr marL="95250" indent="14288"/>
            <a:endParaRPr lang="pt-BR" b="1" dirty="0"/>
          </a:p>
          <a:p>
            <a:pPr marL="95250" indent="14288"/>
            <a:endParaRPr lang="pt-BR" b="1" dirty="0"/>
          </a:p>
          <a:p>
            <a:endParaRPr lang="pt-BR" dirty="0"/>
          </a:p>
        </p:txBody>
      </p:sp>
      <p:graphicFrame>
        <p:nvGraphicFramePr>
          <p:cNvPr id="11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7311014"/>
              </p:ext>
            </p:extLst>
          </p:nvPr>
        </p:nvGraphicFramePr>
        <p:xfrm>
          <a:off x="4126830" y="3068960"/>
          <a:ext cx="4907491" cy="3101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429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t-BR" sz="3600" b="1" dirty="0" smtClean="0">
                <a:solidFill>
                  <a:srgbClr val="002060"/>
                </a:solidFill>
              </a:rPr>
              <a:t>Objetivo 2 </a:t>
            </a:r>
            <a:r>
              <a:rPr lang="pt-BR" sz="3600" dirty="0" smtClean="0">
                <a:solidFill>
                  <a:srgbClr val="002060"/>
                </a:solidFill>
              </a:rPr>
              <a:t>– Melhorar a qualidade da atenção a hipertensos e/ou diabéticos </a:t>
            </a:r>
            <a:endParaRPr lang="pt-BR" sz="3600" dirty="0">
              <a:solidFill>
                <a:srgbClr val="00206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" y="16288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2.6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Priorizar a prescrição de medicamentos da farmácia popular para 100% dos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cadastrados na unidade de saúde.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0" y="3087125"/>
            <a:ext cx="3059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Mês </a:t>
            </a:r>
            <a:r>
              <a:rPr lang="pt-BR" dirty="0"/>
              <a:t>1: </a:t>
            </a:r>
            <a:r>
              <a:rPr lang="pt-BR" dirty="0" smtClean="0"/>
              <a:t>131(99,2%)</a:t>
            </a:r>
            <a:endParaRPr lang="pt-B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Mês 2: </a:t>
            </a:r>
            <a:r>
              <a:rPr lang="pt-BR" dirty="0" smtClean="0"/>
              <a:t>175 (85,8%)</a:t>
            </a:r>
            <a:endParaRPr lang="pt-B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Mês 3: </a:t>
            </a:r>
            <a:r>
              <a:rPr lang="pt-BR" dirty="0" smtClean="0"/>
              <a:t>291 (90,9%)  </a:t>
            </a:r>
            <a:endParaRPr lang="pt-BR" dirty="0"/>
          </a:p>
        </p:txBody>
      </p:sp>
      <p:graphicFrame>
        <p:nvGraphicFramePr>
          <p:cNvPr id="5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957331"/>
              </p:ext>
            </p:extLst>
          </p:nvPr>
        </p:nvGraphicFramePr>
        <p:xfrm>
          <a:off x="4211960" y="3551276"/>
          <a:ext cx="4621634" cy="2957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tângulo 2"/>
          <p:cNvSpPr/>
          <p:nvPr/>
        </p:nvSpPr>
        <p:spPr>
          <a:xfrm>
            <a:off x="1" y="4365104"/>
            <a:ext cx="4139951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/>
              <a:t>M</a:t>
            </a:r>
            <a:r>
              <a:rPr lang="pt-BR" sz="1600" dirty="0" smtClean="0"/>
              <a:t>uitos </a:t>
            </a:r>
            <a:r>
              <a:rPr lang="pt-BR" sz="1600" dirty="0"/>
              <a:t>dos tratamentos realizados por nossos diabéticos são instaurados pelo medico particular, além de nossos usuários alegarem que os medicamentos da farmácia popular são feitos com produtos de baixa qualidade, e seu efeito não é o esperado. </a:t>
            </a:r>
          </a:p>
          <a:p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4502147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57422" y="642926"/>
            <a:ext cx="2944348" cy="1143000"/>
          </a:xfrm>
        </p:spPr>
        <p:txBody>
          <a:bodyPr>
            <a:normAutofit fontScale="90000"/>
          </a:bodyPr>
          <a:lstStyle/>
          <a:p>
            <a:r>
              <a:rPr lang="pt-BR" sz="4900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Introdução</a:t>
            </a:r>
            <a:r>
              <a:rPr lang="pt-BR" sz="4000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/>
            </a:r>
            <a:br>
              <a:rPr lang="pt-BR" sz="4000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</a:br>
            <a:endParaRPr lang="pt-BR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617681"/>
            <a:ext cx="8229600" cy="4525963"/>
          </a:xfrm>
        </p:spPr>
        <p:txBody>
          <a:bodyPr>
            <a:normAutofit/>
          </a:bodyPr>
          <a:lstStyle/>
          <a:p>
            <a:pPr marL="0" indent="0" algn="just"/>
            <a:r>
              <a:rPr lang="pt-BR" sz="2800" dirty="0" smtClean="0"/>
              <a:t> A Hipertensão Arterial Sistêmica  e o Diabetes Mellitus  constituem uma das principais causas da morbimortalidade  da população mundial, não sendo diferente no Brasil.</a:t>
            </a:r>
          </a:p>
          <a:p>
            <a:pPr marL="0" indent="0" algn="just">
              <a:buNone/>
            </a:pPr>
            <a:endParaRPr lang="pt-BR" sz="2800" dirty="0" smtClean="0"/>
          </a:p>
          <a:p>
            <a:pPr marL="0" indent="361950" algn="just"/>
            <a:r>
              <a:rPr lang="pt-BR" sz="2800" dirty="0" smtClean="0"/>
              <a:t>A Atenção Primária em Saúde tem como responsabilidade de promover, prevenir e acompanhar as pessoas de forma a diminuir as morbidades (BRASIL, 2013)</a:t>
            </a:r>
          </a:p>
          <a:p>
            <a:pPr algn="just"/>
            <a:endParaRPr lang="pt-BR" sz="2800" dirty="0" smtClean="0"/>
          </a:p>
          <a:p>
            <a:pPr algn="just">
              <a:buNone/>
            </a:pPr>
            <a:endParaRPr lang="pt-BR" sz="2800" dirty="0" smtClean="0"/>
          </a:p>
          <a:p>
            <a:pPr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55786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5717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t-BR" sz="3600" b="1" dirty="0" smtClean="0">
                <a:solidFill>
                  <a:srgbClr val="002060"/>
                </a:solidFill>
              </a:rPr>
              <a:t>Objetivo 2 </a:t>
            </a:r>
            <a:r>
              <a:rPr lang="pt-BR" sz="3600" dirty="0" smtClean="0">
                <a:solidFill>
                  <a:srgbClr val="002060"/>
                </a:solidFill>
              </a:rPr>
              <a:t>– Melhorar a qualidade da atenção a hipertensos e/ou diabéticos</a:t>
            </a:r>
            <a:endParaRPr lang="pt-BR" sz="3600" dirty="0">
              <a:solidFill>
                <a:srgbClr val="00206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85720" y="1700808"/>
            <a:ext cx="850112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 smtClean="0"/>
              <a:t>Meta 2.7</a:t>
            </a:r>
            <a:r>
              <a:rPr lang="pt-BR" sz="2400" dirty="0" smtClean="0"/>
              <a:t>: Realizar avaliação da necessidade de atendimento odontológico em 100% dos hipertensos.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200" dirty="0" smtClean="0"/>
              <a:t>Mês </a:t>
            </a:r>
            <a:r>
              <a:rPr lang="pt-BR" sz="2200" dirty="0"/>
              <a:t>1</a:t>
            </a:r>
            <a:r>
              <a:rPr lang="pt-BR" sz="2200" dirty="0" smtClean="0"/>
              <a:t>: 438 (98%)</a:t>
            </a:r>
            <a:endParaRPr lang="pt-BR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dirty="0"/>
              <a:t>Mês 2: </a:t>
            </a:r>
            <a:r>
              <a:rPr lang="pt-BR" sz="2200" dirty="0" smtClean="0"/>
              <a:t>776 (98,4%)</a:t>
            </a:r>
            <a:endParaRPr lang="pt-BR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dirty="0"/>
              <a:t>Mês 3: </a:t>
            </a:r>
            <a:r>
              <a:rPr lang="pt-BR" sz="2200" dirty="0" smtClean="0"/>
              <a:t>1039 (98,8%)</a:t>
            </a:r>
            <a:endParaRPr lang="pt-BR" sz="2200" dirty="0"/>
          </a:p>
          <a:p>
            <a:pPr algn="just"/>
            <a:r>
              <a:rPr lang="pt-BR" sz="1600" dirty="0"/>
              <a:t>N</a:t>
            </a:r>
            <a:r>
              <a:rPr lang="pt-BR" sz="1600" dirty="0" smtClean="0"/>
              <a:t>ossa </a:t>
            </a:r>
            <a:r>
              <a:rPr lang="pt-BR" sz="1600" dirty="0"/>
              <a:t>UBS está em reforma e o </a:t>
            </a:r>
            <a:endParaRPr lang="pt-BR" sz="1600" dirty="0" smtClean="0"/>
          </a:p>
          <a:p>
            <a:pPr algn="just"/>
            <a:r>
              <a:rPr lang="pt-BR" sz="1600" dirty="0" smtClean="0"/>
              <a:t>serviço </a:t>
            </a:r>
            <a:r>
              <a:rPr lang="pt-BR" sz="1600" dirty="0"/>
              <a:t>de odontologia se encontra </a:t>
            </a:r>
            <a:endParaRPr lang="pt-BR" sz="1600" dirty="0" smtClean="0"/>
          </a:p>
          <a:p>
            <a:pPr algn="just"/>
            <a:r>
              <a:rPr lang="pt-BR" sz="1600" dirty="0" smtClean="0"/>
              <a:t>limitado </a:t>
            </a:r>
            <a:r>
              <a:rPr lang="pt-BR" sz="1600" dirty="0"/>
              <a:t>por estas condições.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b="1" dirty="0" smtClean="0"/>
              <a:t>Meta 2.8</a:t>
            </a:r>
            <a:r>
              <a:rPr lang="pt-BR" sz="2400" dirty="0" smtClean="0"/>
              <a:t>: </a:t>
            </a:r>
            <a:r>
              <a:rPr lang="pt-BR" sz="2400" dirty="0"/>
              <a:t>Realizar avaliação da necessidade de atendimento odontológico em 100% dos diabéticos. </a:t>
            </a:r>
            <a:r>
              <a:rPr lang="pt-BR" sz="2400" dirty="0">
                <a:solidFill>
                  <a:srgbClr val="FF6600"/>
                </a:solidFill>
              </a:rPr>
              <a:t>Meta Atingida.</a:t>
            </a:r>
            <a:endParaRPr lang="pt-BR" sz="2400" dirty="0" smtClean="0">
              <a:solidFill>
                <a:srgbClr val="FF66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Mês 1: </a:t>
            </a:r>
            <a:r>
              <a:rPr lang="pt-BR" sz="2400" dirty="0" smtClean="0"/>
              <a:t>132 </a:t>
            </a:r>
            <a:r>
              <a:rPr lang="pt-BR" sz="2400" dirty="0"/>
              <a:t>(100%)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Mês 2: </a:t>
            </a:r>
            <a:r>
              <a:rPr lang="pt-BR" sz="2400" dirty="0" smtClean="0"/>
              <a:t>204 (100</a:t>
            </a:r>
            <a:r>
              <a:rPr lang="pt-BR" sz="2400" dirty="0"/>
              <a:t>%)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Mês 3: </a:t>
            </a:r>
            <a:r>
              <a:rPr lang="pt-BR" sz="2400" dirty="0" smtClean="0"/>
              <a:t>320 </a:t>
            </a:r>
            <a:r>
              <a:rPr lang="pt-BR" sz="2400" dirty="0"/>
              <a:t>(100%)</a:t>
            </a:r>
          </a:p>
          <a:p>
            <a:pPr algn="ctr"/>
            <a:endParaRPr lang="pt-BR" sz="2400" dirty="0" smtClean="0"/>
          </a:p>
          <a:p>
            <a:pPr algn="ctr"/>
            <a:endParaRPr lang="pt-BR" sz="2400" dirty="0" smtClean="0"/>
          </a:p>
        </p:txBody>
      </p:sp>
      <p:graphicFrame>
        <p:nvGraphicFramePr>
          <p:cNvPr id="4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1456628"/>
              </p:ext>
            </p:extLst>
          </p:nvPr>
        </p:nvGraphicFramePr>
        <p:xfrm>
          <a:off x="5313635" y="2492896"/>
          <a:ext cx="3373165" cy="2082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786842" cy="1143000"/>
          </a:xfrm>
        </p:spPr>
        <p:txBody>
          <a:bodyPr>
            <a:noAutofit/>
          </a:bodyPr>
          <a:lstStyle/>
          <a:p>
            <a:pPr algn="ctr"/>
            <a:r>
              <a:rPr lang="pt-BR" sz="3600" b="1" dirty="0">
                <a:solidFill>
                  <a:srgbClr val="002060"/>
                </a:solidFill>
              </a:rPr>
              <a:t>Objetivo 3 –</a:t>
            </a:r>
            <a:r>
              <a:rPr lang="pt-BR" sz="3600" dirty="0">
                <a:solidFill>
                  <a:srgbClr val="002060"/>
                </a:solidFill>
              </a:rPr>
              <a:t> </a:t>
            </a:r>
            <a:r>
              <a:rPr lang="pt-BR" sz="3600" dirty="0" smtClean="0">
                <a:solidFill>
                  <a:srgbClr val="002060"/>
                </a:solidFill>
              </a:rPr>
              <a:t>Melhorar a adesão de hipertensos e/ou diabéticos ao programa</a:t>
            </a:r>
            <a:endParaRPr lang="pt-BR" sz="3600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1406" y="1556792"/>
            <a:ext cx="8858312" cy="518457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400" b="1" dirty="0" smtClean="0"/>
              <a:t>Meta 3.1:</a:t>
            </a:r>
            <a:r>
              <a:rPr lang="pt-BR" sz="2400" dirty="0" smtClean="0"/>
              <a:t> Buscar 100% dos hipertensos faltosos às consultas na unidade de saúde conforme a periodicidade recomendada.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rgbClr val="FF6600"/>
                </a:solidFill>
              </a:rPr>
              <a:t>Meta Atingida.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Mês </a:t>
            </a:r>
            <a:r>
              <a:rPr lang="pt-BR" sz="2400" dirty="0"/>
              <a:t>1: </a:t>
            </a:r>
            <a:r>
              <a:rPr lang="pt-BR" sz="2400" dirty="0" smtClean="0"/>
              <a:t>391 </a:t>
            </a:r>
            <a:r>
              <a:rPr lang="pt-BR" sz="2400" dirty="0"/>
              <a:t>(100%)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Mês 2: </a:t>
            </a:r>
            <a:r>
              <a:rPr lang="pt-BR" sz="2400" dirty="0" smtClean="0"/>
              <a:t>286 </a:t>
            </a:r>
            <a:r>
              <a:rPr lang="pt-BR" sz="2400" dirty="0"/>
              <a:t>(100%)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Mês 3: </a:t>
            </a:r>
            <a:r>
              <a:rPr lang="pt-BR" sz="2400" dirty="0" smtClean="0"/>
              <a:t>286 </a:t>
            </a:r>
            <a:r>
              <a:rPr lang="pt-BR" sz="2400" dirty="0"/>
              <a:t>(100%)</a:t>
            </a:r>
          </a:p>
          <a:p>
            <a:pPr algn="just">
              <a:buNone/>
            </a:pPr>
            <a:endParaRPr lang="pt-BR" sz="2400" dirty="0" smtClean="0"/>
          </a:p>
          <a:p>
            <a:pPr algn="just"/>
            <a:r>
              <a:rPr lang="pt-BR" sz="2400" b="1" dirty="0" smtClean="0"/>
              <a:t>Meta 3.2:</a:t>
            </a:r>
            <a:r>
              <a:rPr lang="pt-BR" sz="2400" dirty="0" smtClean="0"/>
              <a:t> Buscar 100% dos diabéticos faltosos às consultas na unidade de saúde conforme a periodicidade recomendada. </a:t>
            </a:r>
            <a:r>
              <a:rPr lang="pt-BR" sz="2400" dirty="0">
                <a:solidFill>
                  <a:srgbClr val="FF6600"/>
                </a:solidFill>
              </a:rPr>
              <a:t>Meta Atingida.</a:t>
            </a:r>
          </a:p>
          <a:p>
            <a:pPr algn="just"/>
            <a:endParaRPr lang="pt-B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Mês 1: </a:t>
            </a:r>
            <a:r>
              <a:rPr lang="pt-BR" sz="2400" dirty="0" smtClean="0"/>
              <a:t>119 </a:t>
            </a:r>
            <a:r>
              <a:rPr lang="pt-BR" sz="2400" dirty="0"/>
              <a:t>(100%)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Mês 2: </a:t>
            </a:r>
            <a:r>
              <a:rPr lang="pt-BR" sz="2400" dirty="0" smtClean="0"/>
              <a:t>115 </a:t>
            </a:r>
            <a:r>
              <a:rPr lang="pt-BR" sz="2400" dirty="0"/>
              <a:t>(100%)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Mês 3: </a:t>
            </a:r>
            <a:r>
              <a:rPr lang="pt-BR" sz="2400" dirty="0" smtClean="0"/>
              <a:t>115 </a:t>
            </a:r>
            <a:r>
              <a:rPr lang="pt-BR" sz="2400" dirty="0"/>
              <a:t>(100%)</a:t>
            </a:r>
          </a:p>
          <a:p>
            <a:pPr algn="just"/>
            <a:endParaRPr lang="pt-BR" sz="2400" dirty="0" smtClean="0"/>
          </a:p>
          <a:p>
            <a:pPr marL="0" indent="0" algn="ctr">
              <a:buNone/>
            </a:pPr>
            <a:endParaRPr lang="pt-BR" sz="2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0036180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4298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 smtClean="0">
                <a:solidFill>
                  <a:srgbClr val="002060"/>
                </a:solidFill>
              </a:rPr>
              <a:t>Objetivo 4 </a:t>
            </a:r>
            <a:r>
              <a:rPr lang="pt-BR" sz="3600" dirty="0" smtClean="0">
                <a:solidFill>
                  <a:srgbClr val="002060"/>
                </a:solidFill>
              </a:rPr>
              <a:t>– Melhorar o registro das informações</a:t>
            </a:r>
            <a:endParaRPr lang="pt-BR" sz="3600" dirty="0">
              <a:solidFill>
                <a:srgbClr val="00206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0" y="1727192"/>
            <a:ext cx="9144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 smtClean="0"/>
              <a:t>Meta 4.1 :</a:t>
            </a:r>
            <a:r>
              <a:rPr lang="pt-BR" sz="2400" dirty="0" smtClean="0"/>
              <a:t> Manter ficha de acompanhamento de 100% dos hipertensos cadastrados na unidade de saúde.</a:t>
            </a:r>
            <a:r>
              <a:rPr lang="pt-BR" sz="2400" dirty="0">
                <a:solidFill>
                  <a:srgbClr val="FF6600"/>
                </a:solidFill>
              </a:rPr>
              <a:t> Meta Atingida</a:t>
            </a:r>
            <a:r>
              <a:rPr lang="pt-BR" sz="2400" dirty="0" smtClean="0">
                <a:solidFill>
                  <a:srgbClr val="FF6600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>
              <a:solidFill>
                <a:srgbClr val="FF66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Mês 1: </a:t>
            </a:r>
            <a:r>
              <a:rPr lang="pt-BR" sz="2400" dirty="0" smtClean="0"/>
              <a:t>447 (100</a:t>
            </a:r>
            <a:r>
              <a:rPr lang="pt-BR" sz="2400" dirty="0"/>
              <a:t>%)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Mês 2: </a:t>
            </a:r>
            <a:r>
              <a:rPr lang="pt-BR" sz="2400" dirty="0" smtClean="0"/>
              <a:t>789 (100</a:t>
            </a:r>
            <a:r>
              <a:rPr lang="pt-BR" sz="2400" dirty="0"/>
              <a:t>%)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Mês 3: </a:t>
            </a:r>
            <a:r>
              <a:rPr lang="pt-BR" sz="2400" dirty="0" smtClean="0"/>
              <a:t>1052(100</a:t>
            </a:r>
            <a:r>
              <a:rPr lang="pt-BR" sz="2400" dirty="0"/>
              <a:t>%)</a:t>
            </a:r>
          </a:p>
          <a:p>
            <a:pPr algn="just"/>
            <a:endParaRPr lang="pt-B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 smtClean="0"/>
              <a:t>Meta 4.2 :</a:t>
            </a:r>
            <a:r>
              <a:rPr lang="pt-BR" sz="2400" dirty="0" smtClean="0"/>
              <a:t> Manter ficha de acompanhamento de 100% dos diabéticos  cadastrados na unidade de saúde. </a:t>
            </a:r>
            <a:r>
              <a:rPr lang="pt-BR" sz="2400" dirty="0">
                <a:solidFill>
                  <a:srgbClr val="FF6600"/>
                </a:solidFill>
              </a:rPr>
              <a:t>Meta Atingida</a:t>
            </a:r>
            <a:r>
              <a:rPr lang="pt-BR" sz="2400" dirty="0" smtClean="0">
                <a:solidFill>
                  <a:srgbClr val="FF6600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>
              <a:solidFill>
                <a:srgbClr val="FF66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Mês 1: </a:t>
            </a:r>
            <a:r>
              <a:rPr lang="pt-BR" sz="2400" dirty="0" smtClean="0"/>
              <a:t>132 </a:t>
            </a:r>
            <a:r>
              <a:rPr lang="pt-BR" sz="2400" dirty="0"/>
              <a:t>(100%)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Mês 2: </a:t>
            </a:r>
            <a:r>
              <a:rPr lang="pt-BR" sz="2400" dirty="0" smtClean="0"/>
              <a:t>204(100</a:t>
            </a:r>
            <a:r>
              <a:rPr lang="pt-BR" sz="2400" dirty="0"/>
              <a:t>%)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Mês 3: </a:t>
            </a:r>
            <a:r>
              <a:rPr lang="pt-BR" sz="2400" dirty="0" smtClean="0"/>
              <a:t>320 </a:t>
            </a:r>
            <a:r>
              <a:rPr lang="pt-BR" sz="2400" dirty="0"/>
              <a:t>(100%)</a:t>
            </a:r>
          </a:p>
          <a:p>
            <a:pPr algn="just"/>
            <a:endParaRPr lang="pt-BR" sz="2400" dirty="0" smtClean="0"/>
          </a:p>
          <a:p>
            <a:pPr algn="ctr"/>
            <a:endParaRPr lang="pt-BR" sz="2400" dirty="0" smtClean="0"/>
          </a:p>
          <a:p>
            <a:pPr algn="ctr"/>
            <a:endParaRPr lang="pt-BR" sz="2400" dirty="0" smtClean="0"/>
          </a:p>
          <a:p>
            <a:pPr algn="ctr"/>
            <a:endParaRPr lang="pt-BR" sz="24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472518" cy="1143000"/>
          </a:xfrm>
        </p:spPr>
        <p:txBody>
          <a:bodyPr>
            <a:noAutofit/>
          </a:bodyPr>
          <a:lstStyle/>
          <a:p>
            <a:pPr algn="ctr"/>
            <a:r>
              <a:rPr lang="pt-BR" sz="3200" b="1" dirty="0" smtClean="0">
                <a:solidFill>
                  <a:srgbClr val="002060"/>
                </a:solidFill>
              </a:rPr>
              <a:t>Objetivo 5</a:t>
            </a:r>
            <a:r>
              <a:rPr lang="pt-BR" sz="3200" dirty="0" smtClean="0">
                <a:solidFill>
                  <a:srgbClr val="002060"/>
                </a:solidFill>
              </a:rPr>
              <a:t> – Mapear hipertensos e diabéticos de risco para doença cardiovascular </a:t>
            </a:r>
            <a:endParaRPr lang="pt-BR" sz="3200" dirty="0">
              <a:solidFill>
                <a:srgbClr val="002060"/>
              </a:solidFill>
            </a:endParaRPr>
          </a:p>
        </p:txBody>
      </p:sp>
      <p:graphicFrame>
        <p:nvGraphicFramePr>
          <p:cNvPr id="11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9435665"/>
              </p:ext>
            </p:extLst>
          </p:nvPr>
        </p:nvGraphicFramePr>
        <p:xfrm>
          <a:off x="4067944" y="2708920"/>
          <a:ext cx="4693816" cy="2896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tângulo 6"/>
          <p:cNvSpPr/>
          <p:nvPr/>
        </p:nvSpPr>
        <p:spPr>
          <a:xfrm>
            <a:off x="8140" y="1628800"/>
            <a:ext cx="91358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5.1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: Realizar estratificação do risco cardiovascular em 100% dos hipertensos cadastrados na unidade de saúde.</a:t>
            </a:r>
          </a:p>
        </p:txBody>
      </p:sp>
      <p:sp>
        <p:nvSpPr>
          <p:cNvPr id="10" name="Retângulo 9"/>
          <p:cNvSpPr/>
          <p:nvPr/>
        </p:nvSpPr>
        <p:spPr>
          <a:xfrm>
            <a:off x="0" y="2924944"/>
            <a:ext cx="3923928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0" indent="14288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Mês 1: </a:t>
            </a:r>
            <a:r>
              <a:rPr lang="pt-BR" sz="2000" dirty="0" smtClean="0"/>
              <a:t>446(99,8%)</a:t>
            </a: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Mês 2: </a:t>
            </a:r>
            <a:r>
              <a:rPr lang="pt-BR" sz="2000" dirty="0" smtClean="0"/>
              <a:t>788(99,9%)</a:t>
            </a: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Mês 3: </a:t>
            </a:r>
            <a:r>
              <a:rPr lang="pt-BR" sz="2000" dirty="0" smtClean="0"/>
              <a:t>1051(99,9%)</a:t>
            </a:r>
          </a:p>
          <a:p>
            <a:endParaRPr lang="pt-BR" sz="2000" dirty="0"/>
          </a:p>
          <a:p>
            <a:r>
              <a:rPr lang="pt-BR" sz="1600" dirty="0" smtClean="0"/>
              <a:t>Meta </a:t>
            </a:r>
            <a:r>
              <a:rPr lang="pt-BR" sz="1600" dirty="0"/>
              <a:t>bem perto do esperado pela </a:t>
            </a:r>
            <a:r>
              <a:rPr lang="pt-BR" sz="1600" dirty="0" smtClean="0"/>
              <a:t>equipe, </a:t>
            </a:r>
            <a:r>
              <a:rPr lang="pt-BR" sz="1600" dirty="0"/>
              <a:t>pode-se considerar ótimo, </a:t>
            </a:r>
            <a:r>
              <a:rPr lang="pt-BR" sz="1600" dirty="0" smtClean="0"/>
              <a:t> </a:t>
            </a:r>
            <a:r>
              <a:rPr lang="pt-BR" sz="1600" dirty="0"/>
              <a:t>bem adequado para uma equipe que não é o suficiente para uma população tão grande. </a:t>
            </a:r>
          </a:p>
          <a:p>
            <a:r>
              <a:rPr lang="pt-BR" dirty="0"/>
              <a:t> </a:t>
            </a:r>
          </a:p>
          <a:p>
            <a:pPr marL="95250" indent="14288"/>
            <a:endParaRPr lang="pt-BR" b="1" dirty="0"/>
          </a:p>
          <a:p>
            <a:pPr marL="95250" indent="14288"/>
            <a:endParaRPr lang="pt-BR" b="1" dirty="0"/>
          </a:p>
          <a:p>
            <a:endParaRPr lang="pt-B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472518" cy="1143000"/>
          </a:xfrm>
        </p:spPr>
        <p:txBody>
          <a:bodyPr>
            <a:noAutofit/>
          </a:bodyPr>
          <a:lstStyle/>
          <a:p>
            <a:pPr algn="ctr"/>
            <a:r>
              <a:rPr lang="pt-BR" sz="3200" b="1" dirty="0" smtClean="0">
                <a:solidFill>
                  <a:srgbClr val="002060"/>
                </a:solidFill>
              </a:rPr>
              <a:t>Objetivo 5</a:t>
            </a:r>
            <a:r>
              <a:rPr lang="pt-BR" sz="3200" dirty="0" smtClean="0">
                <a:solidFill>
                  <a:srgbClr val="002060"/>
                </a:solidFill>
              </a:rPr>
              <a:t> – Mapear hipertensos e diabéticos de risco para doença cardiovascular </a:t>
            </a:r>
            <a:endParaRPr lang="pt-BR" sz="3200" dirty="0">
              <a:solidFill>
                <a:srgbClr val="00206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140" y="1628800"/>
            <a:ext cx="91358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5.2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Realizar estratificação do risco cardiovascular em 100% dos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cadastrados na unidade de saúde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Atingida.</a:t>
            </a:r>
            <a:endParaRPr lang="pt-BR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0" y="2924944"/>
            <a:ext cx="392392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0" indent="14288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Mês 1: </a:t>
            </a:r>
            <a:r>
              <a:rPr lang="pt-BR" sz="2400" dirty="0" smtClean="0"/>
              <a:t>132 (100%)</a:t>
            </a:r>
            <a:endParaRPr lang="pt-B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Mês 2: </a:t>
            </a:r>
            <a:r>
              <a:rPr lang="pt-BR" sz="2400" dirty="0" smtClean="0"/>
              <a:t>204 (100%)</a:t>
            </a:r>
            <a:endParaRPr lang="pt-B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Mês 3: </a:t>
            </a:r>
            <a:r>
              <a:rPr lang="pt-BR" sz="2400" dirty="0" smtClean="0"/>
              <a:t>320 (100%)</a:t>
            </a:r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62891758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179512" y="116632"/>
            <a:ext cx="8856984" cy="1325563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Objetivo 6: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Promover a saúde de hipertensos e diabéticos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179512" y="1772816"/>
            <a:ext cx="8964488" cy="46805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sz="2100" b="1" dirty="0" smtClean="0">
                <a:latin typeface="Arial" pitchFamily="34" charset="0"/>
                <a:cs typeface="Arial" pitchFamily="34" charset="0"/>
              </a:rPr>
              <a:t>Meta 6.1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: Garantir orientação nutricional sobre alimentação saudável a 100% dos hipertensos cadastrados. </a:t>
            </a:r>
            <a:endParaRPr lang="pt-BR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Mês 1: </a:t>
            </a:r>
            <a:r>
              <a:rPr lang="pt-BR" sz="2000" dirty="0" smtClean="0"/>
              <a:t> 446(%)</a:t>
            </a: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Mês 2: </a:t>
            </a:r>
            <a:r>
              <a:rPr lang="pt-BR" sz="2000" dirty="0" smtClean="0"/>
              <a:t>788(%)</a:t>
            </a: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Mês 3: </a:t>
            </a:r>
            <a:r>
              <a:rPr lang="pt-BR" sz="2000" dirty="0" smtClean="0"/>
              <a:t>1051(%)</a:t>
            </a:r>
            <a:r>
              <a:rPr lang="pt-BR" sz="2000" dirty="0"/>
              <a:t> </a:t>
            </a: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0" indent="0">
              <a:buNone/>
            </a:pPr>
            <a:r>
              <a:rPr lang="pt-BR" sz="1900" dirty="0"/>
              <a:t>R</a:t>
            </a:r>
            <a:r>
              <a:rPr lang="pt-BR" sz="1900" dirty="0" smtClean="0"/>
              <a:t>eflete </a:t>
            </a:r>
            <a:r>
              <a:rPr lang="pt-BR" sz="1900" dirty="0"/>
              <a:t>o trabalho da Equipe para </a:t>
            </a:r>
            <a:endParaRPr lang="pt-BR" sz="1900" dirty="0" smtClean="0"/>
          </a:p>
          <a:p>
            <a:pPr marL="0" indent="0">
              <a:buNone/>
            </a:pPr>
            <a:r>
              <a:rPr lang="pt-BR" sz="1900" dirty="0" smtClean="0"/>
              <a:t>atingir </a:t>
            </a:r>
            <a:r>
              <a:rPr lang="pt-BR" sz="1900" dirty="0"/>
              <a:t>a meta, a qual fico ótima, muito </a:t>
            </a:r>
            <a:endParaRPr lang="pt-BR" sz="1900" dirty="0" smtClean="0"/>
          </a:p>
          <a:p>
            <a:pPr marL="0" indent="0">
              <a:buNone/>
            </a:pPr>
            <a:r>
              <a:rPr lang="pt-BR" sz="1900" dirty="0" smtClean="0"/>
              <a:t>perto </a:t>
            </a:r>
            <a:r>
              <a:rPr lang="pt-BR" sz="1900" dirty="0"/>
              <a:t>do 100% planejado e trabalharemos </a:t>
            </a:r>
            <a:endParaRPr lang="pt-BR" sz="1900" dirty="0" smtClean="0"/>
          </a:p>
          <a:p>
            <a:pPr marL="0" indent="0">
              <a:buNone/>
            </a:pPr>
            <a:r>
              <a:rPr lang="pt-BR" sz="1900" dirty="0" smtClean="0"/>
              <a:t>para </a:t>
            </a:r>
            <a:r>
              <a:rPr lang="pt-BR" sz="1900" dirty="0"/>
              <a:t>a melhoria e continuidade destas </a:t>
            </a:r>
            <a:r>
              <a:rPr lang="pt-BR" sz="2000" dirty="0"/>
              <a:t>ações.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0" indent="0">
              <a:buNone/>
            </a:pPr>
            <a:r>
              <a:rPr lang="pt-BR" sz="2100" b="1" dirty="0" smtClean="0">
                <a:latin typeface="Arial" pitchFamily="34" charset="0"/>
                <a:cs typeface="Arial" pitchFamily="34" charset="0"/>
              </a:rPr>
              <a:t>Meta 6.2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: Garantir orientação nutricional sobre alimentação saudável a 100% dos diabéticos cadastrados.</a:t>
            </a:r>
            <a:endParaRPr lang="pt-BR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Mês 1: </a:t>
            </a:r>
            <a:r>
              <a:rPr lang="pt-BR" sz="2000" dirty="0" smtClean="0"/>
              <a:t> 131(%)</a:t>
            </a: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Mês 2: </a:t>
            </a:r>
            <a:r>
              <a:rPr lang="pt-BR" sz="2000" dirty="0" smtClean="0"/>
              <a:t> 203(%)</a:t>
            </a: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Mês </a:t>
            </a:r>
            <a:r>
              <a:rPr lang="pt-BR" sz="2000" dirty="0" smtClean="0"/>
              <a:t>3:  319(%)</a:t>
            </a:r>
            <a:r>
              <a:rPr lang="pt-BR" sz="1800" dirty="0"/>
              <a:t> </a:t>
            </a:r>
            <a:endParaRPr lang="pt-BR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1800" dirty="0" smtClean="0"/>
          </a:p>
          <a:p>
            <a:pPr marL="0" indent="0">
              <a:buNone/>
            </a:pPr>
            <a:r>
              <a:rPr lang="pt-BR" sz="1800" dirty="0" smtClean="0"/>
              <a:t>Ainda </a:t>
            </a:r>
            <a:r>
              <a:rPr lang="pt-BR" sz="1800" dirty="0"/>
              <a:t>que não alcançamos a meta de 100%, </a:t>
            </a:r>
            <a:endParaRPr lang="pt-BR" sz="1800" dirty="0" smtClean="0"/>
          </a:p>
          <a:p>
            <a:pPr marL="0" indent="0">
              <a:buNone/>
            </a:pPr>
            <a:r>
              <a:rPr lang="pt-BR" sz="1800" dirty="0" smtClean="0"/>
              <a:t>com </a:t>
            </a:r>
            <a:r>
              <a:rPr lang="pt-BR" sz="1800" dirty="0"/>
              <a:t>a incorporação na rotina do trabalho </a:t>
            </a:r>
            <a:endParaRPr lang="pt-BR" sz="1800" dirty="0" smtClean="0"/>
          </a:p>
          <a:p>
            <a:pPr marL="0" indent="0">
              <a:buNone/>
            </a:pPr>
            <a:r>
              <a:rPr lang="pt-BR" sz="1800" dirty="0" smtClean="0"/>
              <a:t>devemos </a:t>
            </a:r>
            <a:r>
              <a:rPr lang="pt-BR" sz="1800" dirty="0"/>
              <a:t>orientar a toda a população. </a:t>
            </a:r>
            <a:endParaRPr lang="pt-BR" sz="2000" dirty="0"/>
          </a:p>
          <a:p>
            <a:endParaRPr lang="pt-BR" sz="32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5234112"/>
              </p:ext>
            </p:extLst>
          </p:nvPr>
        </p:nvGraphicFramePr>
        <p:xfrm>
          <a:off x="5436096" y="2276872"/>
          <a:ext cx="3171428" cy="1876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6645426"/>
              </p:ext>
            </p:extLst>
          </p:nvPr>
        </p:nvGraphicFramePr>
        <p:xfrm>
          <a:off x="5436096" y="4797152"/>
          <a:ext cx="3315444" cy="1876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4423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179512" y="1340768"/>
            <a:ext cx="8712968" cy="5340251"/>
          </a:xfrm>
        </p:spPr>
        <p:txBody>
          <a:bodyPr>
            <a:normAutofit lnSpcReduction="10000"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6.3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Garantir orientação em relação à prática regular de atividade física a 100% dos hipertensos cadastrados. </a:t>
            </a:r>
            <a:r>
              <a:rPr lang="pt-B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Meta atingida.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Mês 1: </a:t>
            </a:r>
            <a:r>
              <a:rPr lang="pt-BR" sz="2400" dirty="0" smtClean="0"/>
              <a:t>447(100</a:t>
            </a:r>
            <a:r>
              <a:rPr lang="pt-BR" sz="2400" dirty="0"/>
              <a:t>%)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Mês 2: </a:t>
            </a:r>
            <a:r>
              <a:rPr lang="pt-BR" sz="2400" dirty="0" smtClean="0"/>
              <a:t> 789(100</a:t>
            </a:r>
            <a:r>
              <a:rPr lang="pt-BR" sz="2400" dirty="0"/>
              <a:t>%)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Mês 3: </a:t>
            </a:r>
            <a:r>
              <a:rPr lang="pt-BR" sz="2400" dirty="0" smtClean="0"/>
              <a:t> 1052(100</a:t>
            </a:r>
            <a:r>
              <a:rPr lang="pt-BR" sz="2400" dirty="0"/>
              <a:t>%)</a:t>
            </a:r>
          </a:p>
          <a:p>
            <a:endParaRPr lang="pt-BR" sz="2000" dirty="0" smtClean="0"/>
          </a:p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6.4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Garantir orientação em relação à prática regular de atividade física a 100% dos diabéticos cadastrados.</a:t>
            </a:r>
            <a:r>
              <a:rPr lang="pt-B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Meta atingida.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Mês 1: </a:t>
            </a:r>
            <a:r>
              <a:rPr lang="pt-BR" sz="2400" dirty="0" smtClean="0"/>
              <a:t> 132(100</a:t>
            </a:r>
            <a:r>
              <a:rPr lang="pt-BR" sz="2400" dirty="0"/>
              <a:t>%)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Mês 2: </a:t>
            </a:r>
            <a:r>
              <a:rPr lang="pt-BR" sz="2400" dirty="0" smtClean="0"/>
              <a:t> 204(100</a:t>
            </a:r>
            <a:r>
              <a:rPr lang="pt-BR" sz="2400" dirty="0"/>
              <a:t>%)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Mês 3: </a:t>
            </a:r>
            <a:r>
              <a:rPr lang="pt-BR" sz="2400" dirty="0" smtClean="0"/>
              <a:t> 320(100</a:t>
            </a:r>
            <a:r>
              <a:rPr lang="pt-BR" sz="2400" dirty="0"/>
              <a:t>%)</a:t>
            </a:r>
          </a:p>
          <a:p>
            <a:endParaRPr lang="es-419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9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251520" y="1124744"/>
            <a:ext cx="8640960" cy="4965700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6.5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Garantir orientação sobre os riscos do tabagismo a 100% dos hipertensos cadastrados. </a:t>
            </a:r>
            <a:r>
              <a:rPr lang="pt-B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Meta atingida.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Mês 1: </a:t>
            </a:r>
            <a:r>
              <a:rPr lang="pt-BR" sz="2000" dirty="0" smtClean="0"/>
              <a:t> 447(100</a:t>
            </a:r>
            <a:r>
              <a:rPr lang="pt-BR" sz="2000" dirty="0"/>
              <a:t>%)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Mês 2: </a:t>
            </a:r>
            <a:r>
              <a:rPr lang="pt-BR" sz="2000" dirty="0" smtClean="0"/>
              <a:t> 789(100</a:t>
            </a:r>
            <a:r>
              <a:rPr lang="pt-BR" sz="2000" dirty="0"/>
              <a:t>%)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Mês 3: </a:t>
            </a:r>
            <a:r>
              <a:rPr lang="pt-BR" sz="2000" dirty="0" smtClean="0"/>
              <a:t> 1052(100</a:t>
            </a:r>
            <a:r>
              <a:rPr lang="pt-BR" sz="2000" dirty="0"/>
              <a:t>%)</a:t>
            </a: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6.6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Garantir orientação sobre os riscos do tabagismo a 100% dos diabéticos cadastrados. </a:t>
            </a:r>
            <a:r>
              <a:rPr lang="pt-B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Meta atingida.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Mês 1: </a:t>
            </a:r>
            <a:r>
              <a:rPr lang="pt-BR" sz="2000" dirty="0" smtClean="0"/>
              <a:t> 132(100</a:t>
            </a:r>
            <a:r>
              <a:rPr lang="pt-BR" sz="2000" dirty="0"/>
              <a:t>%)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Mês 2: </a:t>
            </a:r>
            <a:r>
              <a:rPr lang="pt-BR" sz="2000" dirty="0" smtClean="0"/>
              <a:t> 204(100</a:t>
            </a:r>
            <a:r>
              <a:rPr lang="pt-BR" sz="2000" dirty="0"/>
              <a:t>%)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Mês 3: </a:t>
            </a:r>
            <a:r>
              <a:rPr lang="pt-BR" sz="2000" dirty="0" smtClean="0"/>
              <a:t> 320(100</a:t>
            </a:r>
            <a:r>
              <a:rPr lang="pt-BR" sz="2000" dirty="0"/>
              <a:t>%)</a:t>
            </a:r>
          </a:p>
          <a:p>
            <a:pPr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86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33293" y="1124744"/>
            <a:ext cx="8856984" cy="5196235"/>
          </a:xfrm>
        </p:spPr>
        <p:txBody>
          <a:bodyPr>
            <a:normAutofit fontScale="85000" lnSpcReduction="10000"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6.7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Garantir orientação sobre higiene bucal a 100% dos usuários hipertensos cadastrados. </a:t>
            </a:r>
          </a:p>
          <a:p>
            <a:r>
              <a:rPr lang="pt-BR" sz="2000" dirty="0" smtClean="0"/>
              <a:t>Mês </a:t>
            </a:r>
            <a:r>
              <a:rPr lang="pt-BR" sz="2000" dirty="0"/>
              <a:t>1: </a:t>
            </a:r>
            <a:r>
              <a:rPr lang="pt-BR" sz="2000" dirty="0" smtClean="0"/>
              <a:t> 447(1%)</a:t>
            </a: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Mês </a:t>
            </a:r>
            <a:r>
              <a:rPr lang="pt-BR" sz="2000" dirty="0" smtClean="0"/>
              <a:t>2: 787(1%)</a:t>
            </a: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Mês </a:t>
            </a:r>
            <a:r>
              <a:rPr lang="pt-BR" sz="2000" dirty="0" smtClean="0"/>
              <a:t>3: 1050(1%)</a:t>
            </a:r>
            <a:r>
              <a:rPr lang="pt-BR" sz="2000" dirty="0"/>
              <a:t> </a:t>
            </a:r>
            <a:endParaRPr lang="pt-BR" sz="2000" dirty="0" smtClean="0"/>
          </a:p>
          <a:p>
            <a:pPr marL="0" indent="0">
              <a:buNone/>
            </a:pPr>
            <a:r>
              <a:rPr lang="pt-BR" sz="1900" dirty="0" smtClean="0"/>
              <a:t>Podemos </a:t>
            </a:r>
            <a:r>
              <a:rPr lang="pt-BR" sz="1900" dirty="0"/>
              <a:t>atingir na incorporação na </a:t>
            </a:r>
            <a:endParaRPr lang="pt-BR" sz="1900" dirty="0" smtClean="0"/>
          </a:p>
          <a:p>
            <a:pPr marL="0" indent="0">
              <a:buNone/>
            </a:pPr>
            <a:r>
              <a:rPr lang="pt-BR" sz="1900" dirty="0" smtClean="0"/>
              <a:t>rotina </a:t>
            </a:r>
            <a:r>
              <a:rPr lang="pt-BR" sz="1900" dirty="0"/>
              <a:t>da ação programática pois, muitos </a:t>
            </a:r>
            <a:endParaRPr lang="pt-BR" sz="1900" dirty="0" smtClean="0"/>
          </a:p>
          <a:p>
            <a:pPr marL="0" indent="0">
              <a:buNone/>
            </a:pPr>
            <a:r>
              <a:rPr lang="pt-BR" sz="1900" dirty="0" smtClean="0"/>
              <a:t>de </a:t>
            </a:r>
            <a:r>
              <a:rPr lang="pt-BR" sz="1900" dirty="0"/>
              <a:t>nossos usuários alegam que não tem </a:t>
            </a:r>
            <a:endParaRPr lang="pt-BR" sz="1900" dirty="0" smtClean="0"/>
          </a:p>
          <a:p>
            <a:pPr marL="0" indent="0">
              <a:buNone/>
            </a:pPr>
            <a:r>
              <a:rPr lang="pt-BR" sz="1900" dirty="0" smtClean="0"/>
              <a:t>tempo </a:t>
            </a:r>
            <a:r>
              <a:rPr lang="pt-BR" sz="1900" dirty="0"/>
              <a:t>a perder em uma consulta, porque </a:t>
            </a:r>
            <a:endParaRPr lang="pt-BR" sz="1900" dirty="0" smtClean="0"/>
          </a:p>
          <a:p>
            <a:pPr marL="0" indent="0">
              <a:buNone/>
            </a:pPr>
            <a:r>
              <a:rPr lang="pt-BR" sz="1900" dirty="0" smtClean="0"/>
              <a:t>chegariam </a:t>
            </a:r>
            <a:r>
              <a:rPr lang="pt-BR" sz="1900" dirty="0"/>
              <a:t>tarde ao trabalho, ou porque </a:t>
            </a:r>
            <a:endParaRPr lang="pt-BR" sz="1900" dirty="0" smtClean="0"/>
          </a:p>
          <a:p>
            <a:pPr marL="0" indent="0">
              <a:buNone/>
            </a:pPr>
            <a:r>
              <a:rPr lang="pt-BR" sz="1900" dirty="0" smtClean="0"/>
              <a:t>precisam </a:t>
            </a:r>
            <a:r>
              <a:rPr lang="pt-BR" sz="1900" dirty="0"/>
              <a:t>fazer outras coisas.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6.8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Garantir orientação sobre higiene bucal a 100% dos usuários diabéticos cadastrados. </a:t>
            </a:r>
            <a:r>
              <a:rPr lang="pt-B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Meta atingida.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Mês 1: </a:t>
            </a:r>
            <a:r>
              <a:rPr lang="pt-BR" sz="2000" dirty="0" smtClean="0"/>
              <a:t>132(100</a:t>
            </a:r>
            <a:r>
              <a:rPr lang="pt-BR" sz="2000" dirty="0"/>
              <a:t>%)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Mês 2: </a:t>
            </a:r>
            <a:r>
              <a:rPr lang="pt-BR" sz="2000" dirty="0" smtClean="0"/>
              <a:t>204(100</a:t>
            </a:r>
            <a:r>
              <a:rPr lang="pt-BR" sz="2000" dirty="0"/>
              <a:t>%)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Mês 3: </a:t>
            </a:r>
            <a:r>
              <a:rPr lang="pt-BR" sz="2000" dirty="0" smtClean="0"/>
              <a:t>320(100</a:t>
            </a:r>
            <a:r>
              <a:rPr lang="pt-BR" sz="2000" dirty="0"/>
              <a:t>%)</a:t>
            </a: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0945166"/>
              </p:ext>
            </p:extLst>
          </p:nvPr>
        </p:nvGraphicFramePr>
        <p:xfrm>
          <a:off x="4716016" y="1772816"/>
          <a:ext cx="396044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931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-29405" y="548680"/>
            <a:ext cx="9173405" cy="1325563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51520" y="1484784"/>
            <a:ext cx="856895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/>
              <a:t>Mesmo não atingindo as metas de cobertura, houve uma reorganização da ação programática;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/>
              <a:t>Foi uma intervenção intensa por ser a única médica a fazer atendimento clínico;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/>
              <a:t>A equipe com a população adscrita de 8256 pessoas excede em muito o preconizado pelo Ministério da Saúde. Para a análise dos resultados utilizamos o CAP, porque a estimativa da planilha ultrapassaria 100% dos diabéticos (acompanhamos 320).</a:t>
            </a:r>
          </a:p>
          <a:p>
            <a:r>
              <a:rPr lang="pt-BR" sz="2800" dirty="0" smtClean="0"/>
              <a:t>CAP - </a:t>
            </a:r>
            <a:r>
              <a:rPr lang="pt-BR" sz="2800" dirty="0"/>
              <a:t>1845 </a:t>
            </a:r>
            <a:r>
              <a:rPr lang="pt-BR" sz="2800" dirty="0" smtClean="0"/>
              <a:t>hipertensos e </a:t>
            </a:r>
            <a:r>
              <a:rPr lang="pt-BR" sz="2800" dirty="0"/>
              <a:t>527 </a:t>
            </a:r>
            <a:r>
              <a:rPr lang="pt-BR" sz="2800" dirty="0" smtClean="0"/>
              <a:t>diabéticos</a:t>
            </a:r>
          </a:p>
          <a:p>
            <a:r>
              <a:rPr lang="pt-BR" sz="2800" dirty="0" smtClean="0"/>
              <a:t>Planilha - 1256 </a:t>
            </a:r>
            <a:r>
              <a:rPr lang="pt-BR" sz="2800" dirty="0"/>
              <a:t>hipertensos e 310 diabéticos</a:t>
            </a:r>
            <a:endParaRPr lang="pt-BR" sz="2800" dirty="0" smtClean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55571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6" descr="Mapa do Estado do Rio Grande do Su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7583" y="3571306"/>
            <a:ext cx="4880482" cy="3215256"/>
          </a:xfrm>
          <a:prstGeom prst="rect">
            <a:avLst/>
          </a:prstGeom>
          <a:noFill/>
        </p:spPr>
      </p:pic>
      <p:sp>
        <p:nvSpPr>
          <p:cNvPr id="6" name="Seta para a direita 5"/>
          <p:cNvSpPr/>
          <p:nvPr/>
        </p:nvSpPr>
        <p:spPr>
          <a:xfrm>
            <a:off x="2663616" y="4149080"/>
            <a:ext cx="642942" cy="42862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267583" y="476672"/>
            <a:ext cx="8624897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solidFill>
                  <a:srgbClr val="002060"/>
                </a:solidFill>
              </a:rPr>
              <a:t>Passo </a:t>
            </a:r>
            <a:r>
              <a:rPr lang="pt-BR" sz="4000" b="1" dirty="0">
                <a:solidFill>
                  <a:srgbClr val="002060"/>
                </a:solidFill>
              </a:rPr>
              <a:t>Fundo/RS </a:t>
            </a:r>
          </a:p>
          <a:p>
            <a:pPr algn="ctr"/>
            <a:endParaRPr lang="pt-BR" dirty="0">
              <a:solidFill>
                <a:srgbClr val="002060"/>
              </a:solidFill>
            </a:endParaRPr>
          </a:p>
          <a:p>
            <a:pPr algn="ctr"/>
            <a:endParaRPr lang="pt-BR" dirty="0">
              <a:solidFill>
                <a:srgbClr val="002060"/>
              </a:solidFill>
            </a:endParaRPr>
          </a:p>
          <a:p>
            <a:pPr algn="ctr"/>
            <a:endParaRPr lang="pt-BR" dirty="0" smtClean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Dista 290 km da Capital do estado, Porto Alegre.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Tem 200000 habitantes  </a:t>
            </a:r>
            <a:r>
              <a:rPr lang="pt-BR" sz="2400" dirty="0"/>
              <a:t>A base econômica do município se concentra, fundamentalmente, na agropecuária e no </a:t>
            </a:r>
            <a:r>
              <a:rPr lang="pt-BR" sz="2400" dirty="0" smtClean="0"/>
              <a:t>comércio.</a:t>
            </a:r>
            <a:endParaRPr lang="pt-B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>
              <a:solidFill>
                <a:srgbClr val="00206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531494" y="3571306"/>
            <a:ext cx="324036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Rede de Saúde:</a:t>
            </a:r>
          </a:p>
          <a:p>
            <a:endParaRPr lang="pt-BR" sz="2800" dirty="0"/>
          </a:p>
          <a:p>
            <a:r>
              <a:rPr lang="pt-BR" sz="2800" dirty="0" smtClean="0"/>
              <a:t>Possui 25 UBS com 15 ESF com 3 hospital de referencia</a:t>
            </a:r>
          </a:p>
          <a:p>
            <a:endParaRPr lang="pt-B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400" b="1" dirty="0" smtClean="0"/>
              <a:t>Importância da intervenção</a:t>
            </a:r>
            <a:r>
              <a:rPr lang="pt-B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pt-B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endParaRPr lang="pt-BR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28596" y="1071546"/>
            <a:ext cx="4040188" cy="762000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Equipe de Saúde 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14876" y="1071546"/>
            <a:ext cx="4041775" cy="762000"/>
          </a:xfrm>
        </p:spPr>
        <p:txBody>
          <a:bodyPr>
            <a:normAutofit/>
          </a:bodyPr>
          <a:lstStyle/>
          <a:p>
            <a:pPr algn="ctr"/>
            <a:r>
              <a:rPr lang="pt-BR" sz="3200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Serviço</a:t>
            </a:r>
            <a:r>
              <a:rPr lang="pt-BR" sz="3200" b="1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428596" y="2000240"/>
            <a:ext cx="4071934" cy="35394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Bem integrada e qualificada </a:t>
            </a:r>
          </a:p>
          <a:p>
            <a:pPr algn="ctr"/>
            <a:endParaRPr lang="pt-BR" sz="3200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/>
            <a:r>
              <a:rPr lang="pt-BR" sz="32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Coesão em torno de um único objetivo</a:t>
            </a:r>
          </a:p>
          <a:p>
            <a:pPr algn="ctr"/>
            <a:endParaRPr lang="pt-BR" sz="3200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/>
            <a:r>
              <a:rPr lang="pt-BR" sz="32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Mais capacitada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714876" y="2032710"/>
            <a:ext cx="4071934" cy="355481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5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Organização e planejamento do trabalho;</a:t>
            </a:r>
          </a:p>
          <a:p>
            <a:pPr algn="ctr"/>
            <a:endParaRPr lang="pt-BR" sz="2500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/>
            <a:r>
              <a:rPr lang="pt-BR" sz="25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Registro de dados organizados;</a:t>
            </a:r>
          </a:p>
          <a:p>
            <a:pPr algn="ctr"/>
            <a:endParaRPr lang="pt-BR" sz="2500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/>
            <a:r>
              <a:rPr lang="pt-BR" sz="2500" dirty="0" smtClean="0"/>
              <a:t>Melhoria de todos os programas deficientes na unidade.</a:t>
            </a:r>
            <a:r>
              <a:rPr lang="pt-BR" sz="25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0" y="1857364"/>
            <a:ext cx="9144000" cy="512448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pt-BR" sz="3200" b="1" dirty="0" smtClean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pt-BR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    Comunidade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40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.</a:t>
            </a:r>
            <a:r>
              <a:rPr lang="pt-BR" sz="2400" dirty="0" smtClean="0"/>
              <a:t> Ampliação da  cobertura, priorização da atenção e  da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400" dirty="0" smtClean="0"/>
              <a:t>qualidade de atendimento aos grupos de hipertensos e/ou diabéticos;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2400" dirty="0" smtClean="0"/>
              <a:t> Incorporação das ações à rotina do serviço;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2400" dirty="0" smtClean="0"/>
              <a:t>Ampliação da conscientização da comunidade em relação  à priorização do atendimento;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2400" dirty="0" smtClean="0"/>
              <a:t>Maior conhecimento para a equipe;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2400" dirty="0" smtClean="0"/>
              <a:t>Maior engajamento entre equipe e comunidade.</a:t>
            </a:r>
          </a:p>
        </p:txBody>
      </p:sp>
      <p:sp>
        <p:nvSpPr>
          <p:cNvPr id="9" name="Seta para cima e para baixo 8"/>
          <p:cNvSpPr/>
          <p:nvPr/>
        </p:nvSpPr>
        <p:spPr>
          <a:xfrm>
            <a:off x="3347864" y="1794173"/>
            <a:ext cx="289172" cy="58746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Seta para cima e para baixo 10"/>
          <p:cNvSpPr/>
          <p:nvPr/>
        </p:nvSpPr>
        <p:spPr>
          <a:xfrm>
            <a:off x="5888455" y="1809938"/>
            <a:ext cx="290114" cy="58746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Seta para a esquerda e para a direita 5"/>
          <p:cNvSpPr/>
          <p:nvPr/>
        </p:nvSpPr>
        <p:spPr>
          <a:xfrm>
            <a:off x="4714876" y="1382447"/>
            <a:ext cx="792088" cy="18287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29" y="-1179512"/>
            <a:ext cx="9139671" cy="2664296"/>
          </a:xfrm>
        </p:spPr>
        <p:txBody>
          <a:bodyPr>
            <a:noAutofit/>
          </a:bodyPr>
          <a:lstStyle/>
          <a:p>
            <a:pPr algn="ctr"/>
            <a:r>
              <a:rPr lang="pt-BR" sz="2800" dirty="0" smtClean="0">
                <a:solidFill>
                  <a:srgbClr val="002060"/>
                </a:solidFill>
              </a:rPr>
              <a:t/>
            </a:r>
            <a:br>
              <a:rPr lang="pt-BR" sz="2800" dirty="0" smtClean="0">
                <a:solidFill>
                  <a:srgbClr val="002060"/>
                </a:solidFill>
              </a:rPr>
            </a:br>
            <a:r>
              <a:rPr lang="pt-BR" sz="2800" dirty="0" smtClean="0">
                <a:solidFill>
                  <a:srgbClr val="002060"/>
                </a:solidFill>
              </a:rPr>
              <a:t/>
            </a:r>
            <a:br>
              <a:rPr lang="pt-BR" sz="2800" dirty="0" smtClean="0">
                <a:solidFill>
                  <a:srgbClr val="002060"/>
                </a:solidFill>
              </a:rPr>
            </a:br>
            <a:r>
              <a:rPr lang="pt-BR" sz="2800" dirty="0" smtClean="0">
                <a:solidFill>
                  <a:srgbClr val="002060"/>
                </a:solidFill>
              </a:rPr>
              <a:t/>
            </a:r>
            <a:br>
              <a:rPr lang="pt-BR" sz="2800" dirty="0" smtClean="0">
                <a:solidFill>
                  <a:srgbClr val="002060"/>
                </a:solidFill>
              </a:rPr>
            </a:br>
            <a:r>
              <a:rPr lang="pt-BR" sz="2800" dirty="0" smtClean="0">
                <a:solidFill>
                  <a:srgbClr val="002060"/>
                </a:solidFill>
              </a:rPr>
              <a:t/>
            </a:r>
            <a:br>
              <a:rPr lang="pt-BR" sz="2800" dirty="0" smtClean="0">
                <a:solidFill>
                  <a:srgbClr val="002060"/>
                </a:solidFill>
              </a:rPr>
            </a:br>
            <a:r>
              <a:rPr lang="pt-BR" sz="2800" dirty="0" smtClean="0">
                <a:solidFill>
                  <a:srgbClr val="002060"/>
                </a:solidFill>
              </a:rPr>
              <a:t/>
            </a:r>
            <a:br>
              <a:rPr lang="pt-BR" sz="2800" dirty="0" smtClean="0">
                <a:solidFill>
                  <a:srgbClr val="002060"/>
                </a:solidFill>
              </a:rPr>
            </a:br>
            <a:r>
              <a:rPr lang="pt-BR" sz="3600" b="1" dirty="0" smtClean="0">
                <a:solidFill>
                  <a:srgbClr val="002060"/>
                </a:solidFill>
              </a:rPr>
              <a:t>Reflexão </a:t>
            </a:r>
            <a:r>
              <a:rPr lang="pt-BR" sz="3600" b="1" dirty="0">
                <a:solidFill>
                  <a:srgbClr val="002060"/>
                </a:solidFill>
              </a:rPr>
              <a:t>crítica sobre o processo pessoal de aprendizagem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8505" y="1412776"/>
            <a:ext cx="8643998" cy="3801604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pt-BR" sz="2800" b="1" u="sng" dirty="0" smtClean="0">
                <a:solidFill>
                  <a:schemeClr val="accent1"/>
                </a:solidFill>
              </a:rPr>
              <a:t>No início</a:t>
            </a:r>
          </a:p>
          <a:p>
            <a:r>
              <a:rPr lang="pt-BR" sz="2400" dirty="0" smtClean="0"/>
              <a:t>Dificuldade no acesso a informações;</a:t>
            </a:r>
          </a:p>
          <a:p>
            <a:r>
              <a:rPr lang="pt-BR" sz="2400" dirty="0" smtClean="0"/>
              <a:t>Minha expectativa estava baseada em desejos de mudanças e de aumentar a qualidade; </a:t>
            </a:r>
          </a:p>
          <a:p>
            <a:r>
              <a:rPr lang="pt-BR" sz="2400" dirty="0" smtClean="0"/>
              <a:t>Desejo de aumentar a minha qualificação profissional e os meus conhecimentos médicos. </a:t>
            </a:r>
          </a:p>
          <a:p>
            <a:pPr>
              <a:buNone/>
            </a:pPr>
            <a:endParaRPr lang="pt-BR" sz="2400" dirty="0" smtClean="0"/>
          </a:p>
          <a:p>
            <a:endParaRPr lang="pt-BR" sz="2800" dirty="0" smtClean="0"/>
          </a:p>
          <a:p>
            <a:endParaRPr lang="pt-BR" sz="2800" dirty="0" smtClean="0"/>
          </a:p>
          <a:p>
            <a:pPr>
              <a:buNone/>
            </a:pPr>
            <a:endParaRPr lang="pt-BR" sz="2800" b="1" u="sng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328" y="3861048"/>
            <a:ext cx="9032167" cy="2862080"/>
          </a:xfrm>
          <a:prstGeom prst="rect">
            <a:avLst/>
          </a:prstGeom>
          <a:solidFill>
            <a:schemeClr val="bg1"/>
          </a:solidFill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</a:pPr>
            <a:r>
              <a:rPr lang="pt-BR" sz="2800" b="1" u="sng" dirty="0" smtClean="0">
                <a:solidFill>
                  <a:schemeClr val="accent1"/>
                </a:solidFill>
              </a:rPr>
              <a:t>Após a intervenção</a:t>
            </a:r>
          </a:p>
          <a:p>
            <a:r>
              <a:rPr lang="pt-BR" sz="2400" dirty="0" smtClean="0"/>
              <a:t>Serviu para rever alguns temas e para aprender um pouco mais sobre outros.</a:t>
            </a:r>
          </a:p>
          <a:p>
            <a:r>
              <a:rPr lang="pt-BR" sz="2400" dirty="0" smtClean="0"/>
              <a:t>Ajudou-me a diagnosticar as deficiências da Unidade e como buscar soluções para as mesmas;</a:t>
            </a:r>
          </a:p>
          <a:p>
            <a:r>
              <a:rPr lang="pt-BR" sz="2400" dirty="0" smtClean="0"/>
              <a:t>As melhorias na intervenção podem ser verificadas, permanecem e tendem a gerar resultados cada vez melhores. </a:t>
            </a:r>
            <a:endParaRPr lang="pt-BR" sz="2800" b="1" u="sng" dirty="0"/>
          </a:p>
        </p:txBody>
      </p:sp>
    </p:spTree>
    <p:extLst>
      <p:ext uri="{BB962C8B-B14F-4D97-AF65-F5344CB8AC3E}">
        <p14:creationId xmlns:p14="http://schemas.microsoft.com/office/powerpoint/2010/main" val="1530432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51520" y="1844824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BRASIL, Ministério da Saúde. Secretaria de Atenção à Saúde. Departamento de Atenção Básica. </a:t>
            </a:r>
            <a:r>
              <a:rPr lang="pt-BR" sz="2400" b="1" dirty="0"/>
              <a:t>Estratégias para o cuidado da pessoa com doença crônica. Diabetes Mellitus. </a:t>
            </a:r>
            <a:r>
              <a:rPr lang="pt-BR" sz="2400" dirty="0"/>
              <a:t>Cadernos de Atenção Básica, n° 36. Brasília – DF, 2013. 160 p. </a:t>
            </a:r>
          </a:p>
          <a:p>
            <a:endParaRPr lang="pt-BR" sz="2400" dirty="0"/>
          </a:p>
          <a:p>
            <a:endParaRPr lang="pt-BR" sz="2400" dirty="0"/>
          </a:p>
          <a:p>
            <a:r>
              <a:rPr lang="pt-BR" sz="2400" dirty="0"/>
              <a:t>BRASIL, Ministério da Saúde. Secretaria de Atenção à Saúde. Departamento de Atenção Básica. </a:t>
            </a:r>
            <a:r>
              <a:rPr lang="pt-BR" sz="2400" b="1" dirty="0"/>
              <a:t>Estratégias para o cuidado da pessoa com doença crônica. Hipertensão Arterial Sistêmica</a:t>
            </a:r>
            <a:r>
              <a:rPr lang="pt-BR" sz="2400" dirty="0"/>
              <a:t>. Cadernos de Atenção Básica, n° 37. Brasília – DF, 2013. 128 p. 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2267744" y="0"/>
            <a:ext cx="6326088" cy="1325563"/>
          </a:xfrm>
        </p:spPr>
        <p:txBody>
          <a:bodyPr/>
          <a:lstStyle/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73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2448272"/>
          </a:xfrm>
        </p:spPr>
        <p:txBody>
          <a:bodyPr>
            <a:normAutofit fontScale="90000"/>
          </a:bodyPr>
          <a:lstStyle/>
          <a:p>
            <a:r>
              <a:rPr lang="pt-BR" sz="7200" dirty="0" smtClean="0">
                <a:solidFill>
                  <a:srgbClr val="FF0000"/>
                </a:solidFill>
                <a:cs typeface="Arial" pitchFamily="34" charset="0"/>
              </a:rPr>
              <a:t/>
            </a:r>
            <a:br>
              <a:rPr lang="pt-BR" sz="7200" dirty="0" smtClean="0">
                <a:solidFill>
                  <a:srgbClr val="FF0000"/>
                </a:solidFill>
                <a:cs typeface="Arial" pitchFamily="34" charset="0"/>
              </a:rPr>
            </a:br>
            <a:r>
              <a:rPr lang="pt-BR" sz="7200" dirty="0" smtClean="0">
                <a:solidFill>
                  <a:srgbClr val="FF0000"/>
                </a:solidFill>
                <a:cs typeface="Arial" pitchFamily="34" charset="0"/>
              </a:rPr>
              <a:t/>
            </a:r>
            <a:br>
              <a:rPr lang="pt-BR" sz="7200" dirty="0" smtClean="0">
                <a:solidFill>
                  <a:srgbClr val="FF0000"/>
                </a:solidFill>
                <a:cs typeface="Arial" pitchFamily="34" charset="0"/>
              </a:rPr>
            </a:br>
            <a:r>
              <a:rPr lang="pt-BR" sz="9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9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9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Muito Obrigada!</a:t>
            </a:r>
            <a:endParaRPr lang="pt-BR" sz="9800" dirty="0">
              <a:solidFill>
                <a:srgbClr val="C00000"/>
              </a:solidFill>
            </a:endParaRPr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996952"/>
            <a:ext cx="7200800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50204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8524" y="188640"/>
            <a:ext cx="8305800" cy="1143000"/>
          </a:xfrm>
        </p:spPr>
        <p:txBody>
          <a:bodyPr/>
          <a:lstStyle/>
          <a:p>
            <a:r>
              <a:rPr lang="pt-BR" dirty="0" smtClean="0"/>
              <a:t>         UBS Adolfo Groth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311185" y="1340768"/>
            <a:ext cx="8403107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2300" dirty="0" smtClean="0"/>
              <a:t> </a:t>
            </a:r>
            <a:r>
              <a:rPr lang="pt-BR" sz="2300" dirty="0" smtClean="0"/>
              <a:t>Minha </a:t>
            </a:r>
            <a:r>
              <a:rPr lang="pt-BR" sz="2300" dirty="0" smtClean="0"/>
              <a:t>UBS tem uma equipe de saúde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300" dirty="0" smtClean="0"/>
              <a:t>Tem uma população total  8256 usuários 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300" dirty="0" smtClean="0"/>
              <a:t>Temos 1798 </a:t>
            </a:r>
            <a:r>
              <a:rPr lang="pt-BR" sz="2300" dirty="0" smtClean="0"/>
              <a:t>usuários hipertensos e 527 usuários </a:t>
            </a:r>
            <a:r>
              <a:rPr lang="pt-BR" sz="2300" dirty="0" smtClean="0"/>
              <a:t>diabéticos pelo CAP.</a:t>
            </a:r>
            <a:endParaRPr lang="pt-BR" sz="23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t-BR" sz="2300" dirty="0" smtClean="0"/>
              <a:t>ESF: Processo </a:t>
            </a:r>
            <a:r>
              <a:rPr lang="pt-BR" sz="2300" dirty="0"/>
              <a:t>de trabalho em saúde mediante operações intersetoriais e ações de promoção, prevenção e atenção à </a:t>
            </a:r>
            <a:r>
              <a:rPr lang="pt-BR" sz="2300" dirty="0" smtClean="0"/>
              <a:t>saúde.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300" dirty="0" smtClean="0"/>
              <a:t>Oferecemos atendimento odontológico e não temos NASF.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300" dirty="0" smtClean="0"/>
              <a:t>Temos uma enfermeira, uma dentista, dois técnicos de enfermagem, uma digitadora , uma faxineira e uma medica.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300" dirty="0" smtClean="0"/>
              <a:t>Minha </a:t>
            </a:r>
            <a:r>
              <a:rPr lang="pt-BR" sz="2300" dirty="0"/>
              <a:t>unidade de saúde </a:t>
            </a:r>
            <a:r>
              <a:rPr lang="pt-BR" sz="2300" dirty="0" smtClean="0"/>
              <a:t>está </a:t>
            </a:r>
            <a:r>
              <a:rPr lang="pt-BR" sz="2300" dirty="0"/>
              <a:t>constituída por salas de vacinas, sala de coleta de exames, sala de recebimento, dois consultórios odontológicos, sala de curativos, consultório medico em perfeitas condições. </a:t>
            </a:r>
          </a:p>
        </p:txBody>
      </p:sp>
    </p:spTree>
    <p:extLst>
      <p:ext uri="{BB962C8B-B14F-4D97-AF65-F5344CB8AC3E}">
        <p14:creationId xmlns:p14="http://schemas.microsoft.com/office/powerpoint/2010/main" val="195640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t-BR" sz="4000" b="1" dirty="0">
                <a:solidFill>
                  <a:srgbClr val="002060"/>
                </a:solidFill>
              </a:rPr>
              <a:t>Situação da ação programática antes da </a:t>
            </a:r>
            <a:r>
              <a:rPr lang="pt-BR" sz="4000" b="1" dirty="0" smtClean="0">
                <a:solidFill>
                  <a:srgbClr val="002060"/>
                </a:solidFill>
              </a:rPr>
              <a:t>intervenção</a:t>
            </a:r>
            <a:endParaRPr lang="pt-BR" sz="4000" b="1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812587"/>
            <a:ext cx="8391876" cy="504141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800" dirty="0"/>
              <a:t>Baixa </a:t>
            </a:r>
            <a:r>
              <a:rPr lang="pt-BR" sz="2800" dirty="0" smtClean="0"/>
              <a:t>cobertura aos hipertensos e/ou diabéticos</a:t>
            </a:r>
            <a:endParaRPr lang="pt-BR" sz="2800" dirty="0"/>
          </a:p>
          <a:p>
            <a:r>
              <a:rPr lang="pt-BR" sz="2800" dirty="0" smtClean="0"/>
              <a:t>Qualidade de atendimento inadequado</a:t>
            </a:r>
          </a:p>
          <a:p>
            <a:r>
              <a:rPr lang="pt-BR" sz="2800" dirty="0" smtClean="0"/>
              <a:t>Trabalho não planejado e nem monitorado</a:t>
            </a:r>
          </a:p>
          <a:p>
            <a:r>
              <a:rPr lang="pt-BR" sz="2800" dirty="0" smtClean="0"/>
              <a:t>Registros inadequados</a:t>
            </a:r>
          </a:p>
          <a:p>
            <a:r>
              <a:rPr lang="pt-BR" sz="2800" dirty="0" smtClean="0"/>
              <a:t>M</a:t>
            </a:r>
            <a:r>
              <a:rPr lang="pt-BR" altLang="zh-CN" sz="2800" dirty="0" smtClean="0"/>
              <a:t>á </a:t>
            </a:r>
            <a:r>
              <a:rPr lang="pt-BR" sz="2800" dirty="0" smtClean="0"/>
              <a:t>adesão dos usuários  ao programa </a:t>
            </a:r>
          </a:p>
          <a:p>
            <a:r>
              <a:rPr lang="pt-BR" sz="2800" dirty="0" smtClean="0"/>
              <a:t>Estratificação de risco cardiovascular inadequada </a:t>
            </a:r>
          </a:p>
          <a:p>
            <a:r>
              <a:rPr lang="pt-BR" sz="2800" dirty="0" smtClean="0"/>
              <a:t>Falta de busca ativa dos usuários faltosos</a:t>
            </a:r>
          </a:p>
          <a:p>
            <a:r>
              <a:rPr lang="pt-BR" sz="2800" dirty="0" smtClean="0"/>
              <a:t>Poucas atividades educativas</a:t>
            </a:r>
          </a:p>
          <a:p>
            <a:r>
              <a:rPr lang="pt-BR" sz="2800" dirty="0"/>
              <a:t>Estimativa de 1845 ( 97%) pessoas Hipertensas e 527 (87%) </a:t>
            </a:r>
            <a:r>
              <a:rPr lang="pt-BR" sz="2800" dirty="0" smtClean="0"/>
              <a:t>diabéticos pelo CAP acompanhados pela UBS.</a:t>
            </a:r>
            <a:endParaRPr lang="pt-BR" sz="2800" dirty="0"/>
          </a:p>
          <a:p>
            <a:endParaRPr lang="pt-BR" sz="2800" dirty="0" smtClean="0"/>
          </a:p>
          <a:p>
            <a:endParaRPr lang="pt-BR" sz="24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39481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858218"/>
          </a:xfrm>
        </p:spPr>
        <p:txBody>
          <a:bodyPr>
            <a:normAutofit/>
          </a:bodyPr>
          <a:lstStyle/>
          <a:p>
            <a:pPr algn="ctr"/>
            <a:r>
              <a:rPr lang="pt-BR" sz="5400" dirty="0" smtClean="0">
                <a:solidFill>
                  <a:srgbClr val="002060"/>
                </a:solidFill>
              </a:rPr>
              <a:t>Objetivo </a:t>
            </a:r>
            <a:r>
              <a:rPr lang="pt-BR" sz="5400" dirty="0">
                <a:solidFill>
                  <a:srgbClr val="002060"/>
                </a:solidFill>
              </a:rPr>
              <a:t>geral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988840"/>
            <a:ext cx="8640960" cy="3269237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endParaRPr lang="pt-BR" sz="4000" b="1" dirty="0">
              <a:cs typeface="Arial" pitchFamily="34" charset="0"/>
            </a:endParaRPr>
          </a:p>
          <a:p>
            <a:pPr algn="ctr">
              <a:buNone/>
            </a:pPr>
            <a:endParaRPr lang="pt-BR" sz="4000" b="1" dirty="0"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251520" y="2828836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dirty="0" smtClean="0"/>
              <a:t>Melhorar da </a:t>
            </a:r>
            <a:r>
              <a:rPr lang="pt-BR" sz="3600" dirty="0"/>
              <a:t>Atenção à Pessoa com Hipertensão Arterial Sistêmica e/ou Diabetes Mellitus na UBS Adolfo Groth, Passo </a:t>
            </a:r>
            <a:r>
              <a:rPr lang="pt-BR" sz="3600" dirty="0" smtClean="0"/>
              <a:t>Fundo/RS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26446738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514432"/>
          </a:xfrm>
        </p:spPr>
        <p:txBody>
          <a:bodyPr/>
          <a:lstStyle/>
          <a:p>
            <a:pPr algn="ctr"/>
            <a:r>
              <a:rPr lang="pt-BR" dirty="0">
                <a:solidFill>
                  <a:srgbClr val="002060"/>
                </a:solidFill>
              </a:rPr>
              <a:t>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752528"/>
          </a:xfrm>
        </p:spPr>
        <p:txBody>
          <a:bodyPr/>
          <a:lstStyle/>
          <a:p>
            <a:pPr marL="114300" indent="0" algn="just">
              <a:buNone/>
            </a:pPr>
            <a:r>
              <a:rPr lang="pt-BR" b="1" dirty="0"/>
              <a:t>Ações</a:t>
            </a:r>
            <a:r>
              <a:rPr lang="pt-BR" b="1" dirty="0" smtClean="0"/>
              <a:t>:</a:t>
            </a:r>
          </a:p>
          <a:p>
            <a:pPr marL="114300" indent="0" algn="just">
              <a:buNone/>
            </a:pPr>
            <a:endParaRPr lang="pt-BR" b="1" dirty="0"/>
          </a:p>
          <a:p>
            <a:pPr algn="just"/>
            <a:r>
              <a:rPr lang="pt-BR" dirty="0"/>
              <a:t>Monitoramento e avaliação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Organização e gestão do serviço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Engajamento público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Qualificação da prática clínica.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288963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389120"/>
          </a:xfrm>
        </p:spPr>
        <p:txBody>
          <a:bodyPr/>
          <a:lstStyle/>
          <a:p>
            <a:r>
              <a:rPr lang="pt-BR" dirty="0"/>
              <a:t>Intervenção de </a:t>
            </a:r>
            <a:r>
              <a:rPr lang="pt-BR" dirty="0" smtClean="0"/>
              <a:t>12 semanas</a:t>
            </a:r>
            <a:endParaRPr lang="pt-BR" dirty="0"/>
          </a:p>
          <a:p>
            <a:r>
              <a:rPr lang="pt-BR" dirty="0"/>
              <a:t> População </a:t>
            </a:r>
            <a:r>
              <a:rPr lang="pt-BR" dirty="0" smtClean="0"/>
              <a:t>alvo</a:t>
            </a:r>
            <a:r>
              <a:rPr lang="pt-BR" sz="2400" dirty="0" smtClean="0"/>
              <a:t> </a:t>
            </a:r>
            <a:r>
              <a:rPr lang="pt-BR" sz="2400" dirty="0"/>
              <a:t>de 1845 ( 97%) pessoas Hipertensas e 527 (87%) diabéticos pelo CAP acompanhados pela </a:t>
            </a:r>
            <a:r>
              <a:rPr lang="pt-BR" sz="2400" dirty="0" smtClean="0"/>
              <a:t>UBS.</a:t>
            </a:r>
            <a:endParaRPr lang="pt-BR" dirty="0">
              <a:solidFill>
                <a:srgbClr val="FF0000"/>
              </a:solidFill>
            </a:endParaRPr>
          </a:p>
          <a:p>
            <a:r>
              <a:rPr lang="pt-BR" dirty="0"/>
              <a:t>Cadastro da população alvo.</a:t>
            </a:r>
          </a:p>
          <a:p>
            <a:r>
              <a:rPr lang="pt-BR" dirty="0"/>
              <a:t>Atendimento individual na UBS e visita domiciliar.</a:t>
            </a:r>
          </a:p>
          <a:p>
            <a:r>
              <a:rPr lang="pt-BR" dirty="0"/>
              <a:t>Qualificação/treinamento da equipe</a:t>
            </a:r>
          </a:p>
          <a:p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METODOLOGIA 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27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6879" y="404664"/>
            <a:ext cx="8890409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Metodologia/ações</a:t>
            </a:r>
            <a:endParaRPr lang="pt-BR" sz="4000" b="1" dirty="0">
              <a:solidFill>
                <a:srgbClr val="44546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ORGANIZAÇÃO </a:t>
            </a:r>
            <a:r>
              <a:rPr lang="pt-BR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GESTÃO DO SERVIÇO</a:t>
            </a:r>
            <a:endParaRPr lang="pt-BR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Garantir </a:t>
            </a:r>
            <a:r>
              <a:rPr lang="pt-BR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registro dos hipertensos e diabéticos cadastrados no </a:t>
            </a:r>
            <a:r>
              <a:rPr lang="pt-BR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Programa,</a:t>
            </a:r>
            <a:r>
              <a:rPr lang="pt-BR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melhorar </a:t>
            </a:r>
            <a:r>
              <a:rPr lang="pt-BR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acolhimento para </a:t>
            </a:r>
            <a:r>
              <a:rPr lang="pt-BR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usuários,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garantir </a:t>
            </a:r>
            <a:r>
              <a:rPr lang="pt-BR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 adequado para a tomada da medida da pressão arterial e material adequado para realização do </a:t>
            </a:r>
            <a:r>
              <a:rPr lang="pt-BR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hemoglicoteste,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definir </a:t>
            </a:r>
            <a:r>
              <a:rPr lang="pt-BR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atribuições de cada membro da equipe no exame clínico de </a:t>
            </a:r>
            <a:r>
              <a:rPr lang="pt-BR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usuários,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garantir </a:t>
            </a:r>
            <a:r>
              <a:rPr lang="pt-BR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o gestor municipal agilidade para a realização dos exames complementares </a:t>
            </a:r>
            <a:r>
              <a:rPr lang="pt-BR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endParaRPr lang="pt-BR" sz="2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MONITORAMENTO </a:t>
            </a:r>
            <a:r>
              <a:rPr lang="pt-BR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AVALIAÇÃO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Monitorar o número de hipertensos e diabéticos cadastrados </a:t>
            </a:r>
            <a:endParaRPr lang="pt-BR" sz="2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monitorar </a:t>
            </a:r>
            <a:r>
              <a:rPr lang="pt-BR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realização de exame clínico </a:t>
            </a:r>
            <a:r>
              <a:rPr lang="pt-BR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apropriado, </a:t>
            </a:r>
            <a:r>
              <a:rPr lang="pt-BR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exames </a:t>
            </a:r>
            <a:r>
              <a:rPr lang="pt-BR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laboratoriais,</a:t>
            </a:r>
            <a:r>
              <a:rPr lang="pt-BR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acesso aos medicamentos da Farmácia </a:t>
            </a:r>
            <a:r>
              <a:rPr lang="pt-BR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Popular/Hiperdia, os usuários que </a:t>
            </a:r>
            <a:r>
              <a:rPr lang="pt-BR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necessitam de atendimento </a:t>
            </a:r>
            <a:r>
              <a:rPr lang="pt-BR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odontológico</a:t>
            </a:r>
            <a:endParaRPr lang="pt-BR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1926</TotalTime>
  <Words>2650</Words>
  <Application>Microsoft Office PowerPoint</Application>
  <PresentationFormat>Apresentação na tela (4:3)</PresentationFormat>
  <Paragraphs>334</Paragraphs>
  <Slides>33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4" baseType="lpstr">
      <vt:lpstr>Flujo</vt:lpstr>
      <vt:lpstr>      UNIVERSIDADE ABERTA DO SUS UNIVERSIDADE FEDERAL DE PELOTAS Especialização em Saúde da Família Modalidade a Distância Turma 8</vt:lpstr>
      <vt:lpstr>Introdução </vt:lpstr>
      <vt:lpstr>Apresentação do PowerPoint</vt:lpstr>
      <vt:lpstr>         UBS Adolfo Groth</vt:lpstr>
      <vt:lpstr>Situação da ação programática antes da intervenção</vt:lpstr>
      <vt:lpstr>Objetivo geral</vt:lpstr>
      <vt:lpstr>Metodologia</vt:lpstr>
      <vt:lpstr>METODOLOGIA </vt:lpstr>
      <vt:lpstr>Apresentação do PowerPoint</vt:lpstr>
      <vt:lpstr>Apresentação do PowerPoint</vt:lpstr>
      <vt:lpstr>Logística</vt:lpstr>
      <vt:lpstr>OBJETIVOS ESPECÍFICOS/METAS</vt:lpstr>
      <vt:lpstr>Objetivo 1 – Ampliar a cobertura a hipertensos e/ou diabéticos </vt:lpstr>
      <vt:lpstr>Objetivo 2 – Melhorar a qualidade da atenção a hipertensos e/ou diabéticos. </vt:lpstr>
      <vt:lpstr>Objetivo 2 – Melhorar a qualidade da atenção a hipertensos e/ou diabéticos. </vt:lpstr>
      <vt:lpstr>Objetivo 2 – Melhorar a qualidade da atenção a hipertensos e/ou diabéticos </vt:lpstr>
      <vt:lpstr>Objetivo 2 – Melhorar a qualidade da atenção a hipertensos e/ou diabéticos </vt:lpstr>
      <vt:lpstr>Objetivo 2 – Melhorar a qualidade da atenção a hipertensos e/ou diabéticos </vt:lpstr>
      <vt:lpstr>Objetivo 2 – Melhorar a qualidade da atenção a hipertensos e/ou diabéticos </vt:lpstr>
      <vt:lpstr>Objetivo 2 – Melhorar a qualidade da atenção a hipertensos e/ou diabéticos</vt:lpstr>
      <vt:lpstr>Objetivo 3 – Melhorar a adesão de hipertensos e/ou diabéticos ao programa</vt:lpstr>
      <vt:lpstr>Objetivo 4 – Melhorar o registro das informações</vt:lpstr>
      <vt:lpstr>Objetivo 5 – Mapear hipertensos e diabéticos de risco para doença cardiovascular </vt:lpstr>
      <vt:lpstr>Objetivo 5 – Mapear hipertensos e diabéticos de risco para doença cardiovascular </vt:lpstr>
      <vt:lpstr>Objetivo 6: Promover a saúde de hipertensos e diabéticos</vt:lpstr>
      <vt:lpstr>Apresentação do PowerPoint</vt:lpstr>
      <vt:lpstr>Apresentação do PowerPoint</vt:lpstr>
      <vt:lpstr>Apresentação do PowerPoint</vt:lpstr>
      <vt:lpstr>Apresentação do PowerPoint</vt:lpstr>
      <vt:lpstr>Importância da intervenção </vt:lpstr>
      <vt:lpstr>     Reflexão crítica sobre o processo pessoal de aprendizagem</vt:lpstr>
      <vt:lpstr>REFERÊNCIAS</vt:lpstr>
      <vt:lpstr>   Muito Obrigada!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UNIVERSIDADE FEDERAL DE PELOTAS Especialização em Saúde da Família Modalidade a Distância Turma 8</dc:title>
  <dc:creator>Niviane Genz</dc:creator>
  <cp:lastModifiedBy>Débora</cp:lastModifiedBy>
  <cp:revision>195</cp:revision>
  <dcterms:created xsi:type="dcterms:W3CDTF">2015-07-31T02:56:35Z</dcterms:created>
  <dcterms:modified xsi:type="dcterms:W3CDTF">2015-09-18T22:24:36Z</dcterms:modified>
</cp:coreProperties>
</file>