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06" r:id="rId2"/>
    <p:sldId id="269" r:id="rId3"/>
    <p:sldId id="271" r:id="rId4"/>
    <p:sldId id="275" r:id="rId5"/>
    <p:sldId id="276" r:id="rId6"/>
    <p:sldId id="258" r:id="rId7"/>
    <p:sldId id="259" r:id="rId8"/>
    <p:sldId id="277" r:id="rId9"/>
    <p:sldId id="260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65" r:id="rId29"/>
    <p:sldId id="302" r:id="rId30"/>
    <p:sldId id="303" r:id="rId31"/>
    <p:sldId id="307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ebson%20Moura\Desktop\UNASUS\ORIENTA&#199;&#195;O\IDANIA\PLANILHA%20DE%20COLETA%20DE%20DADOS%20FINA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ebson%20Moura\Desktop\UNASUS\ORIENTA&#199;&#195;O\IDANIA\PLANILHA%20DE%20COLETA%20DE%20DADOS%20FINAL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ebson%20Moura\Desktop\UNASUS\ORIENTA&#199;&#195;O\IDANIA\PLANILHA%20DE%20COLETA%20DE%20DADOS%20FINAL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ebson%20Moura\Desktop\UNASUS\ORIENTA&#199;&#195;O\IDANIA\PLANILHA%20DE%20COLETA%20DE%20DADOS%20FINAL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ebson%20Moura\Desktop\UNASUS\ORIENTA&#199;&#195;O\IDANIA\PLANILHA%20DE%20COLETA%20DE%20DADOS%20FINAL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ebson%20Moura\Desktop\UNASUS\ORIENTA&#199;&#195;O\IDANIA\PLANILHA%20DE%20COLETA%20DE%20DADOS%20FINAL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ebson%20Moura\Desktop\UNASUS\ORIENTA&#199;&#195;O\IDANIA\PLANILHA%20DE%20COLETA%20DE%20DADOS%20FINAL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ebson%20Moura\Desktop\UNASUS\ORIENTA&#199;&#195;O\IDANIA\PLANILHA%20DE%20COLETA%20DE%20DADOS%20FINAL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ebson%20Moura\Desktop\UNASUS\ORIENTA&#199;&#195;O\IDANIA\PLANILHA%20DE%20COLETA%20DE%20DADOS%20FINAL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ebson%20Moura\Desktop\UNASUS\ORIENTA&#199;&#195;O\IDANIA\PLANILHA%20DE%20COLETA%20DE%20DADOS%20FINAL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ebson%20Moura\Desktop\UNASUS\ORIENTA&#199;&#195;O\IDANIA\PLANILHA%20DE%20COLETA%20DE%20DADOS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ebson%20Moura\Desktop\UNASUS\ORIENTA&#199;&#195;O\IDANIA\PLANILHA%20DE%20COLETA%20DE%20DADOS%20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ebson%20Moura\Desktop\UNASUS\ORIENTA&#199;&#195;O\IDANIA\PLANILHA%20DE%20COLETA%20DE%20DADOS%20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ebson%20Moura\Desktop\UNASUS\ORIENTA&#199;&#195;O\IDANIA\PLANILHA%20DE%20COLETA%20DE%20DADOS%20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ebson%20Moura\Desktop\UNASUS\ORIENTA&#199;&#195;O\IDANIA\PLANILHA%20DE%20COLETA%20DE%20DADOS%20FIN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ebson%20Moura\Desktop\UNASUS\ORIENTA&#199;&#195;O\IDANIA\PLANILHA%20DE%20COLETA%20DE%20DADOS%20FIN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ebson%20Moura\Desktop\UNASUS\ORIENTA&#199;&#195;O\IDANIA\PLANILHA%20DE%20COLETA%20DE%20DADOS%20FIN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ebson%20Moura\Desktop\UNASUS\ORIENTA&#199;&#195;O\IDANIA\PLANILHA%20DE%20COLETA%20DE%20DADOS%20FINA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ebson%20Moura\Desktop\UNASUS\ORIENTA&#199;&#195;O\IDANIA\PLANILHA%20DE%20COLETA%20DE%20DADOS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entre zero e 72 meses inscritas no programa da unidade de saúde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0.18</c:v>
                </c:pt>
                <c:pt idx="1">
                  <c:v>0.33714285714285713</c:v>
                </c:pt>
                <c:pt idx="2">
                  <c:v>0.4514285714285714</c:v>
                </c:pt>
                <c:pt idx="3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31520"/>
        <c:axId val="34172864"/>
      </c:barChart>
      <c:catAx>
        <c:axId val="3473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172864"/>
        <c:crosses val="autoZero"/>
        <c:auto val="1"/>
        <c:lblAlgn val="ctr"/>
        <c:lblOffset val="100"/>
        <c:noMultiLvlLbl val="0"/>
      </c:catAx>
      <c:valAx>
        <c:axId val="3417286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731520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Indicadores!$C$51</c:f>
              <c:strCache>
                <c:ptCount val="1"/>
                <c:pt idx="0">
                  <c:v>Proporção de crianças com teste do pezinho realizado até 7 dias de vida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Indicadores!$D$50:$G$50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Indicadores!$D$51:$G$51</c:f>
              <c:numCache>
                <c:formatCode>0.0%</c:formatCode>
                <c:ptCount val="4"/>
                <c:pt idx="0">
                  <c:v>0.92063492063492058</c:v>
                </c:pt>
                <c:pt idx="1">
                  <c:v>0.94915254237288138</c:v>
                </c:pt>
                <c:pt idx="2">
                  <c:v>0.94936708860759489</c:v>
                </c:pt>
                <c:pt idx="3">
                  <c:v>0.95852534562211977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221184"/>
        <c:axId val="65241088"/>
      </c:barChart>
      <c:catAx>
        <c:axId val="6422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241088"/>
        <c:crosses val="autoZero"/>
        <c:auto val="1"/>
        <c:lblAlgn val="ctr"/>
        <c:lblOffset val="100"/>
        <c:noMultiLvlLbl val="0"/>
      </c:catAx>
      <c:valAx>
        <c:axId val="6524108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221184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crianças entre 6 e 72 meses com avaliação de necessidade de atendimento odontológico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Indicadores!$D$56:$G$56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Indicadores!$D$57:$G$57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224768"/>
        <c:axId val="65243392"/>
      </c:barChart>
      <c:catAx>
        <c:axId val="6422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243392"/>
        <c:crosses val="autoZero"/>
        <c:auto val="1"/>
        <c:lblAlgn val="ctr"/>
        <c:lblOffset val="100"/>
        <c:noMultiLvlLbl val="0"/>
      </c:catAx>
      <c:valAx>
        <c:axId val="652433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224768"/>
        <c:crosses val="autoZero"/>
        <c:crossBetween val="between"/>
        <c:majorUnit val="0.1"/>
        <c:minorUnit val="1.0000000000000002E-3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Indicadores!$C$62</c:f>
              <c:strCache>
                <c:ptCount val="1"/>
                <c:pt idx="0">
                  <c:v>Proporção de crianças de 6 a 72 meses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Indicadores!$D$61:$G$61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Indicadores!$D$62:$G$62</c:f>
              <c:numCache>
                <c:formatCode>0.0%</c:formatCode>
                <c:ptCount val="4"/>
                <c:pt idx="0">
                  <c:v>0.25</c:v>
                </c:pt>
                <c:pt idx="1">
                  <c:v>0.26506024096385544</c:v>
                </c:pt>
                <c:pt idx="2">
                  <c:v>0.33333333333333331</c:v>
                </c:pt>
                <c:pt idx="3">
                  <c:v>0.41614906832298137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292864"/>
        <c:axId val="65245696"/>
      </c:barChart>
      <c:catAx>
        <c:axId val="6429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245696"/>
        <c:crosses val="autoZero"/>
        <c:auto val="1"/>
        <c:lblAlgn val="ctr"/>
        <c:lblOffset val="100"/>
        <c:noMultiLvlLbl val="0"/>
      </c:catAx>
      <c:valAx>
        <c:axId val="6524569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292864"/>
        <c:crosses val="autoZero"/>
        <c:crossBetween val="between"/>
        <c:majorUnit val="0.1"/>
        <c:minorUnit val="1.000000000000000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Indicadores!$C$68</c:f>
              <c:strCache>
                <c:ptCount val="1"/>
                <c:pt idx="0">
                  <c:v>Proporção de busca ativa realizada às crianças faltosas às consultas no programa de saúde da criança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Indicadores!$D$67:$G$67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Indicadores!$D$68:$G$68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0.96875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380352"/>
        <c:axId val="65248576"/>
      </c:barChart>
      <c:catAx>
        <c:axId val="6538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248576"/>
        <c:crosses val="autoZero"/>
        <c:auto val="1"/>
        <c:lblAlgn val="ctr"/>
        <c:lblOffset val="100"/>
        <c:noMultiLvlLbl val="0"/>
      </c:catAx>
      <c:valAx>
        <c:axId val="652485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380352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Indicadores!$C$75</c:f>
              <c:strCache>
                <c:ptCount val="1"/>
                <c:pt idx="0">
                  <c:v>Proporção de crianças com registro atualizado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Indicadores!$D$74:$G$74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Indicadores!$D$75:$G$75</c:f>
              <c:numCache>
                <c:formatCode>0.0%</c:formatCode>
                <c:ptCount val="4"/>
                <c:pt idx="0">
                  <c:v>1</c:v>
                </c:pt>
                <c:pt idx="1">
                  <c:v>0.97457627118644063</c:v>
                </c:pt>
                <c:pt idx="2">
                  <c:v>0.98101265822784811</c:v>
                </c:pt>
                <c:pt idx="3">
                  <c:v>0.99539170506912444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382400"/>
        <c:axId val="65283776"/>
      </c:barChart>
      <c:catAx>
        <c:axId val="6538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283776"/>
        <c:crosses val="autoZero"/>
        <c:auto val="1"/>
        <c:lblAlgn val="ctr"/>
        <c:lblOffset val="100"/>
        <c:noMultiLvlLbl val="0"/>
      </c:catAx>
      <c:valAx>
        <c:axId val="652837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382400"/>
        <c:crosses val="autoZero"/>
        <c:crossBetween val="between"/>
        <c:majorUnit val="0.1"/>
        <c:minorUnit val="2.0000000000000005E-3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Indicadores!$C$82</c:f>
              <c:strCache>
                <c:ptCount val="1"/>
                <c:pt idx="0">
                  <c:v>Proporção de crianças com avaliação de risco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Indicadores!$D$81:$G$81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Indicadores!$D$82:$G$82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857856"/>
        <c:axId val="65286080"/>
      </c:barChart>
      <c:catAx>
        <c:axId val="6885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286080"/>
        <c:crosses val="autoZero"/>
        <c:auto val="1"/>
        <c:lblAlgn val="ctr"/>
        <c:lblOffset val="100"/>
        <c:noMultiLvlLbl val="0"/>
      </c:catAx>
      <c:valAx>
        <c:axId val="6528608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8578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Indicadores!$C$82</c:f>
              <c:strCache>
                <c:ptCount val="1"/>
                <c:pt idx="0">
                  <c:v>Proporção de crianças com avaliação de risco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Indicadores!$D$81:$G$81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Indicadores!$D$82:$G$82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859904"/>
        <c:axId val="65288384"/>
      </c:barChart>
      <c:catAx>
        <c:axId val="6885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288384"/>
        <c:crosses val="autoZero"/>
        <c:auto val="1"/>
        <c:lblAlgn val="ctr"/>
        <c:lblOffset val="100"/>
        <c:noMultiLvlLbl val="0"/>
      </c:catAx>
      <c:valAx>
        <c:axId val="6528838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85990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Indicadores!$C$95</c:f>
              <c:strCache>
                <c:ptCount val="1"/>
                <c:pt idx="0">
                  <c:v>Número de crianças colocadas para mamar durante a primeira consulta.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Indicadores!$D$94:$G$94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Indicadores!$D$95:$G$95</c:f>
              <c:numCache>
                <c:formatCode>0.0%</c:formatCode>
                <c:ptCount val="4"/>
                <c:pt idx="0">
                  <c:v>0.84126984126984128</c:v>
                </c:pt>
                <c:pt idx="1">
                  <c:v>0.90677966101694918</c:v>
                </c:pt>
                <c:pt idx="2">
                  <c:v>0.930379746835443</c:v>
                </c:pt>
                <c:pt idx="3">
                  <c:v>0.94930875576036866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776448"/>
        <c:axId val="68690496"/>
      </c:barChart>
      <c:catAx>
        <c:axId val="6877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690496"/>
        <c:crosses val="autoZero"/>
        <c:auto val="1"/>
        <c:lblAlgn val="ctr"/>
        <c:lblOffset val="100"/>
        <c:noMultiLvlLbl val="0"/>
      </c:catAx>
      <c:valAx>
        <c:axId val="68690496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76448"/>
        <c:crosses val="autoZero"/>
        <c:crossBetween val="between"/>
        <c:majorUnit val="0.1"/>
        <c:minorUnit val="1.000000000000000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Indicadores!$C$82</c:f>
              <c:strCache>
                <c:ptCount val="1"/>
                <c:pt idx="0">
                  <c:v>Proporção de crianças com avaliação de risco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Indicadores!$D$81:$G$81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Indicadores!$D$82:$G$82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778496"/>
        <c:axId val="68692800"/>
      </c:barChart>
      <c:catAx>
        <c:axId val="6877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692800"/>
        <c:crosses val="autoZero"/>
        <c:auto val="1"/>
        <c:lblAlgn val="ctr"/>
        <c:lblOffset val="100"/>
        <c:noMultiLvlLbl val="0"/>
      </c:catAx>
      <c:valAx>
        <c:axId val="6869280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784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Indicadores!$C$82</c:f>
              <c:strCache>
                <c:ptCount val="1"/>
                <c:pt idx="0">
                  <c:v>Proporção de crianças com avaliação de risco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Indicadores!$D$81:$G$81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Indicadores!$D$82:$G$82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279168"/>
        <c:axId val="68695104"/>
      </c:barChart>
      <c:catAx>
        <c:axId val="7027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695104"/>
        <c:crosses val="autoZero"/>
        <c:auto val="1"/>
        <c:lblAlgn val="ctr"/>
        <c:lblOffset val="100"/>
        <c:noMultiLvlLbl val="0"/>
      </c:catAx>
      <c:valAx>
        <c:axId val="686951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2791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com primeira consulta na primeira semana de vida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0.95238095238095233</c:v>
                </c:pt>
                <c:pt idx="1">
                  <c:v>0.97457627118644063</c:v>
                </c:pt>
                <c:pt idx="2">
                  <c:v>0.97468354430379744</c:v>
                </c:pt>
                <c:pt idx="3">
                  <c:v>0.98156682027649766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07808"/>
        <c:axId val="34175168"/>
      </c:barChart>
      <c:catAx>
        <c:axId val="3480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175168"/>
        <c:crosses val="autoZero"/>
        <c:auto val="1"/>
        <c:lblAlgn val="ctr"/>
        <c:lblOffset val="100"/>
        <c:noMultiLvlLbl val="0"/>
      </c:catAx>
      <c:valAx>
        <c:axId val="3417516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807808"/>
        <c:crosses val="autoZero"/>
        <c:crossBetween val="between"/>
        <c:majorUnit val="0.1"/>
        <c:minorUnit val="2.0000000000000005E-3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crianças com monitoramento de crescimento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Indicadores!$D$13:$G$13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Indicadores!$D$14:$G$14</c:f>
              <c:numCache>
                <c:formatCode>0.0%</c:formatCode>
                <c:ptCount val="4"/>
                <c:pt idx="0">
                  <c:v>1</c:v>
                </c:pt>
                <c:pt idx="1">
                  <c:v>0.98305084745762716</c:v>
                </c:pt>
                <c:pt idx="2">
                  <c:v>0.98101265822784811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09856"/>
        <c:axId val="34267712"/>
      </c:barChart>
      <c:catAx>
        <c:axId val="3480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267712"/>
        <c:crosses val="autoZero"/>
        <c:auto val="1"/>
        <c:lblAlgn val="ctr"/>
        <c:lblOffset val="100"/>
        <c:noMultiLvlLbl val="0"/>
      </c:catAx>
      <c:valAx>
        <c:axId val="3426771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809856"/>
        <c:crosses val="autoZero"/>
        <c:crossBetween val="between"/>
        <c:majorUnit val="0.1"/>
        <c:minorUnit val="1.0000000000000002E-3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Indicadores!$C$19</c:f>
              <c:strCache>
                <c:ptCount val="1"/>
                <c:pt idx="0">
                  <c:v>Proporção de crianças com déficit de peso monitoradas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Indicadores!$D$18:$G$18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Indicadores!$D$19:$G$19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044992"/>
        <c:axId val="34270016"/>
      </c:barChart>
      <c:catAx>
        <c:axId val="5704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270016"/>
        <c:crosses val="autoZero"/>
        <c:auto val="1"/>
        <c:lblAlgn val="ctr"/>
        <c:lblOffset val="100"/>
        <c:noMultiLvlLbl val="0"/>
      </c:catAx>
      <c:valAx>
        <c:axId val="3427001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044992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crianças com excesso de peso monitoradas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Indicadores!$D$24:$G$24</c:f>
              <c:numCache>
                <c:formatCode>0.0%</c:formatCode>
                <c:ptCount val="4"/>
                <c:pt idx="0">
                  <c:v>1</c:v>
                </c:pt>
                <c:pt idx="1">
                  <c:v>0.83333333333333337</c:v>
                </c:pt>
                <c:pt idx="2">
                  <c:v>0.8571428571428571</c:v>
                </c:pt>
                <c:pt idx="3">
                  <c:v>0.8571428571428571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047040"/>
        <c:axId val="34271744"/>
      </c:barChart>
      <c:catAx>
        <c:axId val="5704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271744"/>
        <c:crosses val="autoZero"/>
        <c:auto val="1"/>
        <c:lblAlgn val="ctr"/>
        <c:lblOffset val="100"/>
        <c:noMultiLvlLbl val="0"/>
      </c:catAx>
      <c:valAx>
        <c:axId val="342717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047040"/>
        <c:crosses val="autoZero"/>
        <c:crossBetween val="between"/>
        <c:majorUnit val="0.1"/>
        <c:minorUnit val="1.000000000000000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Indicadores!$C$29</c:f>
              <c:strCache>
                <c:ptCount val="1"/>
                <c:pt idx="0">
                  <c:v>Proporção de crianças com monitoramento de desenvolvimento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Indicadores!$D$28:$G$28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Indicadores!$D$29:$G$29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95616"/>
        <c:axId val="34274048"/>
      </c:barChart>
      <c:catAx>
        <c:axId val="3409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274048"/>
        <c:crosses val="autoZero"/>
        <c:auto val="1"/>
        <c:lblAlgn val="ctr"/>
        <c:lblOffset val="100"/>
        <c:noMultiLvlLbl val="0"/>
      </c:catAx>
      <c:valAx>
        <c:axId val="342740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09561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crianças com vacinação em dia para a idade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Indicadores!$D$33:$G$33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Indicadores!$D$34:$G$34</c:f>
              <c:numCache>
                <c:formatCode>0.0%</c:formatCode>
                <c:ptCount val="4"/>
                <c:pt idx="0">
                  <c:v>0.98412698412698407</c:v>
                </c:pt>
                <c:pt idx="1">
                  <c:v>0.98305084745762716</c:v>
                </c:pt>
                <c:pt idx="2">
                  <c:v>0.98734177215189878</c:v>
                </c:pt>
                <c:pt idx="3">
                  <c:v>0.99539170506912444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97664"/>
        <c:axId val="61752448"/>
      </c:barChart>
      <c:catAx>
        <c:axId val="3409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752448"/>
        <c:crosses val="autoZero"/>
        <c:auto val="1"/>
        <c:lblAlgn val="ctr"/>
        <c:lblOffset val="100"/>
        <c:noMultiLvlLbl val="0"/>
      </c:catAx>
      <c:valAx>
        <c:axId val="617524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097664"/>
        <c:crosses val="autoZero"/>
        <c:crossBetween val="between"/>
        <c:majorUnit val="0.1"/>
        <c:minorUnit val="1.0000000000000002E-3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crianças com triagem auditiva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Indicadores!$D$45:$G$45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Indicadores!$D$46:$G$46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094208"/>
        <c:axId val="61754752"/>
      </c:barChart>
      <c:catAx>
        <c:axId val="64094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754752"/>
        <c:crosses val="autoZero"/>
        <c:auto val="1"/>
        <c:lblAlgn val="ctr"/>
        <c:lblOffset val="100"/>
        <c:noMultiLvlLbl val="0"/>
      </c:catAx>
      <c:valAx>
        <c:axId val="6175475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094208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crianças com triagem auditiva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Indicadores!$D$45:$G$45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Indicadores!$D$46:$G$46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096256"/>
        <c:axId val="61757056"/>
      </c:barChart>
      <c:catAx>
        <c:axId val="6409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757056"/>
        <c:crosses val="autoZero"/>
        <c:auto val="1"/>
        <c:lblAlgn val="ctr"/>
        <c:lblOffset val="100"/>
        <c:noMultiLvlLbl val="0"/>
      </c:catAx>
      <c:valAx>
        <c:axId val="6175705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096256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14CEB41-A684-4EEA-9465-3BD4F7280DFB}" type="datetimeFigureOut">
              <a:rPr lang="pt-BR" smtClean="0"/>
              <a:t>13/06/2015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476C1D8-AD2D-42B4-B608-C402C2DB6224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EB41-A684-4EEA-9465-3BD4F7280DFB}" type="datetimeFigureOut">
              <a:rPr lang="pt-BR" smtClean="0"/>
              <a:t>13/06/2015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C1D8-AD2D-42B4-B608-C402C2DB62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EB41-A684-4EEA-9465-3BD4F7280DFB}" type="datetimeFigureOut">
              <a:rPr lang="pt-BR" smtClean="0"/>
              <a:t>13/06/2015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C1D8-AD2D-42B4-B608-C402C2DB62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4CEB41-A684-4EEA-9465-3BD4F7280DFB}" type="datetimeFigureOut">
              <a:rPr lang="pt-BR" smtClean="0"/>
              <a:t>13/06/2015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76C1D8-AD2D-42B4-B608-C402C2DB622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14CEB41-A684-4EEA-9465-3BD4F7280DFB}" type="datetimeFigureOut">
              <a:rPr lang="pt-BR" smtClean="0"/>
              <a:t>13/06/2015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476C1D8-AD2D-42B4-B608-C402C2DB6224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EB41-A684-4EEA-9465-3BD4F7280DFB}" type="datetimeFigureOut">
              <a:rPr lang="pt-BR" smtClean="0"/>
              <a:t>13/06/2015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C1D8-AD2D-42B4-B608-C402C2DB622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EB41-A684-4EEA-9465-3BD4F7280DFB}" type="datetimeFigureOut">
              <a:rPr lang="pt-BR" smtClean="0"/>
              <a:t>13/06/2015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C1D8-AD2D-42B4-B608-C402C2DB6224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4CEB41-A684-4EEA-9465-3BD4F7280DFB}" type="datetimeFigureOut">
              <a:rPr lang="pt-BR" smtClean="0"/>
              <a:t>13/06/2015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76C1D8-AD2D-42B4-B608-C402C2DB622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EB41-A684-4EEA-9465-3BD4F7280DFB}" type="datetimeFigureOut">
              <a:rPr lang="pt-BR" smtClean="0"/>
              <a:t>13/06/2015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C1D8-AD2D-42B4-B608-C402C2DB62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4CEB41-A684-4EEA-9465-3BD4F7280DFB}" type="datetimeFigureOut">
              <a:rPr lang="pt-BR" smtClean="0"/>
              <a:t>13/06/2015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76C1D8-AD2D-42B4-B608-C402C2DB6224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4CEB41-A684-4EEA-9465-3BD4F7280DFB}" type="datetimeFigureOut">
              <a:rPr lang="pt-BR" smtClean="0"/>
              <a:t>13/06/2015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76C1D8-AD2D-42B4-B608-C402C2DB6224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4CEB41-A684-4EEA-9465-3BD4F7280DFB}" type="datetimeFigureOut">
              <a:rPr lang="pt-BR" smtClean="0"/>
              <a:t>13/06/2015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76C1D8-AD2D-42B4-B608-C402C2DB622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Melhora </a:t>
            </a:r>
            <a:r>
              <a:rPr lang="pt-BR" dirty="0">
                <a:latin typeface="Arial" pitchFamily="34" charset="0"/>
                <a:cs typeface="Arial" pitchFamily="34" charset="0"/>
              </a:rPr>
              <a:t>na atenção ao programa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saúde </a:t>
            </a:r>
            <a:r>
              <a:rPr lang="pt-BR" dirty="0">
                <a:latin typeface="Arial" pitchFamily="34" charset="0"/>
                <a:cs typeface="Arial" pitchFamily="34" charset="0"/>
              </a:rPr>
              <a:t>da criança (0-72 meses) na UBS Belo Horizonte,</a:t>
            </a:r>
          </a:p>
          <a:p>
            <a:pPr marL="0" indent="0" algn="ctr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Caxias do Sul,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RS</a:t>
            </a:r>
          </a:p>
          <a:p>
            <a:pPr marL="0" indent="0" algn="ctr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Especializando</a:t>
            </a:r>
            <a:r>
              <a:rPr lang="pt-BR" dirty="0">
                <a:latin typeface="Arial" pitchFamily="34" charset="0"/>
                <a:cs typeface="Arial" pitchFamily="34" charset="0"/>
              </a:rPr>
              <a:t>: Idania Yamileth Reyes Márquez</a:t>
            </a:r>
          </a:p>
          <a:p>
            <a:pPr marL="0" indent="0" algn="ctr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Orientador: Glebson Moura Silva.</a:t>
            </a:r>
          </a:p>
          <a:p>
            <a:pPr marL="0" indent="0" algn="ctr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Pelotas,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Julho </a:t>
            </a:r>
            <a:r>
              <a:rPr lang="pt-BR" dirty="0">
                <a:latin typeface="Arial" pitchFamily="34" charset="0"/>
                <a:cs typeface="Arial" pitchFamily="34" charset="0"/>
              </a:rPr>
              <a:t>de 2015</a:t>
            </a:r>
          </a:p>
          <a:p>
            <a:pPr marL="0" indent="0" algn="ctr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564905"/>
            <a:ext cx="302433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5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08720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859216" cy="5616624"/>
          </a:xfrm>
        </p:spPr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Objetivo: </a:t>
            </a:r>
            <a:r>
              <a:rPr lang="pt-BR" dirty="0">
                <a:latin typeface="Arial" pitchFamily="34" charset="0"/>
                <a:cs typeface="Arial" pitchFamily="34" charset="0"/>
              </a:rPr>
              <a:t>Melhorar a qualidade do atendimento à criança.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Meta: </a:t>
            </a:r>
            <a:r>
              <a:rPr lang="pt-BR" dirty="0">
                <a:latin typeface="Arial" pitchFamily="34" charset="0"/>
                <a:cs typeface="Arial" pitchFamily="34" charset="0"/>
              </a:rPr>
              <a:t>Realizar a primeira consulta na primeira semana de vida para 100% das crianças cadastradas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Antes:0%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Depois:98,2%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162395074"/>
              </p:ext>
            </p:extLst>
          </p:nvPr>
        </p:nvGraphicFramePr>
        <p:xfrm>
          <a:off x="2915816" y="2852936"/>
          <a:ext cx="518457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907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859216" cy="5421216"/>
          </a:xfrm>
        </p:spPr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Objetivo: </a:t>
            </a:r>
            <a:r>
              <a:rPr lang="pt-BR" dirty="0">
                <a:latin typeface="Arial" pitchFamily="34" charset="0"/>
                <a:cs typeface="Arial" pitchFamily="34" charset="0"/>
              </a:rPr>
              <a:t>Melhorar a qualidade do atendimento à criança.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Meta: </a:t>
            </a:r>
            <a:r>
              <a:rPr lang="pt-BR" dirty="0">
                <a:latin typeface="Arial" pitchFamily="34" charset="0"/>
                <a:cs typeface="Arial" pitchFamily="34" charset="0"/>
              </a:rPr>
              <a:t>Monitorar o crescimento em 100% das crianças.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Antes:0%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Depois</a:t>
            </a:r>
            <a:r>
              <a:rPr lang="pt-BR" dirty="0" smtClean="0"/>
              <a:t>100%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</a:t>
            </a:r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933673625"/>
              </p:ext>
            </p:extLst>
          </p:nvPr>
        </p:nvGraphicFramePr>
        <p:xfrm>
          <a:off x="2771800" y="2420888"/>
          <a:ext cx="53285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18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859216" cy="5421216"/>
          </a:xfrm>
        </p:spPr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Objetivo: </a:t>
            </a:r>
            <a:r>
              <a:rPr lang="pt-BR" dirty="0">
                <a:latin typeface="Arial" pitchFamily="34" charset="0"/>
                <a:cs typeface="Arial" pitchFamily="34" charset="0"/>
              </a:rPr>
              <a:t>Melhorar a qualidade do atendimento à criança.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Meta: </a:t>
            </a:r>
            <a:r>
              <a:rPr lang="pt-BR" dirty="0">
                <a:latin typeface="Arial" pitchFamily="34" charset="0"/>
                <a:cs typeface="Arial" pitchFamily="34" charset="0"/>
              </a:rPr>
              <a:t>Monitorar 100% das crianças com déficit de peso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Antes:0%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Depois</a:t>
            </a:r>
            <a:r>
              <a:rPr lang="pt-BR" dirty="0" smtClean="0"/>
              <a:t>:100%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</a:t>
            </a: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733192946"/>
              </p:ext>
            </p:extLst>
          </p:nvPr>
        </p:nvGraphicFramePr>
        <p:xfrm>
          <a:off x="2843808" y="2420888"/>
          <a:ext cx="518457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34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787208" cy="5493224"/>
          </a:xfrm>
        </p:spPr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Objetivo: </a:t>
            </a:r>
            <a:r>
              <a:rPr lang="pt-BR" dirty="0">
                <a:latin typeface="Arial" pitchFamily="34" charset="0"/>
                <a:cs typeface="Arial" pitchFamily="34" charset="0"/>
              </a:rPr>
              <a:t>Melhorar a qualidade do atendimento à criança.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Meta: Monitorar </a:t>
            </a:r>
            <a:r>
              <a:rPr lang="pt-BR" dirty="0">
                <a:latin typeface="Arial" pitchFamily="34" charset="0"/>
                <a:cs typeface="Arial" pitchFamily="34" charset="0"/>
              </a:rPr>
              <a:t>100% das crianças com excesso de peso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Antes:0%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Depois</a:t>
            </a:r>
            <a:r>
              <a:rPr lang="pt-BR" dirty="0" smtClean="0"/>
              <a:t>:85,7%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</a:t>
            </a:r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05485314"/>
              </p:ext>
            </p:extLst>
          </p:nvPr>
        </p:nvGraphicFramePr>
        <p:xfrm>
          <a:off x="2915816" y="2564904"/>
          <a:ext cx="5040561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39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199" y="1268760"/>
            <a:ext cx="7931225" cy="5205192"/>
          </a:xfrm>
        </p:spPr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Objetivo: </a:t>
            </a:r>
            <a:r>
              <a:rPr lang="pt-BR" dirty="0">
                <a:latin typeface="Arial" pitchFamily="34" charset="0"/>
                <a:cs typeface="Arial" pitchFamily="34" charset="0"/>
              </a:rPr>
              <a:t>Melhorar a qualidade do atendimento à criança. 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eta: </a:t>
            </a:r>
            <a:r>
              <a:rPr lang="pt-BR" dirty="0">
                <a:latin typeface="Arial" pitchFamily="34" charset="0"/>
                <a:cs typeface="Arial" pitchFamily="34" charset="0"/>
              </a:rPr>
              <a:t>Monitorar o desenvolvimento em 100% das crianças.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Antes:0%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Depois: 100%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</a:t>
            </a: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467762879"/>
              </p:ext>
            </p:extLst>
          </p:nvPr>
        </p:nvGraphicFramePr>
        <p:xfrm>
          <a:off x="2843808" y="2636912"/>
          <a:ext cx="525658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65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787208" cy="5421216"/>
          </a:xfrm>
        </p:spPr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Objetivo: </a:t>
            </a:r>
            <a:r>
              <a:rPr lang="pt-BR" dirty="0">
                <a:latin typeface="Arial" pitchFamily="34" charset="0"/>
                <a:cs typeface="Arial" pitchFamily="34" charset="0"/>
              </a:rPr>
              <a:t>Melhorar a qualidade do atendimento à criança.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Meta: </a:t>
            </a:r>
            <a:r>
              <a:rPr lang="pt-BR" dirty="0">
                <a:latin typeface="Arial" pitchFamily="34" charset="0"/>
                <a:cs typeface="Arial" pitchFamily="34" charset="0"/>
              </a:rPr>
              <a:t>Vacinar 100% das crianças de acordo com a idade.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Antes:80%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Depois: 99,5%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</a:t>
            </a: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482387431"/>
              </p:ext>
            </p:extLst>
          </p:nvPr>
        </p:nvGraphicFramePr>
        <p:xfrm>
          <a:off x="2915816" y="2420888"/>
          <a:ext cx="511256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7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931224" cy="5277200"/>
          </a:xfrm>
        </p:spPr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Objetivo: </a:t>
            </a:r>
            <a:r>
              <a:rPr lang="pt-BR" dirty="0">
                <a:latin typeface="Arial" pitchFamily="34" charset="0"/>
                <a:cs typeface="Arial" pitchFamily="34" charset="0"/>
              </a:rPr>
              <a:t>Melhorar a qualidade do atendimento à criança.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Meta: Realizar </a:t>
            </a:r>
            <a:r>
              <a:rPr lang="pt-BR" dirty="0">
                <a:latin typeface="Arial" pitchFamily="34" charset="0"/>
                <a:cs typeface="Arial" pitchFamily="34" charset="0"/>
              </a:rPr>
              <a:t>suplementação de ferro em 100% das crianças de 6 a 24 meses.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Antes:0%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Depois: 100%</a:t>
            </a:r>
          </a:p>
          <a:p>
            <a:pPr marL="0" indent="0" algn="just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      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293191732"/>
              </p:ext>
            </p:extLst>
          </p:nvPr>
        </p:nvGraphicFramePr>
        <p:xfrm>
          <a:off x="2987824" y="2996952"/>
          <a:ext cx="50405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71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003232" cy="5277200"/>
          </a:xfrm>
        </p:spPr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Objetivo: </a:t>
            </a:r>
            <a:r>
              <a:rPr lang="pt-BR" dirty="0">
                <a:latin typeface="Arial" pitchFamily="34" charset="0"/>
                <a:cs typeface="Arial" pitchFamily="34" charset="0"/>
              </a:rPr>
              <a:t>Melhorar a qualidade do atendimento à criança.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Meta: </a:t>
            </a:r>
            <a:r>
              <a:rPr lang="pt-BR" dirty="0">
                <a:latin typeface="Arial" pitchFamily="34" charset="0"/>
                <a:cs typeface="Arial" pitchFamily="34" charset="0"/>
              </a:rPr>
              <a:t>Realizar triagem auditiva em 100% das crianças.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Antes:0%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Depois: 100%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</a:t>
            </a: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743197857"/>
              </p:ext>
            </p:extLst>
          </p:nvPr>
        </p:nvGraphicFramePr>
        <p:xfrm>
          <a:off x="2843808" y="2564904"/>
          <a:ext cx="518457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45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931224" cy="5349208"/>
          </a:xfrm>
        </p:spPr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Objetivo: </a:t>
            </a:r>
            <a:r>
              <a:rPr lang="pt-BR" dirty="0">
                <a:latin typeface="Arial" pitchFamily="34" charset="0"/>
                <a:cs typeface="Arial" pitchFamily="34" charset="0"/>
              </a:rPr>
              <a:t>Melhorar a qualidade do atendimento à criança.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Meta: </a:t>
            </a:r>
            <a:r>
              <a:rPr lang="pt-BR" dirty="0">
                <a:latin typeface="Arial" pitchFamily="34" charset="0"/>
                <a:cs typeface="Arial" pitchFamily="34" charset="0"/>
              </a:rPr>
              <a:t>Realizar teste do pezinho em 100% das crianças até 7 dias de vida.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Antes:0%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Depois:95.9%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</a:t>
            </a: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020756559"/>
              </p:ext>
            </p:extLst>
          </p:nvPr>
        </p:nvGraphicFramePr>
        <p:xfrm>
          <a:off x="2843808" y="2852936"/>
          <a:ext cx="525658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6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931224" cy="5421216"/>
          </a:xfrm>
        </p:spPr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Objetivo: </a:t>
            </a:r>
            <a:r>
              <a:rPr lang="pt-BR" dirty="0">
                <a:latin typeface="Arial" pitchFamily="34" charset="0"/>
                <a:cs typeface="Arial" pitchFamily="34" charset="0"/>
              </a:rPr>
              <a:t>Melhorar a qualidade do atendimento à criança.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Meta: </a:t>
            </a:r>
            <a:r>
              <a:rPr lang="pt-BR" dirty="0">
                <a:latin typeface="Arial" pitchFamily="34" charset="0"/>
                <a:cs typeface="Arial" pitchFamily="34" charset="0"/>
              </a:rPr>
              <a:t>Realizar avaliação da necessidade de atendimento odontológico em 100% das crianças de 6 e 72 meses.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Antes:0%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Depois: 100%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</a:t>
            </a: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164791894"/>
              </p:ext>
            </p:extLst>
          </p:nvPr>
        </p:nvGraphicFramePr>
        <p:xfrm>
          <a:off x="2843808" y="2996952"/>
          <a:ext cx="518457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36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3300" dirty="0" smtClean="0">
                <a:latin typeface="Arial" pitchFamily="34" charset="0"/>
                <a:cs typeface="Arial" pitchFamily="34" charset="0"/>
              </a:rPr>
              <a:t>Importância </a:t>
            </a:r>
            <a:r>
              <a:rPr lang="pt-BR" sz="3300" dirty="0">
                <a:latin typeface="Arial" pitchFamily="34" charset="0"/>
                <a:cs typeface="Arial" pitchFamily="34" charset="0"/>
              </a:rPr>
              <a:t>da atenção ao programa </a:t>
            </a:r>
            <a:r>
              <a:rPr lang="pt-BR" sz="3300" dirty="0" smtClean="0">
                <a:latin typeface="Arial" pitchFamily="34" charset="0"/>
                <a:cs typeface="Arial" pitchFamily="34" charset="0"/>
              </a:rPr>
              <a:t>saúde </a:t>
            </a:r>
            <a:r>
              <a:rPr lang="pt-BR" sz="3300" dirty="0">
                <a:latin typeface="Arial" pitchFamily="34" charset="0"/>
                <a:cs typeface="Arial" pitchFamily="34" charset="0"/>
              </a:rPr>
              <a:t>da criança na faixa de 0-72 meses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7715200" cy="4845152"/>
          </a:xfrm>
        </p:spPr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 importância da diretriz de atenção  a saúde da criança busca ter um olhar voltado a promoção da   saúde da criança, a prevenção de agravos e assistência adequados com o fim de  </a:t>
            </a:r>
            <a:r>
              <a:rPr lang="pt-BR" dirty="0">
                <a:latin typeface="Arial" pitchFamily="34" charset="0"/>
                <a:cs typeface="Arial" pitchFamily="34" charset="0"/>
              </a:rPr>
              <a:t>manter 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vínculo </a:t>
            </a:r>
            <a:r>
              <a:rPr lang="pt-BR" dirty="0">
                <a:latin typeface="Arial" pitchFamily="34" charset="0"/>
                <a:cs typeface="Arial" pitchFamily="34" charset="0"/>
              </a:rPr>
              <a:t>permanente para acompanhamento destas crianças no processo de crescimento e desenvolvimento para ter cidadãos capazes e aptos, física, intelectual e emocionalmente preparada para se capacitar profissionalmente e laboral mente na construção de uma nação forte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76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715200" cy="5349208"/>
          </a:xfrm>
        </p:spPr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Objetivo: </a:t>
            </a:r>
            <a:r>
              <a:rPr lang="pt-BR" dirty="0">
                <a:latin typeface="Arial" pitchFamily="34" charset="0"/>
                <a:cs typeface="Arial" pitchFamily="34" charset="0"/>
              </a:rPr>
              <a:t>Melhorar a qualidade do atendimento à criança.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Meta:  </a:t>
            </a:r>
            <a:r>
              <a:rPr lang="pt-BR" dirty="0">
                <a:latin typeface="Arial" pitchFamily="34" charset="0"/>
                <a:cs typeface="Arial" pitchFamily="34" charset="0"/>
              </a:rPr>
              <a:t>Realizar primeira consulta odontológica para 100% das crianças de 6 a 72 meses de idade moradoras da área de abrangência, cadastradas na unidade de saúde.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Antes:0%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Depois:</a:t>
            </a:r>
            <a:r>
              <a:rPr lang="pt-BR" dirty="0" smtClean="0"/>
              <a:t> 41,6%</a:t>
            </a:r>
          </a:p>
          <a:p>
            <a:pPr marL="0" indent="0">
              <a:buNone/>
            </a:pPr>
            <a:r>
              <a:rPr lang="pt-BR" dirty="0" smtClean="0"/>
              <a:t>                          </a:t>
            </a: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49631751"/>
              </p:ext>
            </p:extLst>
          </p:nvPr>
        </p:nvGraphicFramePr>
        <p:xfrm>
          <a:off x="3347864" y="3140968"/>
          <a:ext cx="4613498" cy="324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40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Adesão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199" y="1052736"/>
            <a:ext cx="7715199" cy="5421216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Objetivo:  </a:t>
            </a:r>
            <a:r>
              <a:rPr lang="pt-BR" dirty="0">
                <a:latin typeface="Arial" pitchFamily="34" charset="0"/>
                <a:cs typeface="Arial" pitchFamily="34" charset="0"/>
              </a:rPr>
              <a:t>Melhorar a adesão ao programa de Saúde da Criança.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Meta: </a:t>
            </a:r>
            <a:r>
              <a:rPr lang="pt-BR" dirty="0">
                <a:latin typeface="Arial" pitchFamily="34" charset="0"/>
                <a:cs typeface="Arial" pitchFamily="34" charset="0"/>
              </a:rPr>
              <a:t>: Fazer busca ativa de 100% das crianças faltosas às consultas.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Antes:0%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Depois</a:t>
            </a:r>
            <a:r>
              <a:rPr lang="pt-BR" dirty="0" smtClean="0"/>
              <a:t>:100%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 </a:t>
            </a: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301179627"/>
              </p:ext>
            </p:extLst>
          </p:nvPr>
        </p:nvGraphicFramePr>
        <p:xfrm>
          <a:off x="2843808" y="2708920"/>
          <a:ext cx="496855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19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registro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571184" cy="5565232"/>
          </a:xfrm>
        </p:spPr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Objetivo: </a:t>
            </a:r>
            <a:r>
              <a:rPr lang="pt-BR" dirty="0">
                <a:latin typeface="Arial" pitchFamily="34" charset="0"/>
                <a:cs typeface="Arial" pitchFamily="34" charset="0"/>
              </a:rPr>
              <a:t>Melhorar o registro das informações.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Meta: </a:t>
            </a:r>
            <a:r>
              <a:rPr lang="pt-BR" dirty="0">
                <a:latin typeface="Arial" pitchFamily="34" charset="0"/>
                <a:cs typeface="Arial" pitchFamily="34" charset="0"/>
              </a:rPr>
              <a:t>Manter registro na ficha espelho de saúde da criança/ vacinação de 100% das crianças que consultam no serviço.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Antes:0%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Depois:99,5%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</a:t>
            </a: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36874732"/>
              </p:ext>
            </p:extLst>
          </p:nvPr>
        </p:nvGraphicFramePr>
        <p:xfrm>
          <a:off x="2843808" y="2780928"/>
          <a:ext cx="511256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957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de risco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715200" cy="5349208"/>
          </a:xfrm>
        </p:spPr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Objetivo: </a:t>
            </a:r>
            <a:r>
              <a:rPr lang="pt-BR" dirty="0">
                <a:latin typeface="Arial" pitchFamily="34" charset="0"/>
                <a:cs typeface="Arial" pitchFamily="34" charset="0"/>
              </a:rPr>
              <a:t>Mapear as crianças de risco pertencentes à área de abrangência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Meta: </a:t>
            </a:r>
            <a:r>
              <a:rPr lang="pt-BR" dirty="0">
                <a:latin typeface="Arial" pitchFamily="34" charset="0"/>
                <a:cs typeface="Arial" pitchFamily="34" charset="0"/>
              </a:rPr>
              <a:t>Realizar avaliação de risco em  100% das crianças cadastradas no programa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Antes:0%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Depois: 100%</a:t>
            </a:r>
          </a:p>
          <a:p>
            <a:pPr marL="0" indent="0" algn="just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      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465345389"/>
              </p:ext>
            </p:extLst>
          </p:nvPr>
        </p:nvGraphicFramePr>
        <p:xfrm>
          <a:off x="2843808" y="2852936"/>
          <a:ext cx="518457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35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Promoção da saúde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787208" cy="5133184"/>
          </a:xfrm>
        </p:spPr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Objetivo: </a:t>
            </a:r>
            <a:r>
              <a:rPr lang="pt-BR" dirty="0">
                <a:latin typeface="Arial" pitchFamily="34" charset="0"/>
                <a:cs typeface="Arial" pitchFamily="34" charset="0"/>
              </a:rPr>
              <a:t>Promover a saúde das crianças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Meta: </a:t>
            </a:r>
            <a:r>
              <a:rPr lang="pt-BR" dirty="0">
                <a:latin typeface="Arial" pitchFamily="34" charset="0"/>
                <a:cs typeface="Arial" pitchFamily="34" charset="0"/>
              </a:rPr>
              <a:t>Dar orientações para prevenir acidentes na infância em 100% das consultas de saúde da criança.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Antes:0%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Depois:100%</a:t>
            </a:r>
          </a:p>
          <a:p>
            <a:pPr marL="0" indent="0" algn="just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      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391485274"/>
              </p:ext>
            </p:extLst>
          </p:nvPr>
        </p:nvGraphicFramePr>
        <p:xfrm>
          <a:off x="2771800" y="2708920"/>
          <a:ext cx="525658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78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Promoção da saúde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715200" cy="5205192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Objetivo: </a:t>
            </a:r>
            <a:r>
              <a:rPr lang="pt-BR" dirty="0">
                <a:latin typeface="Arial" pitchFamily="34" charset="0"/>
                <a:cs typeface="Arial" pitchFamily="34" charset="0"/>
              </a:rPr>
              <a:t>Promover a saúde das crianças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Meta: </a:t>
            </a:r>
            <a:r>
              <a:rPr lang="pt-BR" dirty="0">
                <a:latin typeface="Arial" pitchFamily="34" charset="0"/>
                <a:cs typeface="Arial" pitchFamily="34" charset="0"/>
              </a:rPr>
              <a:t>Colocar 100% das crianças para mamar durante a primeira consulta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Antes:0%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Depois: 94,9%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171640150"/>
              </p:ext>
            </p:extLst>
          </p:nvPr>
        </p:nvGraphicFramePr>
        <p:xfrm>
          <a:off x="2843808" y="2708920"/>
          <a:ext cx="511256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13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Promoção da saúde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787208" cy="5061176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Objetivo: </a:t>
            </a:r>
            <a:r>
              <a:rPr lang="pt-BR" dirty="0">
                <a:latin typeface="Arial" pitchFamily="34" charset="0"/>
                <a:cs typeface="Arial" pitchFamily="34" charset="0"/>
              </a:rPr>
              <a:t>Promover a saúde das crianças.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Meta: </a:t>
            </a:r>
            <a:r>
              <a:rPr lang="pt-BR" dirty="0">
                <a:latin typeface="Arial" pitchFamily="34" charset="0"/>
                <a:cs typeface="Arial" pitchFamily="34" charset="0"/>
              </a:rPr>
              <a:t>Fornecer orientações nutricionais de acordo com a faixa etária para 100% das crianças.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Antes: 0%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Depois</a:t>
            </a:r>
            <a:r>
              <a:rPr lang="pt-BR" b="1" dirty="0" smtClean="0"/>
              <a:t>: 100%</a:t>
            </a:r>
          </a:p>
          <a:p>
            <a:pPr marL="0" indent="0">
              <a:buNone/>
            </a:pPr>
            <a:r>
              <a:rPr lang="pt-BR" b="1" dirty="0"/>
              <a:t> </a:t>
            </a:r>
            <a:r>
              <a:rPr lang="pt-BR" b="1" dirty="0" smtClean="0"/>
              <a:t>                             </a:t>
            </a:r>
            <a:endParaRPr lang="pt-BR" dirty="0" smtClean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125342920"/>
              </p:ext>
            </p:extLst>
          </p:nvPr>
        </p:nvGraphicFramePr>
        <p:xfrm>
          <a:off x="2987824" y="2852936"/>
          <a:ext cx="504056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531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864096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Promoção da saúde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787208" cy="5349208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Objetivo: </a:t>
            </a:r>
            <a:r>
              <a:rPr lang="pt-BR" dirty="0">
                <a:latin typeface="Arial" pitchFamily="34" charset="0"/>
                <a:cs typeface="Arial" pitchFamily="34" charset="0"/>
              </a:rPr>
              <a:t>Promover a saúde das crianças.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Meta: </a:t>
            </a:r>
            <a:r>
              <a:rPr lang="pt-BR" dirty="0">
                <a:latin typeface="Arial" pitchFamily="34" charset="0"/>
                <a:cs typeface="Arial" pitchFamily="34" charset="0"/>
              </a:rPr>
              <a:t>Fornecer orientações sobre higiene bucal para 100% das crianças de acordo com a faixa etária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Antes:0%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Depois</a:t>
            </a:r>
            <a:r>
              <a:rPr lang="pt-BR" dirty="0" smtClean="0"/>
              <a:t>:100%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</a:t>
            </a: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257486582"/>
              </p:ext>
            </p:extLst>
          </p:nvPr>
        </p:nvGraphicFramePr>
        <p:xfrm>
          <a:off x="2771800" y="2492896"/>
          <a:ext cx="525658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94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643192" cy="55652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                 </a:t>
            </a: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600" dirty="0" smtClean="0">
                <a:latin typeface="Arial" pitchFamily="34" charset="0"/>
                <a:cs typeface="Arial" pitchFamily="34" charset="0"/>
              </a:rPr>
              <a:t> A equipe: fortaleceu o vínculo para o trabalho em conjunto, permitiu a qualificação da pratica clinica,  reviu as atribuições da equipe viabilizando a atenção a um maior numero de crianças.</a:t>
            </a:r>
          </a:p>
          <a:p>
            <a:pPr marL="0" indent="0" algn="just"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600" dirty="0">
                <a:latin typeface="Arial" pitchFamily="34" charset="0"/>
                <a:cs typeface="Arial" pitchFamily="34" charset="0"/>
              </a:rPr>
              <a:t>O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serviço:  reorganização  da metodologia  na rotina do trabalho na UBS com as demais ações programáticas, a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criação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e melhora dos registros facilitou as buscas ativas, e monitoramento das vacinas, das consultas odontológicas. </a:t>
            </a:r>
          </a:p>
          <a:p>
            <a:pPr algn="just"/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600" dirty="0" smtClean="0"/>
              <a:t>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A comunidade: com a chegada da pediatra ao serviço houve mais valorização pela comunidade  das consultas de acompanhamento no crescimento das crianças a fim de fazer detecção e diagnostico precoce de problemas de saúde nas crianças.   </a:t>
            </a:r>
          </a:p>
        </p:txBody>
      </p:sp>
    </p:spTree>
    <p:extLst>
      <p:ext uri="{BB962C8B-B14F-4D97-AF65-F5344CB8AC3E}">
        <p14:creationId xmlns:p14="http://schemas.microsoft.com/office/powerpoint/2010/main" val="35566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pt-BR" dirty="0" smtClean="0"/>
              <a:t>Discussão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643192" cy="52772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A intervenção está totalmente incorporada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à rotina do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serviço e a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equipe deverá manter e intensificar as orientações à comunidade quanto à importância de realizar o acompanhamento das crianças por meio das consultas de puericultura e as facilidades de realizá-lo na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unidade.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As mudanças 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para viabilizar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continuidade após o término do curso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 serão: </a:t>
            </a:r>
            <a:endParaRPr lang="pt-BR" sz="9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 Ampliar a cobertura da consulta odontológica.</a:t>
            </a:r>
          </a:p>
          <a:p>
            <a:pPr algn="just">
              <a:lnSpc>
                <a:spcPct val="120000"/>
              </a:lnSpc>
            </a:pP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Retomar e fortalecer as atividades educativas coletivas.  </a:t>
            </a:r>
          </a:p>
          <a:p>
            <a:pPr marL="0" indent="0">
              <a:lnSpc>
                <a:spcPct val="120000"/>
              </a:lnSpc>
              <a:buNone/>
            </a:pPr>
            <a:endParaRPr lang="pt-BR" sz="9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4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529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Caracterização do município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caxias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do sul, rs.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514116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b="1" dirty="0" err="1">
                <a:latin typeface="Arial" pitchFamily="34" charset="0"/>
                <a:cs typeface="Arial" pitchFamily="34" charset="0"/>
              </a:rPr>
              <a:t>Localização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extremidade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este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da encosta superior do nordeste do estado do Rio Grande do Sul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 err="1">
                <a:latin typeface="Arial" pitchFamily="34" charset="0"/>
                <a:cs typeface="Arial" pitchFamily="34" charset="0"/>
              </a:rPr>
              <a:t>População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Total:  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435.564 mil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habitantes.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 err="1">
                <a:latin typeface="Arial" pitchFamily="34" charset="0"/>
                <a:cs typeface="Arial" pitchFamily="34" charset="0"/>
              </a:rPr>
              <a:t>Serviços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Saúde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no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Município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 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- 6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hospitais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- 46 </a:t>
            </a:r>
            <a:r>
              <a:rPr lang="en-US" dirty="0">
                <a:latin typeface="Arial" pitchFamily="34" charset="0"/>
                <a:cs typeface="Arial" pitchFamily="34" charset="0"/>
              </a:rPr>
              <a:t>UBS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- 19 ESF </a:t>
            </a:r>
            <a:r>
              <a:rPr lang="en-US" dirty="0">
                <a:latin typeface="Arial" pitchFamily="34" charset="0"/>
                <a:cs typeface="Arial" pitchFamily="34" charset="0"/>
              </a:rPr>
              <a:t>e 18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PACS</a:t>
            </a:r>
          </a:p>
          <a:p>
            <a:pPr marL="0" lv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- Pronto </a:t>
            </a:r>
            <a:r>
              <a:rPr lang="pt-BR" dirty="0">
                <a:latin typeface="Arial" pitchFamily="34" charset="0"/>
                <a:cs typeface="Arial" pitchFamily="34" charset="0"/>
              </a:rPr>
              <a:t>Atendimento 24 horas</a:t>
            </a:r>
          </a:p>
          <a:p>
            <a:pPr marL="0" lv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- Serviço </a:t>
            </a:r>
            <a:r>
              <a:rPr lang="pt-BR" dirty="0">
                <a:latin typeface="Arial" pitchFamily="34" charset="0"/>
                <a:cs typeface="Arial" pitchFamily="34" charset="0"/>
              </a:rPr>
              <a:t>de Atendimento Móvel de Urgência (SAMU)</a:t>
            </a:r>
          </a:p>
          <a:p>
            <a:pPr mar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- Centro </a:t>
            </a:r>
            <a:r>
              <a:rPr lang="pt-BR" dirty="0">
                <a:latin typeface="Arial" pitchFamily="34" charset="0"/>
                <a:cs typeface="Arial" pitchFamily="34" charset="0"/>
              </a:rPr>
              <a:t>Especializado de Saúde (CES)</a:t>
            </a:r>
          </a:p>
          <a:p>
            <a:pPr marL="0" lv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- Saúde mental</a:t>
            </a:r>
          </a:p>
          <a:p>
            <a:pPr marL="0" lv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- Serviço </a:t>
            </a:r>
            <a:r>
              <a:rPr lang="pt-BR" dirty="0">
                <a:latin typeface="Arial" pitchFamily="34" charset="0"/>
                <a:cs typeface="Arial" pitchFamily="34" charset="0"/>
              </a:rPr>
              <a:t>de assistência domiciliar (SAD);</a:t>
            </a:r>
          </a:p>
          <a:p>
            <a:pPr marL="0" lv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- Centro </a:t>
            </a:r>
            <a:r>
              <a:rPr lang="pt-BR" dirty="0">
                <a:latin typeface="Arial" pitchFamily="34" charset="0"/>
                <a:cs typeface="Arial" pitchFamily="34" charset="0"/>
              </a:rPr>
              <a:t>de Especialidades Odontológicas (CEO);</a:t>
            </a:r>
          </a:p>
          <a:p>
            <a:pPr marL="0" lv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- Serviço </a:t>
            </a:r>
            <a:r>
              <a:rPr lang="pt-BR" dirty="0">
                <a:latin typeface="Arial" pitchFamily="34" charset="0"/>
                <a:cs typeface="Arial" pitchFamily="34" charset="0"/>
              </a:rPr>
              <a:t>de avaliação, controle e auditoria (SACA);</a:t>
            </a:r>
          </a:p>
          <a:p>
            <a:pPr marL="0" lv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pt-BR" dirty="0">
                <a:latin typeface="Arial" pitchFamily="34" charset="0"/>
                <a:cs typeface="Arial" pitchFamily="34" charset="0"/>
              </a:rPr>
              <a:t>Central de Regulação de leitos;</a:t>
            </a:r>
          </a:p>
          <a:p>
            <a:pPr marL="0" lv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pt-BR" dirty="0">
                <a:latin typeface="Arial" pitchFamily="34" charset="0"/>
                <a:cs typeface="Arial" pitchFamily="34" charset="0"/>
              </a:rPr>
              <a:t>Vigilância à saúde</a:t>
            </a:r>
          </a:p>
          <a:p>
            <a:pPr marL="0" lv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-Central </a:t>
            </a:r>
            <a:r>
              <a:rPr lang="pt-BR" dirty="0">
                <a:latin typeface="Arial" pitchFamily="34" charset="0"/>
                <a:cs typeface="Arial" pitchFamily="34" charset="0"/>
              </a:rPr>
              <a:t>de exames complementares;</a:t>
            </a:r>
          </a:p>
          <a:p>
            <a:pPr marL="0" lv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- Hemocentro </a:t>
            </a:r>
            <a:r>
              <a:rPr lang="pt-BR" dirty="0">
                <a:latin typeface="Arial" pitchFamily="34" charset="0"/>
                <a:cs typeface="Arial" pitchFamily="34" charset="0"/>
              </a:rPr>
              <a:t>de Caxias do Sul (HEMOCS)</a:t>
            </a:r>
          </a:p>
          <a:p>
            <a:pPr marL="0" lv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- Ouvidoria</a:t>
            </a:r>
            <a:r>
              <a:rPr lang="pt-BR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16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 critica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Foi gratificante </a:t>
            </a:r>
            <a:r>
              <a:rPr lang="pt-BR" dirty="0">
                <a:latin typeface="Arial" pitchFamily="34" charset="0"/>
                <a:cs typeface="Arial" pitchFamily="34" charset="0"/>
              </a:rPr>
              <a:t>para o meu crescimento profissional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>
                <a:latin typeface="Arial" pitchFamily="34" charset="0"/>
                <a:cs typeface="Arial" pitchFamily="34" charset="0"/>
              </a:rPr>
              <a:t>experiência de ter desenvolvido um curso pela internet na modalidade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 ensino </a:t>
            </a:r>
            <a:r>
              <a:rPr lang="pt-BR" dirty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distancia.</a:t>
            </a:r>
          </a:p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A participação nos fóruns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saúde </a:t>
            </a:r>
            <a:r>
              <a:rPr lang="pt-BR" dirty="0">
                <a:latin typeface="Arial" pitchFamily="34" charset="0"/>
                <a:cs typeface="Arial" pitchFamily="34" charset="0"/>
              </a:rPr>
              <a:t>coletiva,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dúvida clínica</a:t>
            </a:r>
            <a:r>
              <a:rPr lang="pt-BR" dirty="0">
                <a:latin typeface="Arial" pitchFamily="34" charset="0"/>
                <a:cs typeface="Arial" pitchFamily="34" charset="0"/>
              </a:rPr>
              <a:t>, permitiu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 troca das ideias e </a:t>
            </a:r>
            <a:r>
              <a:rPr lang="pt-BR" dirty="0">
                <a:latin typeface="Arial" pitchFamily="34" charset="0"/>
                <a:cs typeface="Arial" pitchFamily="34" charset="0"/>
              </a:rPr>
              <a:t>inquietudes com 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colegas e serviu </a:t>
            </a:r>
            <a:r>
              <a:rPr lang="pt-BR" dirty="0">
                <a:latin typeface="Arial" pitchFamily="34" charset="0"/>
                <a:cs typeface="Arial" pitchFamily="34" charset="0"/>
              </a:rPr>
              <a:t>de base para enriquecer e aperfeiçoar as tarefas de cada unidade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Os TQC</a:t>
            </a:r>
            <a:r>
              <a:rPr lang="pt-BR" dirty="0">
                <a:latin typeface="Arial" pitchFamily="34" charset="0"/>
                <a:cs typeface="Arial" pitchFamily="34" charset="0"/>
              </a:rPr>
              <a:t>,  casos clínicos, e estudos 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prática clínica   </a:t>
            </a:r>
            <a:r>
              <a:rPr lang="pt-BR" dirty="0">
                <a:latin typeface="Arial" pitchFamily="34" charset="0"/>
                <a:cs typeface="Arial" pitchFamily="34" charset="0"/>
              </a:rPr>
              <a:t>permitiu que se cria-se um habito de estudo para qualificação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clínica.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36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467600" cy="1152128"/>
          </a:xfrm>
        </p:spPr>
        <p:txBody>
          <a:bodyPr>
            <a:noAutofit/>
          </a:bodyPr>
          <a:lstStyle/>
          <a:p>
            <a:pPr algn="ctr"/>
            <a:r>
              <a:rPr lang="pt-BR" sz="8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Obrigada!</a:t>
            </a:r>
            <a:endParaRPr lang="pt-BR" sz="8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05678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3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Caracterização da ubs belo horizonte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Localiza-se na zona norte de Caxias do Sul, em um bairro na periferia da cidade, com grande vulnerabilidade social.</a:t>
            </a: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População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atendida</a:t>
            </a:r>
            <a:r>
              <a:rPr lang="en-US" dirty="0">
                <a:latin typeface="Arial" pitchFamily="34" charset="0"/>
                <a:cs typeface="Arial" pitchFamily="34" charset="0"/>
              </a:rPr>
              <a:t>: 7000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usuários</a:t>
            </a:r>
            <a:r>
              <a:rPr lang="en-US" dirty="0">
                <a:latin typeface="Arial" pitchFamily="34" charset="0"/>
                <a:cs typeface="Arial" pitchFamily="34" charset="0"/>
              </a:rPr>
              <a:t>, 10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microáreas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>
                <a:latin typeface="Arial" pitchFamily="34" charset="0"/>
                <a:cs typeface="Arial" pitchFamily="34" charset="0"/>
              </a:rPr>
              <a:t>adscritas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Equipes</a:t>
            </a:r>
            <a:r>
              <a:rPr lang="en-US" dirty="0">
                <a:latin typeface="Arial" pitchFamily="34" charset="0"/>
                <a:cs typeface="Arial" pitchFamily="34" charset="0"/>
              </a:rPr>
              <a:t> ESF: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dois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enfermeiros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dois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médicos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quatro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técnicos</a:t>
            </a:r>
            <a:r>
              <a:rPr lang="en-US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enfermagem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cinco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agentes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comunitárias</a:t>
            </a:r>
            <a:r>
              <a:rPr lang="en-US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saúde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odontológa</a:t>
            </a:r>
            <a:r>
              <a:rPr lang="en-US" dirty="0">
                <a:latin typeface="Arial" pitchFamily="34" charset="0"/>
                <a:cs typeface="Arial" pitchFamily="34" charset="0"/>
              </a:rPr>
              <a:t> 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auxiliar</a:t>
            </a:r>
            <a:r>
              <a:rPr lang="en-US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saúde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bucal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Equipe</a:t>
            </a:r>
            <a:r>
              <a:rPr lang="en-US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apoio</a:t>
            </a:r>
            <a:r>
              <a:rPr lang="en-US" dirty="0">
                <a:latin typeface="Arial" pitchFamily="34" charset="0"/>
                <a:cs typeface="Arial" pitchFamily="34" charset="0"/>
              </a:rPr>
              <a:t>: Uma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ginecologista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assistente</a:t>
            </a:r>
            <a:r>
              <a:rPr lang="en-US" dirty="0">
                <a:latin typeface="Arial" pitchFamily="34" charset="0"/>
                <a:cs typeface="Arial" pitchFamily="34" charset="0"/>
              </a:rPr>
              <a:t> social, um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técnico</a:t>
            </a:r>
            <a:r>
              <a:rPr lang="en-US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enfermagem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76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Situação do programa atenção   a saúde da criança na ubs antes da intervenção.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5200" cy="48737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Perfil demográfico das crianças segundo as equipes e áreas de abrangência da UBS </a:t>
            </a:r>
          </a:p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Cobertura de puericultura</a:t>
            </a:r>
          </a:p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Déficit nos registros</a:t>
            </a:r>
          </a:p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Sem controle em alguns dos indicadores de qualidade no programa.</a:t>
            </a:r>
          </a:p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Dificuldades serias na área de saúde bucal.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Atividades educativas coletivas neste programa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Objetivo geral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Melhoria da atenção a saúde da criança da UBS Belo Horizonte, Caxias do Sul, estado do Rio Grande do Sul.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Metodologia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715200" cy="513318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A intervenção do programa atenção a saúde da criança esteve baseada segundo o protocolo de saúde da criança: crescimento e desenvolvimento do Ministério da saúde, 2012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 registro do acompanhamento das crianças foi feito mediante a ficha espelho disponibilizada pelo curso e a criação dos livros “acolhe bebê” e o livro de “puericultura”.</a:t>
            </a:r>
          </a:p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As informações coletadas do prontuário clínico e dos livros foram consolidadas na planilha eletrônica do programa Excel disponibilizada pelo curso.</a:t>
            </a: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08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AÇOES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643192" cy="5277200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600" dirty="0" smtClean="0">
                <a:latin typeface="Arial" pitchFamily="34" charset="0"/>
                <a:cs typeface="Arial" pitchFamily="34" charset="0"/>
              </a:rPr>
              <a:t>Cadastramento de tudas as crianças na faixa de 0 a 72 meses pertencentes a área de abrangência.</a:t>
            </a:r>
          </a:p>
          <a:p>
            <a:pPr algn="just"/>
            <a:r>
              <a:rPr lang="pt-BR" sz="2600" dirty="0" smtClean="0">
                <a:latin typeface="Arial" pitchFamily="34" charset="0"/>
                <a:cs typeface="Arial" pitchFamily="34" charset="0"/>
              </a:rPr>
              <a:t>Visitas domiciliares.</a:t>
            </a:r>
          </a:p>
          <a:p>
            <a:pPr algn="just"/>
            <a:r>
              <a:rPr lang="pt-BR" sz="2600" dirty="0" smtClean="0">
                <a:latin typeface="Arial" pitchFamily="34" charset="0"/>
                <a:cs typeface="Arial" pitchFamily="34" charset="0"/>
              </a:rPr>
              <a:t>Buscas ativas das crianças faltosas.</a:t>
            </a:r>
          </a:p>
          <a:p>
            <a:pPr algn="just"/>
            <a:r>
              <a:rPr lang="pt-BR" sz="2600" dirty="0" smtClean="0">
                <a:latin typeface="Arial" pitchFamily="34" charset="0"/>
                <a:cs typeface="Arial" pitchFamily="34" charset="0"/>
              </a:rPr>
              <a:t>Atendimento clínico, programado (consultas de puericultura) e a demanda espontânea.</a:t>
            </a:r>
          </a:p>
          <a:p>
            <a:pPr algn="just"/>
            <a:r>
              <a:rPr lang="pt-BR" sz="2600" dirty="0" smtClean="0">
                <a:latin typeface="Arial" pitchFamily="34" charset="0"/>
                <a:cs typeface="Arial" pitchFamily="34" charset="0"/>
              </a:rPr>
              <a:t>Atividades educativas coletivas, grupos de puericultura.</a:t>
            </a:r>
          </a:p>
          <a:p>
            <a:pPr algn="just"/>
            <a:r>
              <a:rPr lang="pt-BR" sz="2600" dirty="0" smtClean="0">
                <a:latin typeface="Arial" pitchFamily="34" charset="0"/>
                <a:cs typeface="Arial" pitchFamily="34" charset="0"/>
              </a:rPr>
              <a:t>Qualificação da pratica clínica com a equipe.</a:t>
            </a:r>
          </a:p>
          <a:p>
            <a:pPr algn="just"/>
            <a:r>
              <a:rPr lang="pt-BR" sz="2600" dirty="0" smtClean="0">
                <a:latin typeface="Arial" pitchFamily="34" charset="0"/>
                <a:cs typeface="Arial" pitchFamily="34" charset="0"/>
              </a:rPr>
              <a:t>Atividades de intersectorialidade com a nutricionista da UBS vizinha, escola.</a:t>
            </a:r>
          </a:p>
          <a:p>
            <a:pPr algn="just"/>
            <a:r>
              <a:rPr lang="pt-BR" sz="2600" dirty="0" smtClean="0">
                <a:latin typeface="Arial" pitchFamily="34" charset="0"/>
                <a:cs typeface="Arial" pitchFamily="34" charset="0"/>
              </a:rPr>
              <a:t>Engajamento público: participação  da comunidade 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16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6712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COBERTURA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99176" cy="609329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Objetivo: </a:t>
            </a:r>
            <a:r>
              <a:rPr lang="pt-BR" dirty="0">
                <a:latin typeface="Arial" pitchFamily="34" charset="0"/>
                <a:cs typeface="Arial" pitchFamily="34" charset="0"/>
              </a:rPr>
              <a:t>Ampliar a cobertura do Programa de Saúde da Criança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Meta: </a:t>
            </a:r>
            <a:r>
              <a:rPr lang="pt-BR" dirty="0">
                <a:latin typeface="Arial" pitchFamily="34" charset="0"/>
                <a:cs typeface="Arial" pitchFamily="34" charset="0"/>
              </a:rPr>
              <a:t>Ampliar a cobertura da atenção à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saúde para 60% </a:t>
            </a:r>
            <a:r>
              <a:rPr lang="pt-BR" dirty="0">
                <a:latin typeface="Arial" pitchFamily="34" charset="0"/>
                <a:cs typeface="Arial" pitchFamily="34" charset="0"/>
              </a:rPr>
              <a:t>das crianças entre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0-72 </a:t>
            </a:r>
            <a:r>
              <a:rPr lang="pt-BR" dirty="0">
                <a:latin typeface="Arial" pitchFamily="34" charset="0"/>
                <a:cs typeface="Arial" pitchFamily="34" charset="0"/>
              </a:rPr>
              <a:t>meses pertencentes à área de abrangência da unidade saúde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Antes: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Depois: 62%     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130293413"/>
              </p:ext>
            </p:extLst>
          </p:nvPr>
        </p:nvGraphicFramePr>
        <p:xfrm>
          <a:off x="2699792" y="2852936"/>
          <a:ext cx="518457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783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667</TotalTime>
  <Words>1513</Words>
  <Application>Microsoft Office PowerPoint</Application>
  <PresentationFormat>Apresentação na tela (4:3)</PresentationFormat>
  <Paragraphs>209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Balcão Envidraçado</vt:lpstr>
      <vt:lpstr>Apresentação do PowerPoint</vt:lpstr>
      <vt:lpstr>                            Importância da atenção ao programa saúde da criança na faixa de 0-72 meses </vt:lpstr>
      <vt:lpstr>Caracterização do município caxias do sul, rs.</vt:lpstr>
      <vt:lpstr>Caracterização da ubs belo horizonte</vt:lpstr>
      <vt:lpstr>Situação do programa atenção   a saúde da criança na ubs antes da intervenção.</vt:lpstr>
      <vt:lpstr>Objetivo geral</vt:lpstr>
      <vt:lpstr>Metodologia </vt:lpstr>
      <vt:lpstr>AÇOES</vt:lpstr>
      <vt:lpstr>   COBERTURA</vt:lpstr>
      <vt:lpstr>QUALIDADE</vt:lpstr>
      <vt:lpstr>qualidade</vt:lpstr>
      <vt:lpstr>qualidade</vt:lpstr>
      <vt:lpstr>qualidade</vt:lpstr>
      <vt:lpstr>qualidade</vt:lpstr>
      <vt:lpstr>qualidade</vt:lpstr>
      <vt:lpstr>qualidade</vt:lpstr>
      <vt:lpstr>qualidade</vt:lpstr>
      <vt:lpstr>qualidade</vt:lpstr>
      <vt:lpstr>qualidade</vt:lpstr>
      <vt:lpstr>qualidade</vt:lpstr>
      <vt:lpstr>Adesão </vt:lpstr>
      <vt:lpstr>registro</vt:lpstr>
      <vt:lpstr>Avaliação de risco</vt:lpstr>
      <vt:lpstr>Promoção da saúde</vt:lpstr>
      <vt:lpstr>Promoção da saúde </vt:lpstr>
      <vt:lpstr>Promoção da saúde</vt:lpstr>
      <vt:lpstr>Promoção da saúde</vt:lpstr>
      <vt:lpstr>Discussão</vt:lpstr>
      <vt:lpstr>Discussão </vt:lpstr>
      <vt:lpstr>Reflexão critica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Melhora do programa atenção a saude da criança na UBS Belo Horizonte, Caxias do sul, RS</dc:title>
  <dc:creator>User</dc:creator>
  <cp:lastModifiedBy>User</cp:lastModifiedBy>
  <cp:revision>125</cp:revision>
  <dcterms:created xsi:type="dcterms:W3CDTF">2015-02-11T21:42:36Z</dcterms:created>
  <dcterms:modified xsi:type="dcterms:W3CDTF">2015-06-13T11:49:26Z</dcterms:modified>
</cp:coreProperties>
</file>