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2"/>
  </p:notesMasterIdLst>
  <p:sldIdLst>
    <p:sldId id="257" r:id="rId2"/>
    <p:sldId id="275" r:id="rId3"/>
    <p:sldId id="260" r:id="rId4"/>
    <p:sldId id="262" r:id="rId5"/>
    <p:sldId id="264" r:id="rId6"/>
    <p:sldId id="265" r:id="rId7"/>
    <p:sldId id="266" r:id="rId8"/>
    <p:sldId id="327" r:id="rId9"/>
    <p:sldId id="326" r:id="rId10"/>
    <p:sldId id="368" r:id="rId11"/>
    <p:sldId id="369" r:id="rId12"/>
    <p:sldId id="370" r:id="rId13"/>
    <p:sldId id="371" r:id="rId14"/>
    <p:sldId id="372" r:id="rId15"/>
    <p:sldId id="377" r:id="rId16"/>
    <p:sldId id="356" r:id="rId17"/>
    <p:sldId id="357" r:id="rId18"/>
    <p:sldId id="307" r:id="rId19"/>
    <p:sldId id="297" r:id="rId20"/>
    <p:sldId id="300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2" autoAdjust="0"/>
  </p:normalViewPr>
  <p:slideViewPr>
    <p:cSldViewPr snapToGrid="0">
      <p:cViewPr>
        <p:scale>
          <a:sx n="77" d="100"/>
          <a:sy n="77" d="100"/>
        </p:scale>
        <p:origin x="-45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E:\Coleta%20de%20dados%20Pre-Nat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84be71f2154d7835/UNASUS/Turma%207/Ideyni/Coleta%20de%20dados%20Pre-Nat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84be71f2154d7835/UNASUS/Turma%207/Ideyni/Coleta%20de%20dados%20Pre-Nat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leta%20de%20dados%20Pre-Nat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84be71f2154d7835/UNASUS/Turma%207/Ideyni/Coleta%20de%20dados%20Puerp&#233;ri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84be71f2154d7835/UNASUS/Turma%207/Ideyni/Coleta%20de%20dados%20Puerp&#233;ri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/>
            </a:pPr>
            <a:r>
              <a:rPr lang="pt-BR" sz="1200" b="0" dirty="0"/>
              <a:t>Proporção de gestantes cadastradas no programa de Programa Pré-Natal e Puerpério</a:t>
            </a:r>
          </a:p>
        </c:rich>
      </c:tx>
      <c:layout>
        <c:manualLayout>
          <c:xMode val="edge"/>
          <c:yMode val="edge"/>
          <c:x val="0.11329841889393359"/>
          <c:y val="1.275761279430394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Plan1!$A$1:$A$4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Plan1!$B$1:$B$4</c:f>
              <c:numCache>
                <c:formatCode>0.00%</c:formatCode>
                <c:ptCount val="4"/>
                <c:pt idx="0" formatCode="0%">
                  <c:v>0.87000000000000066</c:v>
                </c:pt>
                <c:pt idx="1">
                  <c:v>0.95500000000000063</c:v>
                </c:pt>
                <c:pt idx="2" formatCode="0%">
                  <c:v>1</c:v>
                </c:pt>
                <c:pt idx="3" formatCode="0%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7430272"/>
        <c:axId val="89014272"/>
      </c:barChart>
      <c:catAx>
        <c:axId val="87430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9014272"/>
        <c:crosses val="autoZero"/>
        <c:auto val="1"/>
        <c:lblAlgn val="ctr"/>
        <c:lblOffset val="100"/>
        <c:noMultiLvlLbl val="0"/>
      </c:catAx>
      <c:valAx>
        <c:axId val="8901427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8743027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1">
            <a:defRPr sz="1440" b="0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0.23809523809523897</c:v>
                </c:pt>
                <c:pt idx="1">
                  <c:v>0.36363636363636381</c:v>
                </c:pt>
                <c:pt idx="2">
                  <c:v>0.45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9719168"/>
        <c:axId val="89721856"/>
      </c:barChart>
      <c:catAx>
        <c:axId val="8971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721856"/>
        <c:crosses val="autoZero"/>
        <c:auto val="1"/>
        <c:lblAlgn val="ctr"/>
        <c:lblOffset val="100"/>
        <c:noMultiLvlLbl val="0"/>
      </c:catAx>
      <c:valAx>
        <c:axId val="89721856"/>
        <c:scaling>
          <c:orientation val="minMax"/>
          <c:max val="1"/>
        </c:scaling>
        <c:delete val="0"/>
        <c:axPos val="l"/>
        <c:majorGridlines>
          <c:spPr>
            <a:ln w="3175" cap="flat" cmpd="sng" algn="ctr">
              <a:solidFill>
                <a:srgbClr val="808080"/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719168"/>
        <c:crosses val="autoZero"/>
        <c:crossBetween val="between"/>
      </c:valAx>
      <c:spPr>
        <a:solidFill>
          <a:srgbClr val="FFFFFF"/>
        </a:solidFill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3175" cap="flat" cmpd="sng" algn="ctr">
      <a:solidFill>
        <a:srgbClr val="808080"/>
      </a:solidFill>
      <a:prstDash val="solid"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Pre-Natal.xls]Indicadores'!$C$40</c:f>
              <c:strCache>
                <c:ptCount val="1"/>
                <c:pt idx="0">
                  <c:v>Proporção de gestantes com vacina antitetânica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'[Coleta de dados Pre-Natal.xls]Indicadores'!$D$39:$G$39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Pre-Natal.xls]Indicadores'!$D$40:$G$40</c:f>
              <c:numCache>
                <c:formatCode>0.0%</c:formatCode>
                <c:ptCount val="4"/>
                <c:pt idx="0">
                  <c:v>0.42857142857142855</c:v>
                </c:pt>
                <c:pt idx="1">
                  <c:v>0.86363636363636354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9738624"/>
        <c:axId val="89774336"/>
      </c:barChart>
      <c:catAx>
        <c:axId val="8973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89774336"/>
        <c:crosses val="autoZero"/>
        <c:auto val="1"/>
        <c:lblAlgn val="ctr"/>
        <c:lblOffset val="100"/>
        <c:noMultiLvlLbl val="0"/>
      </c:catAx>
      <c:valAx>
        <c:axId val="8977433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897386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400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Pre-Natal.xls]Indicadores'!$C$45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'[Coleta de dados Pre-Natal.xls]Indicadores'!$D$44:$G$44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Pre-Natal.xls]Indicadores'!$D$45:$G$45</c:f>
              <c:numCache>
                <c:formatCode>0.0%</c:formatCode>
                <c:ptCount val="4"/>
                <c:pt idx="0">
                  <c:v>0.42857142857142855</c:v>
                </c:pt>
                <c:pt idx="1">
                  <c:v>0.86363636363636354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310720"/>
        <c:axId val="91325952"/>
      </c:barChart>
      <c:catAx>
        <c:axId val="9131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1325952"/>
        <c:crosses val="autoZero"/>
        <c:auto val="1"/>
        <c:lblAlgn val="ctr"/>
        <c:lblOffset val="100"/>
        <c:noMultiLvlLbl val="0"/>
      </c:catAx>
      <c:valAx>
        <c:axId val="913259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13107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0.33333333333333331</c:v>
                </c:pt>
                <c:pt idx="1">
                  <c:v>0.31818181818181923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375488"/>
        <c:axId val="91378432"/>
      </c:barChart>
      <c:catAx>
        <c:axId val="9137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1378432"/>
        <c:crosses val="autoZero"/>
        <c:auto val="1"/>
        <c:lblAlgn val="ctr"/>
        <c:lblOffset val="100"/>
        <c:noMultiLvlLbl val="0"/>
      </c:catAx>
      <c:valAx>
        <c:axId val="9137843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13754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400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Puerpério.xls]Indicadores'!$C$5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'[Coleta de dados Puerpério.xls]Indicadores'!$D$4:$G$4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Puerpério.xls]Indicadores'!$D$5:$G$5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686400"/>
        <c:axId val="91697536"/>
      </c:barChart>
      <c:catAx>
        <c:axId val="9168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1697536"/>
        <c:crosses val="autoZero"/>
        <c:auto val="1"/>
        <c:lblAlgn val="ctr"/>
        <c:lblOffset val="100"/>
        <c:noMultiLvlLbl val="0"/>
      </c:catAx>
      <c:valAx>
        <c:axId val="9169753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16864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Puerpério.xls]Indicadores'!$C$30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'[Coleta de dados Puerpério.xls]Indicadores'!$D$29:$G$29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Puerpério.xls]Indicadores'!$D$30:$G$30</c:f>
              <c:numCache>
                <c:formatCode>0.0%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715072"/>
        <c:axId val="91746688"/>
      </c:barChart>
      <c:catAx>
        <c:axId val="9171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1746688"/>
        <c:crosses val="autoZero"/>
        <c:auto val="1"/>
        <c:lblAlgn val="ctr"/>
        <c:lblOffset val="100"/>
        <c:noMultiLvlLbl val="0"/>
      </c:catAx>
      <c:valAx>
        <c:axId val="9174668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17150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D5732-18FE-483E-8704-261C72691C3A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D2466-B715-423A-96E8-B78D3616EE1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426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F36128-8A9B-452E-A05F-715338D77BA1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8346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190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648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ector reto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pPr/>
              <a:t>12/11/2015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accent1">
              <a:lumMod val="75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4832" y="115890"/>
            <a:ext cx="8642351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4666714" y="4062411"/>
            <a:ext cx="7483721" cy="83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Especializanda: IDEYNI ARISMENDI CRUZ</a:t>
            </a:r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pt-BR" sz="2400" b="1" dirty="0" smtClean="0">
                <a:solidFill>
                  <a:srgbClr val="000000"/>
                </a:solidFill>
                <a:latin typeface="Arial"/>
                <a:cs typeface="Times New Roman"/>
              </a:rPr>
              <a:t>Orientadora: JOANNIE S. F. SOARES</a:t>
            </a:r>
            <a:endParaRPr lang="en-US" altLang="pt-BR" sz="2400" b="1" dirty="0">
              <a:cs typeface="Arial" panose="020B0604020202020204" pitchFamily="34" charset="0"/>
            </a:endParaRP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4835525" y="6156199"/>
            <a:ext cx="2520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 dirty="0" smtClean="0">
                <a:cs typeface="Arial" panose="020B0604020202020204" pitchFamily="34" charset="0"/>
              </a:rPr>
              <a:t>Pelotas, 2015</a:t>
            </a:r>
            <a:endParaRPr lang="en-US" altLang="pt-BR" sz="2400" dirty="0">
              <a:cs typeface="Arial" panose="020B0604020202020204" pitchFamily="34" charset="0"/>
            </a:endParaRPr>
          </a:p>
        </p:txBody>
      </p:sp>
      <p:sp>
        <p:nvSpPr>
          <p:cNvPr id="10249" name="Retângulo 10"/>
          <p:cNvSpPr>
            <a:spLocks noChangeArrowheads="1"/>
          </p:cNvSpPr>
          <p:nvPr/>
        </p:nvSpPr>
        <p:spPr bwMode="auto">
          <a:xfrm>
            <a:off x="2614625" y="357188"/>
            <a:ext cx="6429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1600" b="1" dirty="0"/>
              <a:t>UNIVERSIDADE ABERTA DO SUS – UNASUS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UNIVERSIDADE FEDERAL DE PELOTAS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CURSO DE ESPECIALIZAÇÃO EM SAÚDE DA FAMÍLIA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MODALIDADE À DISTÂNCIA 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TURMA 7</a:t>
            </a:r>
            <a:endParaRPr lang="pt-BR" altLang="pt-BR" sz="1600" dirty="0"/>
          </a:p>
        </p:txBody>
      </p:sp>
      <p:sp>
        <p:nvSpPr>
          <p:cNvPr id="10250" name="Retângulo 12"/>
          <p:cNvSpPr>
            <a:spLocks noChangeArrowheads="1"/>
          </p:cNvSpPr>
          <p:nvPr/>
        </p:nvSpPr>
        <p:spPr bwMode="auto">
          <a:xfrm>
            <a:off x="2486024" y="2234582"/>
            <a:ext cx="771525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pt-BR" altLang="pt-BR" sz="1600" dirty="0"/>
          </a:p>
          <a:p>
            <a:pPr algn="ctr"/>
            <a:endParaRPr lang="pt-BR" altLang="pt-BR" sz="1600" dirty="0"/>
          </a:p>
          <a:p>
            <a:pPr algn="ctr" eaLnBrk="1" hangingPunct="1"/>
            <a:endParaRPr lang="pt-BR" altLang="pt-BR" dirty="0">
              <a:latin typeface="Baskerville Old Face" panose="02020602080505020303" pitchFamily="18" charset="0"/>
              <a:cs typeface="Arial" panose="020B0604020202020204" pitchFamily="34" charset="0"/>
            </a:endParaRPr>
          </a:p>
        </p:txBody>
      </p:sp>
      <p:sp>
        <p:nvSpPr>
          <p:cNvPr id="10251" name="Retângulo 66"/>
          <p:cNvSpPr>
            <a:spLocks noChangeArrowheads="1"/>
          </p:cNvSpPr>
          <p:nvPr/>
        </p:nvSpPr>
        <p:spPr bwMode="auto">
          <a:xfrm>
            <a:off x="585788" y="128563"/>
            <a:ext cx="1477963" cy="12954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78872" y="2149828"/>
            <a:ext cx="107788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MELHORIA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NA ATENÇÃO AO PRÉ-NATAL E PUERPÉRIO NA UBS BRANDÃO, LUÍS CORREIA/PI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2028" y="357188"/>
            <a:ext cx="93503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8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/>
              <a:t>Objetivo 1</a:t>
            </a:r>
            <a:r>
              <a:rPr lang="pt-BR" sz="2400" dirty="0" smtClean="0"/>
              <a:t>: Ampliar a cobertura de Pré-Natal.</a:t>
            </a:r>
          </a:p>
          <a:p>
            <a:r>
              <a:rPr lang="pt-BR" sz="2400" b="1" dirty="0" smtClean="0"/>
              <a:t>Meta 1</a:t>
            </a:r>
            <a:r>
              <a:rPr lang="pt-BR" sz="2400" dirty="0" smtClean="0"/>
              <a:t>: Alcançar 75% de cobertura do Programa Pré-Natal.</a:t>
            </a:r>
          </a:p>
          <a:p>
            <a:r>
              <a:rPr lang="pt-BR" sz="2400" b="1" dirty="0" smtClean="0"/>
              <a:t>Indicador 1</a:t>
            </a:r>
            <a:r>
              <a:rPr lang="pt-BR" sz="2400" dirty="0" smtClean="0"/>
              <a:t>: Proporção de Gestantes cadastradas no Programa Pré-Natal e Puerpério.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217589"/>
                </a:solidFill>
              </a:rPr>
              <a:t>1º Mês – 21</a:t>
            </a:r>
          </a:p>
          <a:p>
            <a:r>
              <a:rPr lang="pt-BR" dirty="0" smtClean="0">
                <a:solidFill>
                  <a:srgbClr val="217589"/>
                </a:solidFill>
              </a:rPr>
              <a:t>2º Mês – 22</a:t>
            </a:r>
          </a:p>
          <a:p>
            <a:r>
              <a:rPr lang="pt-BR" dirty="0" smtClean="0">
                <a:solidFill>
                  <a:srgbClr val="217589"/>
                </a:solidFill>
              </a:rPr>
              <a:t>3º Mês – 20</a:t>
            </a:r>
            <a:endParaRPr lang="pt-BR" dirty="0">
              <a:solidFill>
                <a:srgbClr val="217589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 – </a:t>
            </a:r>
            <a:r>
              <a:rPr lang="pt-BR" u="sng" dirty="0" smtClean="0"/>
              <a:t>Pré-Natal</a:t>
            </a:r>
            <a:endParaRPr lang="pt-BR" u="sng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949765275"/>
              </p:ext>
            </p:extLst>
          </p:nvPr>
        </p:nvGraphicFramePr>
        <p:xfrm>
          <a:off x="5763905" y="3227697"/>
          <a:ext cx="630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Objetivo 2</a:t>
            </a:r>
            <a:r>
              <a:rPr lang="pt-BR" sz="2400" dirty="0" smtClean="0"/>
              <a:t>: Melhorar a qualidade da atenção ao Pré-Natal e Puerpério realizado na unidade.</a:t>
            </a:r>
          </a:p>
          <a:p>
            <a:r>
              <a:rPr lang="pt-BR" sz="2400" b="1" dirty="0" smtClean="0"/>
              <a:t>Meta 2.1</a:t>
            </a:r>
            <a:r>
              <a:rPr lang="pt-BR" sz="2400" dirty="0" smtClean="0"/>
              <a:t>: Garantir a 100% das gestantes o ingresso no primeiro trimestre da gestação.</a:t>
            </a:r>
          </a:p>
          <a:p>
            <a:r>
              <a:rPr lang="pt-BR" sz="2400" b="1" dirty="0" smtClean="0"/>
              <a:t>Indicador 2.1</a:t>
            </a:r>
            <a:r>
              <a:rPr lang="pt-BR" sz="2400" dirty="0" smtClean="0"/>
              <a:t>: Proporção de gestantes com ingresso no Programa Pré-Natal no primeiro trimestre de gestação.</a:t>
            </a:r>
          </a:p>
          <a:p>
            <a:endParaRPr lang="pt-BR" sz="2400" dirty="0" smtClean="0"/>
          </a:p>
          <a:p>
            <a:r>
              <a:rPr lang="pt-BR" sz="2400" dirty="0" smtClean="0">
                <a:solidFill>
                  <a:srgbClr val="217589"/>
                </a:solidFill>
              </a:rPr>
              <a:t>1º Mês – 05</a:t>
            </a:r>
          </a:p>
          <a:p>
            <a:r>
              <a:rPr lang="pt-BR" sz="2400" dirty="0" smtClean="0">
                <a:solidFill>
                  <a:srgbClr val="217589"/>
                </a:solidFill>
              </a:rPr>
              <a:t>2º Mês – 08</a:t>
            </a:r>
          </a:p>
          <a:p>
            <a:r>
              <a:rPr lang="pt-BR" sz="2400" dirty="0" smtClean="0">
                <a:solidFill>
                  <a:srgbClr val="217589"/>
                </a:solidFill>
              </a:rPr>
              <a:t>3º Mês – 09</a:t>
            </a:r>
          </a:p>
          <a:p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 – </a:t>
            </a:r>
            <a:r>
              <a:rPr lang="pt-BR" u="sng" dirty="0" smtClean="0"/>
              <a:t>Pré-Natal</a:t>
            </a:r>
            <a:endParaRPr lang="pt-BR" u="sng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915105817"/>
              </p:ext>
            </p:extLst>
          </p:nvPr>
        </p:nvGraphicFramePr>
        <p:xfrm>
          <a:off x="6673755" y="3834000"/>
          <a:ext cx="5518245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3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Objetivo 2</a:t>
            </a:r>
            <a:r>
              <a:rPr lang="pt-BR" sz="2400" dirty="0" smtClean="0"/>
              <a:t>: Melhorar a qualidade da atenção ao Pré-Natal e Puerpério.</a:t>
            </a:r>
          </a:p>
          <a:p>
            <a:r>
              <a:rPr lang="pt-BR" sz="2400" b="1" dirty="0" smtClean="0"/>
              <a:t>Meta 2.6</a:t>
            </a:r>
            <a:r>
              <a:rPr lang="pt-BR" sz="2400" dirty="0" smtClean="0"/>
              <a:t>: Garantir 100% das gestantes com vacina antitetânica em dia.</a:t>
            </a:r>
          </a:p>
          <a:p>
            <a:r>
              <a:rPr lang="pt-BR" sz="2400" b="1" dirty="0" smtClean="0"/>
              <a:t>Indicador 2.6</a:t>
            </a:r>
            <a:r>
              <a:rPr lang="pt-BR" sz="2400" dirty="0" smtClean="0"/>
              <a:t>: Proporção de gestantes com vacina antitetânica em dia.</a:t>
            </a:r>
          </a:p>
          <a:p>
            <a:endParaRPr lang="pt-BR" sz="2400" dirty="0" smtClean="0"/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1º Mês </a:t>
            </a:r>
            <a:r>
              <a:rPr lang="pt-BR" sz="2400" dirty="0" smtClean="0">
                <a:solidFill>
                  <a:srgbClr val="217589"/>
                </a:solidFill>
                <a:cs typeface="Arial" pitchFamily="34" charset="0"/>
              </a:rPr>
              <a:t>– 09</a:t>
            </a:r>
            <a:endParaRPr lang="pt-BR" sz="2400" dirty="0">
              <a:solidFill>
                <a:srgbClr val="217589"/>
              </a:solidFill>
              <a:cs typeface="Arial" pitchFamily="34" charset="0"/>
            </a:endParaRPr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2º Mês – </a:t>
            </a:r>
            <a:r>
              <a:rPr lang="pt-BR" sz="2400" dirty="0" smtClean="0">
                <a:solidFill>
                  <a:srgbClr val="217589"/>
                </a:solidFill>
                <a:cs typeface="Arial" pitchFamily="34" charset="0"/>
              </a:rPr>
              <a:t>19</a:t>
            </a:r>
            <a:endParaRPr lang="pt-BR" sz="2400" dirty="0">
              <a:solidFill>
                <a:srgbClr val="217589"/>
              </a:solidFill>
              <a:cs typeface="Arial" pitchFamily="34" charset="0"/>
            </a:endParaRPr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3º Mês – </a:t>
            </a:r>
            <a:r>
              <a:rPr lang="pt-BR" sz="2400" dirty="0" smtClean="0">
                <a:solidFill>
                  <a:srgbClr val="217589"/>
                </a:solidFill>
                <a:cs typeface="Arial" pitchFamily="34" charset="0"/>
              </a:rPr>
              <a:t>20</a:t>
            </a:r>
            <a:endParaRPr lang="pt-BR" sz="2400" dirty="0">
              <a:solidFill>
                <a:srgbClr val="217589"/>
              </a:solidFill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 - </a:t>
            </a:r>
            <a:r>
              <a:rPr lang="pt-BR" u="sng" dirty="0" smtClean="0"/>
              <a:t>Pré-Natal </a:t>
            </a:r>
            <a:endParaRPr lang="pt-BR" u="sng" dirty="0"/>
          </a:p>
        </p:txBody>
      </p:sp>
      <p:graphicFrame>
        <p:nvGraphicFramePr>
          <p:cNvPr id="9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442204"/>
              </p:ext>
            </p:extLst>
          </p:nvPr>
        </p:nvGraphicFramePr>
        <p:xfrm>
          <a:off x="6072000" y="3438000"/>
          <a:ext cx="61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68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Objetivo 2</a:t>
            </a:r>
            <a:r>
              <a:rPr lang="pt-BR" sz="2400" dirty="0" smtClean="0"/>
              <a:t>: Melhorar a qualidade da atenção ao Pré-Natal e Puerpério.</a:t>
            </a:r>
          </a:p>
          <a:p>
            <a:r>
              <a:rPr lang="pt-BR" sz="2400" b="1" dirty="0" smtClean="0"/>
              <a:t>Meta 2.7</a:t>
            </a:r>
            <a:r>
              <a:rPr lang="pt-BR" sz="2400" dirty="0" smtClean="0"/>
              <a:t>: Garantir 100% das gestantes com vacina contra hepatite B em dia.</a:t>
            </a:r>
          </a:p>
          <a:p>
            <a:r>
              <a:rPr lang="pt-BR" sz="2400" b="1" dirty="0" smtClean="0"/>
              <a:t>Indicador 2.7</a:t>
            </a:r>
            <a:r>
              <a:rPr lang="pt-BR" sz="2400" dirty="0" smtClean="0"/>
              <a:t>: Proporção de gestantes com vacina contra hepatite B em dia.</a:t>
            </a:r>
          </a:p>
          <a:p>
            <a:endParaRPr lang="pt-BR" sz="2400" dirty="0" smtClean="0"/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1º Mês – 09</a:t>
            </a:r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2º Mês – 19</a:t>
            </a:r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3º Mês – </a:t>
            </a:r>
            <a:r>
              <a:rPr lang="pt-BR" sz="2400" dirty="0" smtClean="0">
                <a:solidFill>
                  <a:srgbClr val="217589"/>
                </a:solidFill>
                <a:cs typeface="Arial" pitchFamily="34" charset="0"/>
              </a:rPr>
              <a:t>20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 - </a:t>
            </a:r>
            <a:r>
              <a:rPr lang="pt-BR" u="sng" dirty="0" smtClean="0"/>
              <a:t>Pré-Natal </a:t>
            </a:r>
            <a:endParaRPr lang="pt-BR" u="sng" dirty="0"/>
          </a:p>
        </p:txBody>
      </p:sp>
      <p:graphicFrame>
        <p:nvGraphicFramePr>
          <p:cNvPr id="8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244214"/>
              </p:ext>
            </p:extLst>
          </p:nvPr>
        </p:nvGraphicFramePr>
        <p:xfrm>
          <a:off x="6072000" y="3438000"/>
          <a:ext cx="61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83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Objetivo 2</a:t>
            </a:r>
            <a:r>
              <a:rPr lang="pt-BR" sz="2400" dirty="0"/>
              <a:t>: Melhorar a qualidade da atenção ao Pré-Natal e Puerpério.</a:t>
            </a:r>
          </a:p>
          <a:p>
            <a:r>
              <a:rPr lang="pt-BR" sz="2400" b="1" dirty="0"/>
              <a:t>Meta 2.8</a:t>
            </a:r>
            <a:r>
              <a:rPr lang="pt-BR" sz="2400" dirty="0"/>
              <a:t>: Realizar avaliação da necessidade de atendimento odontológico em 100% das gestantes durante o pré-natal.</a:t>
            </a:r>
          </a:p>
          <a:p>
            <a:r>
              <a:rPr lang="pt-BR" sz="2400" b="1" dirty="0"/>
              <a:t>Indicador 2.8</a:t>
            </a:r>
            <a:r>
              <a:rPr lang="pt-BR" sz="2400" dirty="0"/>
              <a:t>: Proporção de gestantes com avaliação de necessidade de atendimento odontológico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1º Mês – </a:t>
            </a:r>
            <a:r>
              <a:rPr lang="pt-BR" sz="2400" dirty="0" smtClean="0">
                <a:solidFill>
                  <a:srgbClr val="217589"/>
                </a:solidFill>
                <a:cs typeface="Arial" pitchFamily="34" charset="0"/>
              </a:rPr>
              <a:t>07</a:t>
            </a:r>
            <a:endParaRPr lang="pt-BR" sz="2400" dirty="0">
              <a:solidFill>
                <a:srgbClr val="217589"/>
              </a:solidFill>
              <a:cs typeface="Arial" pitchFamily="34" charset="0"/>
            </a:endParaRPr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2º Mês – </a:t>
            </a:r>
            <a:r>
              <a:rPr lang="pt-BR" sz="2400" dirty="0" smtClean="0">
                <a:solidFill>
                  <a:srgbClr val="217589"/>
                </a:solidFill>
                <a:cs typeface="Arial" pitchFamily="34" charset="0"/>
              </a:rPr>
              <a:t>07</a:t>
            </a:r>
            <a:endParaRPr lang="pt-BR" sz="2400" dirty="0">
              <a:solidFill>
                <a:srgbClr val="217589"/>
              </a:solidFill>
              <a:cs typeface="Arial" pitchFamily="34" charset="0"/>
            </a:endParaRPr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3º Mês – </a:t>
            </a:r>
            <a:r>
              <a:rPr lang="pt-BR" sz="2400" dirty="0" smtClean="0">
                <a:solidFill>
                  <a:srgbClr val="217589"/>
                </a:solidFill>
                <a:cs typeface="Arial" pitchFamily="34" charset="0"/>
              </a:rPr>
              <a:t>20</a:t>
            </a:r>
            <a:endParaRPr lang="pt-BR" sz="2400" dirty="0"/>
          </a:p>
          <a:p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- </a:t>
            </a:r>
            <a:r>
              <a:rPr lang="pt-BR" u="sng" dirty="0"/>
              <a:t>Pré-Natal</a:t>
            </a:r>
            <a:r>
              <a:rPr lang="pt-BR" dirty="0"/>
              <a:t>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940290478"/>
              </p:ext>
            </p:extLst>
          </p:nvPr>
        </p:nvGraphicFramePr>
        <p:xfrm>
          <a:off x="5923128" y="3466531"/>
          <a:ext cx="6268872" cy="339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63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Objetivo 1:</a:t>
            </a:r>
            <a:r>
              <a:rPr lang="pt-BR" sz="2400" dirty="0"/>
              <a:t> Ampliar a cobertura de atenção a puérperas.</a:t>
            </a:r>
          </a:p>
          <a:p>
            <a:r>
              <a:rPr lang="pt-BR" sz="2400" b="1" dirty="0"/>
              <a:t>Meta 1</a:t>
            </a:r>
            <a:r>
              <a:rPr lang="pt-BR" sz="2400" dirty="0"/>
              <a:t>: Garantir 75% das puérperas cadastradas no Programa de atenção Pré-Natal e Puerpério da Unidade Básica de Saúde consulta puerperal antes dos 42 dias após o parto.</a:t>
            </a:r>
          </a:p>
          <a:p>
            <a:r>
              <a:rPr lang="pt-BR" sz="2400" b="1" dirty="0" smtClean="0"/>
              <a:t>Indicador 1</a:t>
            </a:r>
            <a:r>
              <a:rPr lang="pt-BR" sz="2400" dirty="0" smtClean="0"/>
              <a:t>: </a:t>
            </a:r>
            <a:r>
              <a:rPr lang="pt-BR" sz="2400" dirty="0"/>
              <a:t>Proporção de puérperas com consulta até 42 dias após o parto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1º Mês – </a:t>
            </a:r>
            <a:r>
              <a:rPr lang="pt-BR" sz="2400" dirty="0" smtClean="0">
                <a:solidFill>
                  <a:srgbClr val="217589"/>
                </a:solidFill>
                <a:cs typeface="Arial" pitchFamily="34" charset="0"/>
              </a:rPr>
              <a:t>02</a:t>
            </a:r>
            <a:endParaRPr lang="pt-BR" sz="2400" dirty="0">
              <a:solidFill>
                <a:srgbClr val="217589"/>
              </a:solidFill>
              <a:cs typeface="Arial" pitchFamily="34" charset="0"/>
            </a:endParaRPr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2º Mês – </a:t>
            </a:r>
            <a:r>
              <a:rPr lang="pt-BR" sz="2400" dirty="0" smtClean="0">
                <a:solidFill>
                  <a:srgbClr val="217589"/>
                </a:solidFill>
                <a:cs typeface="Arial" pitchFamily="34" charset="0"/>
              </a:rPr>
              <a:t>03</a:t>
            </a:r>
            <a:endParaRPr lang="pt-BR" sz="2400" dirty="0">
              <a:solidFill>
                <a:srgbClr val="217589"/>
              </a:solidFill>
              <a:cs typeface="Arial" pitchFamily="34" charset="0"/>
            </a:endParaRPr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3º Mês – </a:t>
            </a:r>
            <a:r>
              <a:rPr lang="pt-BR" sz="2400" dirty="0" smtClean="0">
                <a:solidFill>
                  <a:srgbClr val="217589"/>
                </a:solidFill>
                <a:cs typeface="Arial" pitchFamily="34" charset="0"/>
              </a:rPr>
              <a:t>03</a:t>
            </a:r>
            <a:endParaRPr lang="pt-BR" sz="2400" dirty="0"/>
          </a:p>
          <a:p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</a:t>
            </a:r>
            <a:r>
              <a:rPr lang="pt-BR" dirty="0" smtClean="0"/>
              <a:t>- </a:t>
            </a:r>
            <a:r>
              <a:rPr lang="pt-BR" u="sng" dirty="0" smtClean="0"/>
              <a:t>Puerpério</a:t>
            </a:r>
            <a:endParaRPr lang="pt-BR" u="sng" dirty="0"/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534913"/>
              </p:ext>
            </p:extLst>
          </p:nvPr>
        </p:nvGraphicFramePr>
        <p:xfrm>
          <a:off x="6072000" y="3618000"/>
          <a:ext cx="612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97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Objetivo 2</a:t>
            </a:r>
            <a:r>
              <a:rPr lang="pt-BR" sz="2400" dirty="0" smtClean="0"/>
              <a:t>:  Melhorar a qualidade de atenção ás puérperas na UBS.   </a:t>
            </a:r>
          </a:p>
          <a:p>
            <a:r>
              <a:rPr lang="pt-BR" sz="2400" b="1" dirty="0" smtClean="0"/>
              <a:t>Meta 2.4</a:t>
            </a:r>
            <a:r>
              <a:rPr lang="pt-BR" sz="2400" dirty="0" smtClean="0"/>
              <a:t>: Avaliar o estado psíquico em 100% das puérperas cadastradas no Programa.</a:t>
            </a:r>
          </a:p>
          <a:p>
            <a:r>
              <a:rPr lang="pt-BR" sz="2400" b="1" dirty="0" smtClean="0"/>
              <a:t>Indicador 2.4</a:t>
            </a:r>
            <a:r>
              <a:rPr lang="pt-BR" sz="2400" dirty="0" smtClean="0"/>
              <a:t>:  Proporção de puérperas com avaliação do estado psíquico.</a:t>
            </a:r>
          </a:p>
          <a:p>
            <a:endParaRPr lang="pt-BR" sz="2400" dirty="0" smtClean="0"/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1º Mês – </a:t>
            </a:r>
            <a:r>
              <a:rPr lang="pt-BR" sz="2400" dirty="0" smtClean="0">
                <a:solidFill>
                  <a:srgbClr val="217589"/>
                </a:solidFill>
                <a:cs typeface="Arial" pitchFamily="34" charset="0"/>
              </a:rPr>
              <a:t>01</a:t>
            </a:r>
            <a:endParaRPr lang="pt-BR" sz="2400" dirty="0">
              <a:solidFill>
                <a:srgbClr val="217589"/>
              </a:solidFill>
              <a:cs typeface="Arial" pitchFamily="34" charset="0"/>
            </a:endParaRPr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2º Mês – 03</a:t>
            </a:r>
          </a:p>
          <a:p>
            <a:r>
              <a:rPr lang="pt-BR" sz="2400" dirty="0">
                <a:solidFill>
                  <a:srgbClr val="217589"/>
                </a:solidFill>
                <a:cs typeface="Arial" pitchFamily="34" charset="0"/>
              </a:rPr>
              <a:t>3º Mês – 03</a:t>
            </a:r>
            <a:r>
              <a:rPr lang="pt-BR" sz="2400" dirty="0"/>
              <a:t>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 - </a:t>
            </a:r>
            <a:r>
              <a:rPr lang="pt-BR" u="sng" dirty="0"/>
              <a:t>Puerpério</a:t>
            </a:r>
            <a:endParaRPr lang="pt-BR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47544"/>
              </p:ext>
            </p:extLst>
          </p:nvPr>
        </p:nvGraphicFramePr>
        <p:xfrm>
          <a:off x="6072000" y="3438000"/>
          <a:ext cx="61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63235" y="1122214"/>
            <a:ext cx="11693237" cy="5070764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Para a Equipe</a:t>
            </a:r>
          </a:p>
          <a:p>
            <a:pPr lvl="1"/>
            <a:r>
              <a:rPr lang="pt-BR" dirty="0" smtClean="0"/>
              <a:t>Promoveu o  trabalho em equipe, com mais </a:t>
            </a:r>
            <a:r>
              <a:rPr lang="pt-BR" dirty="0" smtClean="0">
                <a:solidFill>
                  <a:schemeClr val="accent2"/>
                </a:solidFill>
              </a:rPr>
              <a:t>união</a:t>
            </a:r>
            <a:r>
              <a:rPr lang="pt-BR" dirty="0" smtClean="0"/>
              <a:t>, dedicação, integralidade, motivação, organização, disposição para realizar qualquer atividade.</a:t>
            </a:r>
          </a:p>
          <a:p>
            <a:pPr lvl="1"/>
            <a:r>
              <a:rPr lang="pt-BR" dirty="0" smtClean="0"/>
              <a:t>Exigiu uma maior </a:t>
            </a:r>
            <a:r>
              <a:rPr lang="pt-BR" dirty="0" smtClean="0">
                <a:solidFill>
                  <a:schemeClr val="accent2"/>
                </a:solidFill>
              </a:rPr>
              <a:t>preparação</a:t>
            </a:r>
            <a:r>
              <a:rPr lang="pt-BR" dirty="0" smtClean="0"/>
              <a:t> dos profissionais sobre o manual de atenção pré-natal e puerpério.</a:t>
            </a:r>
          </a:p>
          <a:p>
            <a:pPr lvl="1"/>
            <a:endParaRPr lang="pt-BR" dirty="0" smtClean="0"/>
          </a:p>
          <a:p>
            <a:r>
              <a:rPr lang="pt-BR" b="1" dirty="0" smtClean="0"/>
              <a:t>Para o Serviço 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Proporcionou uma maior </a:t>
            </a:r>
            <a:r>
              <a:rPr lang="pt-BR" dirty="0" smtClean="0">
                <a:solidFill>
                  <a:schemeClr val="accent2"/>
                </a:solidFill>
              </a:rPr>
              <a:t>organização</a:t>
            </a:r>
            <a:r>
              <a:rPr lang="pt-BR" dirty="0" smtClean="0"/>
              <a:t> do </a:t>
            </a:r>
            <a:r>
              <a:rPr lang="pt-BR" sz="2400" dirty="0" smtClean="0"/>
              <a:t>trabalho e a </a:t>
            </a:r>
            <a:r>
              <a:rPr lang="pt-BR" sz="2400" dirty="0" smtClean="0">
                <a:solidFill>
                  <a:schemeClr val="accent2"/>
                </a:solidFill>
              </a:rPr>
              <a:t>ampliação</a:t>
            </a:r>
            <a:r>
              <a:rPr lang="pt-BR" sz="2400" dirty="0" smtClean="0"/>
              <a:t> da cobertura da atenção pré-natal e puerpério, a melhoria dos registros, estratificação de risco, promoção em saúde e a qualificação da atenção com destaque na realização de exame ginecológico e de mamas. </a:t>
            </a:r>
          </a:p>
          <a:p>
            <a:endParaRPr lang="pt-BR" dirty="0" smtClean="0"/>
          </a:p>
          <a:p>
            <a:r>
              <a:rPr lang="pt-BR" b="1" dirty="0" smtClean="0"/>
              <a:t>Para a Comunidade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Conseguimos restabelecer a </a:t>
            </a:r>
            <a:r>
              <a:rPr lang="pt-BR" dirty="0" smtClean="0">
                <a:solidFill>
                  <a:schemeClr val="accent2"/>
                </a:solidFill>
              </a:rPr>
              <a:t>parceria</a:t>
            </a:r>
            <a:r>
              <a:rPr lang="pt-BR" dirty="0" smtClean="0"/>
              <a:t> com os líderes da comunidade e melhorar a satisfação do usuário e </a:t>
            </a:r>
            <a:r>
              <a:rPr lang="pt-BR" dirty="0" err="1" smtClean="0"/>
              <a:t>interrelação</a:t>
            </a:r>
            <a:r>
              <a:rPr lang="pt-BR" dirty="0" smtClean="0"/>
              <a:t> </a:t>
            </a:r>
            <a:r>
              <a:rPr lang="pt-BR" dirty="0" err="1" smtClean="0"/>
              <a:t>comunidade-equipe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Maior </a:t>
            </a:r>
            <a:r>
              <a:rPr lang="pt-BR" dirty="0" smtClean="0">
                <a:solidFill>
                  <a:schemeClr val="accent2"/>
                </a:solidFill>
              </a:rPr>
              <a:t>conscientização</a:t>
            </a:r>
            <a:r>
              <a:rPr lang="pt-BR" dirty="0" smtClean="0"/>
              <a:t> da comunidade sobre a importância das consultas durante o pré-natal e puerpério e </a:t>
            </a:r>
            <a:r>
              <a:rPr lang="pt-BR" dirty="0" smtClean="0">
                <a:solidFill>
                  <a:schemeClr val="accent2"/>
                </a:solidFill>
              </a:rPr>
              <a:t>integração</a:t>
            </a:r>
            <a:r>
              <a:rPr lang="pt-BR" dirty="0" smtClean="0"/>
              <a:t> dos companheiros e familiares das gestantes  e puérperas nas consultas e no cuidado das mesmas.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pt-BR" dirty="0" smtClean="0"/>
              <a:t>Importância da Intervenção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13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BR" sz="2400" dirty="0" smtClean="0"/>
              <a:t>Temos já disponível e </a:t>
            </a:r>
            <a:r>
              <a:rPr lang="pt-BR" sz="2400" dirty="0" smtClean="0">
                <a:solidFill>
                  <a:schemeClr val="accent2"/>
                </a:solidFill>
              </a:rPr>
              <a:t>incorporadas</a:t>
            </a:r>
            <a:r>
              <a:rPr lang="pt-BR" sz="2400" dirty="0" smtClean="0"/>
              <a:t>  todas as ações que realizamos na intervenção como rotina do trabalho.</a:t>
            </a:r>
          </a:p>
          <a:p>
            <a:pPr lvl="0">
              <a:spcAft>
                <a:spcPts val="600"/>
              </a:spcAft>
            </a:pPr>
            <a:r>
              <a:rPr lang="pt-BR" sz="2400" dirty="0" smtClean="0"/>
              <a:t>Aumentamos o </a:t>
            </a:r>
            <a:r>
              <a:rPr lang="pt-BR" sz="2400" dirty="0" smtClean="0">
                <a:solidFill>
                  <a:schemeClr val="accent2"/>
                </a:solidFill>
              </a:rPr>
              <a:t>número</a:t>
            </a:r>
            <a:r>
              <a:rPr lang="pt-BR" sz="2400" dirty="0" smtClean="0"/>
              <a:t> de atendimento e visitas domiciliares na UBS com horário muito mais flexível.</a:t>
            </a:r>
          </a:p>
          <a:p>
            <a:pPr lvl="0">
              <a:spcAft>
                <a:spcPts val="600"/>
              </a:spcAft>
            </a:pPr>
            <a:r>
              <a:rPr lang="pt-BR" sz="2400" dirty="0" smtClean="0"/>
              <a:t>Levamos os atendimentos </a:t>
            </a:r>
            <a:r>
              <a:rPr lang="pt-BR" sz="2400" dirty="0" smtClean="0">
                <a:solidFill>
                  <a:schemeClr val="accent2"/>
                </a:solidFill>
              </a:rPr>
              <a:t>mais perto </a:t>
            </a:r>
            <a:r>
              <a:rPr lang="pt-BR" sz="2400" dirty="0" smtClean="0"/>
              <a:t>da comunidade (igrejas, escolas).</a:t>
            </a:r>
          </a:p>
          <a:p>
            <a:pPr lvl="0">
              <a:spcAft>
                <a:spcPts val="600"/>
              </a:spcAft>
            </a:pPr>
            <a:r>
              <a:rPr lang="pt-BR" sz="2400" dirty="0" smtClean="0"/>
              <a:t>Melhoramos o </a:t>
            </a:r>
            <a:r>
              <a:rPr lang="pt-BR" sz="2400" dirty="0" smtClean="0">
                <a:solidFill>
                  <a:schemeClr val="accent2"/>
                </a:solidFill>
              </a:rPr>
              <a:t>planejamento</a:t>
            </a:r>
            <a:r>
              <a:rPr lang="pt-BR" sz="2400" dirty="0" smtClean="0"/>
              <a:t> das ações em saúde e a </a:t>
            </a:r>
            <a:r>
              <a:rPr lang="pt-BR" sz="2400" dirty="0" smtClean="0">
                <a:solidFill>
                  <a:schemeClr val="accent2"/>
                </a:solidFill>
              </a:rPr>
              <a:t>organização</a:t>
            </a:r>
            <a:r>
              <a:rPr lang="pt-BR" sz="2400" dirty="0" smtClean="0"/>
              <a:t> do processo do trabalho.</a:t>
            </a:r>
          </a:p>
          <a:p>
            <a:pPr lvl="0">
              <a:spcAft>
                <a:spcPts val="600"/>
              </a:spcAft>
            </a:pPr>
            <a:r>
              <a:rPr lang="pt-BR" sz="2400" dirty="0" smtClean="0"/>
              <a:t>Promovemos o </a:t>
            </a:r>
            <a:r>
              <a:rPr lang="pt-BR" sz="2400" dirty="0" smtClean="0">
                <a:solidFill>
                  <a:schemeClr val="accent2"/>
                </a:solidFill>
              </a:rPr>
              <a:t>trabalho em equipe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Mudanças</a:t>
            </a:r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2000" y="250528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19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1316180"/>
            <a:ext cx="11554691" cy="504305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BR" sz="2400" dirty="0" smtClean="0">
                <a:solidFill>
                  <a:schemeClr val="accent2"/>
                </a:solidFill>
              </a:rPr>
              <a:t>Dificuldades</a:t>
            </a:r>
            <a:r>
              <a:rPr lang="pt-BR" sz="2400" dirty="0" smtClean="0"/>
              <a:t>: nunca tinha feito um curso à distância; problemas com a internet.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BR" sz="2400" dirty="0" smtClean="0"/>
              <a:t>Permitiu responder a problemas novos que surgem no dia a dia.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BR" sz="2400" dirty="0" smtClean="0"/>
              <a:t>Ofereceu a oportunidade de aprender a usar novas tecnologias e melhorar e motivar minha aprendizagem na </a:t>
            </a:r>
            <a:r>
              <a:rPr lang="pt-BR" sz="2400" dirty="0" smtClean="0">
                <a:solidFill>
                  <a:schemeClr val="accent2"/>
                </a:solidFill>
              </a:rPr>
              <a:t>língua portuguesa</a:t>
            </a:r>
            <a:r>
              <a:rPr lang="pt-BR" sz="2400" dirty="0" smtClean="0"/>
              <a:t>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BR" sz="2400" dirty="0" smtClean="0"/>
              <a:t>Na prática profissional  tive a possibilidade de </a:t>
            </a:r>
            <a:r>
              <a:rPr lang="pt-BR" sz="2400" dirty="0" smtClean="0">
                <a:solidFill>
                  <a:schemeClr val="accent2"/>
                </a:solidFill>
              </a:rPr>
              <a:t>adquirir conhecimentos </a:t>
            </a:r>
            <a:r>
              <a:rPr lang="pt-BR" sz="2400" dirty="0" smtClean="0"/>
              <a:t>sobre a Estratégia Saúde da Família e outros temas novos para mim.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BR" sz="2400" dirty="0" smtClean="0"/>
              <a:t>Minha </a:t>
            </a:r>
            <a:r>
              <a:rPr lang="pt-BR" sz="2400" dirty="0" smtClean="0">
                <a:solidFill>
                  <a:schemeClr val="accent2"/>
                </a:solidFill>
              </a:rPr>
              <a:t>expectativa foi cumprida </a:t>
            </a:r>
            <a:r>
              <a:rPr lang="pt-BR" sz="2400" dirty="0" smtClean="0"/>
              <a:t>já que conseguimos cumprir com os objetivos e metas propostas, contribuindo na melhora da saúde das gestantes e puérperas e comunidade em geral.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0" y="0"/>
            <a:ext cx="10972800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Reflexão crítica sobre o processo pessoal de aprendizagem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005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assistência pré-natal pode não evitar as principais complicações do parto e puerpério, causas importantes de mortalidade materna. Mas a atenção qualificada neste período poderá alterar e favorecer o prognóstico materno prevenindo tais causas.  </a:t>
            </a:r>
          </a:p>
          <a:p>
            <a:endParaRPr lang="pt-BR" dirty="0" smtClean="0"/>
          </a:p>
          <a:p>
            <a:r>
              <a:rPr lang="pt-BR" dirty="0" smtClean="0"/>
              <a:t>É importante desenvolver o foco de intervenção em atenção pré-natal e puerpério, já que uma assistência pré-natal e ao parto de qualidade diminui expressivamente, os índices de mortalidade materna e perinatal. </a:t>
            </a:r>
            <a:endParaRPr lang="pt-BR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Introdução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7392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909456" y="966249"/>
            <a:ext cx="618704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 Futuro se constrói no </a:t>
            </a:r>
          </a:p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Presente.</a:t>
            </a:r>
          </a:p>
          <a:p>
            <a:pPr algn="ctr"/>
            <a:endParaRPr lang="pt-BR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OBRIGADA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Imagem 5" descr="E:\atividade realizadas durante a primeira semana do projeto de intervenção\20150226_09534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20530" cy="4028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E:\atividade realizadas durante a primeira semana do projeto de intervenção\20150223_08524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443" y="3219158"/>
            <a:ext cx="3361037" cy="2885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32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60218" y="1536748"/>
            <a:ext cx="8243455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Localizado no litoral do Piauí (região Norte do estado</a:t>
            </a:r>
            <a:r>
              <a:rPr lang="pt-BR" sz="2400" smtClean="0"/>
              <a:t>) </a:t>
            </a:r>
            <a:r>
              <a:rPr lang="pt-BR" sz="2400" smtClean="0"/>
              <a:t>.</a:t>
            </a:r>
            <a:endParaRPr lang="pt-BR" sz="2400" dirty="0" smtClean="0"/>
          </a:p>
          <a:p>
            <a:r>
              <a:rPr lang="pt-BR" sz="2400" dirty="0" smtClean="0"/>
              <a:t>Possui um área irregular com </a:t>
            </a:r>
            <a:r>
              <a:rPr lang="pt-BR" sz="2400" dirty="0" smtClean="0"/>
              <a:t>28.422mil </a:t>
            </a:r>
            <a:r>
              <a:rPr lang="pt-BR" sz="2400" dirty="0" smtClean="0"/>
              <a:t>habitantes,  (IBGE, </a:t>
            </a:r>
            <a:r>
              <a:rPr lang="pt-BR" sz="2400" dirty="0" smtClean="0"/>
              <a:t>2010).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A cidade possui 15 UBS com EFS, 1 Hospital, </a:t>
            </a:r>
            <a:r>
              <a:rPr lang="pt-BR" sz="2400" dirty="0"/>
              <a:t>8</a:t>
            </a:r>
            <a:r>
              <a:rPr lang="pt-BR" sz="2400" dirty="0" smtClean="0"/>
              <a:t> equipes de Saúde Bucal. </a:t>
            </a:r>
          </a:p>
          <a:p>
            <a:endParaRPr lang="pt-BR" sz="2400" dirty="0" smtClean="0"/>
          </a:p>
          <a:p>
            <a:r>
              <a:rPr lang="pt-BR" sz="2400" dirty="0" smtClean="0"/>
              <a:t>Disponibilidade do NASF.</a:t>
            </a:r>
            <a:endParaRPr lang="pt-BR" sz="2400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Município </a:t>
            </a:r>
            <a:r>
              <a:rPr lang="pt-BR" dirty="0" smtClean="0"/>
              <a:t>Luís Correia-PI</a:t>
            </a:r>
            <a:r>
              <a:rPr lang="pt-BR" altLang="pt-BR" dirty="0" smtClean="0"/>
              <a:t> </a:t>
            </a:r>
            <a:endParaRPr lang="pt-BR" altLang="pt-BR" dirty="0"/>
          </a:p>
        </p:txBody>
      </p:sp>
      <p:sp>
        <p:nvSpPr>
          <p:cNvPr id="2" name="AutoShape 2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" name="Imagem 7" descr="C:\Users\Dra. Ideyne\AppData\Local\Microsoft\Windows\Temporary Internet Files\Content.Word\Screenshot_2015-07-09-16-25-15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3" b="4733"/>
          <a:stretch/>
        </p:blipFill>
        <p:spPr bwMode="auto">
          <a:xfrm>
            <a:off x="9037121" y="1609106"/>
            <a:ext cx="2933206" cy="37526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1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pt-BR" altLang="pt-BR" dirty="0" smtClean="0"/>
              <a:t>É rural.</a:t>
            </a:r>
          </a:p>
          <a:p>
            <a:pPr>
              <a:spcAft>
                <a:spcPts val="1200"/>
              </a:spcAft>
            </a:pPr>
            <a:r>
              <a:rPr lang="pt-BR" altLang="pt-BR" dirty="0" smtClean="0"/>
              <a:t>Total de pessoas na área de abrangência: 2.293 (1.085 mulheres  e 1.208 homens)  (SIAB/2013);</a:t>
            </a:r>
          </a:p>
          <a:p>
            <a:pPr>
              <a:spcAft>
                <a:spcPts val="1200"/>
              </a:spcAft>
            </a:pPr>
            <a:r>
              <a:rPr lang="pt-BR" altLang="pt-BR" dirty="0" smtClean="0"/>
              <a:t>Equipe ESF é composta por:</a:t>
            </a:r>
          </a:p>
          <a:p>
            <a:pPr lvl="1">
              <a:spcAft>
                <a:spcPts val="1200"/>
              </a:spcAft>
            </a:pPr>
            <a:r>
              <a:rPr lang="pt-BR" altLang="pt-BR" sz="2400" dirty="0" smtClean="0"/>
              <a:t>1 Enfermeiro (gerente da UBS); 1 médica geral, 1 técnica de enfermagem, 7 ACS, 2 auxiliares de enfermagem e 1 auxiliar de limpeza.</a:t>
            </a:r>
          </a:p>
          <a:p>
            <a:pPr lvl="1">
              <a:spcAft>
                <a:spcPts val="1200"/>
              </a:spcAft>
            </a:pPr>
            <a:r>
              <a:rPr lang="pt-BR" altLang="pt-BR" sz="2400" dirty="0" smtClean="0"/>
              <a:t>Equipe de saúde bucal: 1 odontólogo e 1 técnica de odontologia.</a:t>
            </a:r>
          </a:p>
          <a:p>
            <a:pPr>
              <a:spcAft>
                <a:spcPts val="1200"/>
              </a:spcAft>
            </a:pPr>
            <a:endParaRPr lang="pt-BR" altLang="pt-BR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UBS Brandão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666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04800" y="1579413"/>
            <a:ext cx="11582400" cy="469669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sz="2400" b="1" dirty="0" smtClean="0"/>
              <a:t>10 gestantes  e 7 puérperas</a:t>
            </a:r>
            <a:r>
              <a:rPr lang="pt-BR" sz="24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pt-BR" sz="2400" dirty="0" smtClean="0"/>
              <a:t>Estimativa do RAS - 29% e 21% de cobertura</a:t>
            </a:r>
          </a:p>
          <a:p>
            <a:endParaRPr lang="pt-BR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1" i="1" dirty="0" smtClean="0"/>
              <a:t>Fragilidades no Processo de Trabalho</a:t>
            </a:r>
            <a:r>
              <a:rPr lang="pt-BR" sz="2400" dirty="0" smtClean="0"/>
              <a:t>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Distribuição  geográfica e falta de condições para oferecer um atendimento de qualidade.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Falta  de médicos  ou déficit de leito obstétrico hospitalar.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Demora na marcação e entrega de exames laboratoriais e ultrassonográficos.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Falta de condições estruturais e materiais no serviço odontológico.</a:t>
            </a:r>
          </a:p>
        </p:txBody>
      </p:sp>
      <p:sp>
        <p:nvSpPr>
          <p:cNvPr id="17411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Situação da Atenção ao Pré-Natal e Puerpério antes da Intervenção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5332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 altLang="pt-BR" dirty="0" smtClean="0"/>
          </a:p>
          <a:p>
            <a:endParaRPr lang="pt-BR" altLang="pt-BR" dirty="0" smtClean="0"/>
          </a:p>
          <a:p>
            <a:r>
              <a:rPr lang="pt-BR" dirty="0" smtClean="0"/>
              <a:t>Melhorar a atenção ao Pré-Natal e Puerpério na </a:t>
            </a:r>
            <a:r>
              <a:rPr lang="pt-BR" dirty="0" smtClean="0">
                <a:solidFill>
                  <a:schemeClr val="accent2"/>
                </a:solidFill>
              </a:rPr>
              <a:t>UBS Brandão </a:t>
            </a:r>
            <a:r>
              <a:rPr lang="pt-BR" dirty="0" smtClean="0"/>
              <a:t>em Luís Correia, Piauí.</a:t>
            </a:r>
          </a:p>
          <a:p>
            <a:endParaRPr lang="pt-BR" altLang="pt-BR" dirty="0" smtClean="0"/>
          </a:p>
          <a:p>
            <a:endParaRPr lang="pt-BR" altLang="pt-BR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Objetivo Geral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0070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400" dirty="0" smtClean="0"/>
              <a:t>Ampliar a cobertura de pré-natal e puerpério</a:t>
            </a:r>
            <a:r>
              <a:rPr lang="pt-BR" altLang="pt-BR" sz="2400" dirty="0" smtClean="0"/>
              <a:t>;</a:t>
            </a:r>
          </a:p>
          <a:p>
            <a:pPr>
              <a:spcAft>
                <a:spcPts val="1200"/>
              </a:spcAft>
            </a:pPr>
            <a:r>
              <a:rPr lang="pt-BR" sz="2400" dirty="0" smtClean="0"/>
              <a:t>Melhorar a qualidade da atenção pré-natal e  puerpério na UBS</a:t>
            </a:r>
            <a:r>
              <a:rPr lang="pt-BR" altLang="pt-BR" sz="2400" dirty="0" smtClean="0"/>
              <a:t>; </a:t>
            </a:r>
          </a:p>
          <a:p>
            <a:pPr>
              <a:spcAft>
                <a:spcPts val="1200"/>
              </a:spcAft>
            </a:pPr>
            <a:r>
              <a:rPr lang="pt-BR" sz="2400" dirty="0" smtClean="0"/>
              <a:t>Melhorar a adesão de gestantes e puérperas</a:t>
            </a:r>
            <a:r>
              <a:rPr lang="pt-BR" altLang="pt-BR" sz="2400" dirty="0" smtClean="0"/>
              <a:t>; </a:t>
            </a:r>
          </a:p>
          <a:p>
            <a:pPr>
              <a:spcAft>
                <a:spcPts val="1200"/>
              </a:spcAft>
            </a:pPr>
            <a:r>
              <a:rPr lang="pt-BR" sz="2400" dirty="0" smtClean="0"/>
              <a:t>Melhorar o registro das informações do programa de pré-natal e puerpério</a:t>
            </a:r>
            <a:r>
              <a:rPr lang="pt-BR" altLang="pt-BR" sz="2400" dirty="0" smtClean="0"/>
              <a:t>; </a:t>
            </a:r>
            <a:endParaRPr lang="pt-BR" sz="2400" dirty="0" smtClean="0"/>
          </a:p>
          <a:p>
            <a:pPr>
              <a:spcAft>
                <a:spcPts val="1200"/>
              </a:spcAft>
            </a:pPr>
            <a:r>
              <a:rPr lang="pt-BR" altLang="pt-BR" sz="2400" dirty="0" smtClean="0"/>
              <a:t>Mapear gestantes e puérperas com risco cadastradas na unidade;</a:t>
            </a:r>
          </a:p>
          <a:p>
            <a:pPr>
              <a:spcAft>
                <a:spcPts val="1200"/>
              </a:spcAft>
            </a:pPr>
            <a:r>
              <a:rPr lang="pt-BR" altLang="pt-BR" sz="2400" dirty="0" smtClean="0"/>
              <a:t>Promover a saúde no pré-natal e puerpério.</a:t>
            </a:r>
          </a:p>
          <a:p>
            <a:pPr>
              <a:spcAft>
                <a:spcPts val="1200"/>
              </a:spcAft>
            </a:pPr>
            <a:endParaRPr lang="pt-BR" altLang="pt-BR" sz="2400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Objetivos Específicos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183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pt-BR" sz="2400" dirty="0" smtClean="0"/>
              <a:t>Focamos as ações da intervenção nas 12 semanas de duração, nos </a:t>
            </a:r>
            <a:r>
              <a:rPr lang="pt-BR" sz="2400" dirty="0" smtClean="0">
                <a:solidFill>
                  <a:schemeClr val="accent2"/>
                </a:solidFill>
              </a:rPr>
              <a:t>quatro eixos</a:t>
            </a:r>
            <a:r>
              <a:rPr lang="pt-BR" sz="2400" dirty="0" smtClean="0"/>
              <a:t>: organização e gestão do serviço; engajamento público; qualificação da prática clínica; monitoramento e avaliação dos serviços.</a:t>
            </a:r>
          </a:p>
          <a:p>
            <a:pPr>
              <a:spcAft>
                <a:spcPts val="1200"/>
              </a:spcAft>
            </a:pPr>
            <a:r>
              <a:rPr lang="pt-BR" sz="2400" dirty="0" smtClean="0"/>
              <a:t>Realizamos </a:t>
            </a:r>
            <a:r>
              <a:rPr lang="pt-BR" sz="2400" dirty="0" smtClean="0">
                <a:solidFill>
                  <a:schemeClr val="accent2"/>
                </a:solidFill>
              </a:rPr>
              <a:t>capacitação</a:t>
            </a:r>
            <a:r>
              <a:rPr lang="pt-BR" sz="2400" dirty="0" smtClean="0"/>
              <a:t> de toda a </a:t>
            </a:r>
            <a:r>
              <a:rPr lang="pt-BR" sz="2400" dirty="0" smtClean="0">
                <a:solidFill>
                  <a:schemeClr val="accent2"/>
                </a:solidFill>
              </a:rPr>
              <a:t>equipe</a:t>
            </a:r>
            <a:r>
              <a:rPr lang="pt-BR" sz="2400" dirty="0" smtClean="0"/>
              <a:t> sobre o protocolo do MS para  atenção ao pré-natal e puerpério.</a:t>
            </a:r>
          </a:p>
          <a:p>
            <a:pPr>
              <a:spcAft>
                <a:spcPts val="1200"/>
              </a:spcAft>
            </a:pPr>
            <a:r>
              <a:rPr lang="pt-BR" sz="2400" dirty="0" smtClean="0"/>
              <a:t>Fizemos </a:t>
            </a:r>
            <a:r>
              <a:rPr lang="pt-BR" sz="2400" dirty="0" smtClean="0">
                <a:solidFill>
                  <a:schemeClr val="accent2"/>
                </a:solidFill>
              </a:rPr>
              <a:t>orientação à comunidade </a:t>
            </a:r>
            <a:r>
              <a:rPr lang="pt-BR" sz="2400" dirty="0" smtClean="0"/>
              <a:t>sobre os cuidados na atenção ao pré-natal e puerpério</a:t>
            </a:r>
          </a:p>
          <a:p>
            <a:pPr lvl="0">
              <a:spcAft>
                <a:spcPts val="1200"/>
              </a:spcAft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15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4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Cadastramos</a:t>
            </a:r>
            <a:r>
              <a:rPr lang="pt-BR" sz="2400" dirty="0" smtClean="0">
                <a:sym typeface="Wingdings" panose="05000000000000000000" pitchFamily="2" charset="2"/>
              </a:rPr>
              <a:t> as usuárias em fichas-espelho (</a:t>
            </a:r>
            <a:r>
              <a:rPr lang="pt-BR" sz="2400" dirty="0" smtClean="0"/>
              <a:t>durante procura ou busca ativa).</a:t>
            </a:r>
            <a:endParaRPr lang="pt-BR" sz="2400" dirty="0" smtClean="0">
              <a:sym typeface="Wingdings" panose="05000000000000000000" pitchFamily="2" charset="2"/>
            </a:endParaRPr>
          </a:p>
          <a:p>
            <a:pPr>
              <a:spcAft>
                <a:spcPts val="1200"/>
              </a:spcAft>
            </a:pPr>
            <a:r>
              <a:rPr lang="pt-BR" sz="2400" dirty="0" smtClean="0">
                <a:sym typeface="Wingdings" panose="05000000000000000000" pitchFamily="2" charset="2"/>
              </a:rPr>
              <a:t>Realizamos o </a:t>
            </a:r>
            <a:r>
              <a:rPr lang="pt-BR" sz="24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registro</a:t>
            </a:r>
            <a:r>
              <a:rPr lang="pt-BR" sz="2400" dirty="0" smtClean="0">
                <a:sym typeface="Wingdings" panose="05000000000000000000" pitchFamily="2" charset="2"/>
              </a:rPr>
              <a:t> de todas as consultas em prontuário.</a:t>
            </a:r>
          </a:p>
          <a:p>
            <a:pPr>
              <a:spcAft>
                <a:spcPts val="1200"/>
              </a:spcAft>
            </a:pPr>
            <a:r>
              <a:rPr lang="pt-BR" sz="2400" dirty="0" smtClean="0">
                <a:sym typeface="Wingdings" panose="05000000000000000000" pitchFamily="2" charset="2"/>
              </a:rPr>
              <a:t>Os dados após coletados foram levados a </a:t>
            </a:r>
            <a:r>
              <a:rPr lang="pt-BR" sz="24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planilhas</a:t>
            </a:r>
            <a:r>
              <a:rPr lang="pt-BR" sz="2400" dirty="0" smtClean="0">
                <a:sym typeface="Wingdings" panose="05000000000000000000" pitchFamily="2" charset="2"/>
              </a:rPr>
              <a:t> de coleta de dados para análise dos indicadores.</a:t>
            </a:r>
          </a:p>
          <a:p>
            <a:pPr>
              <a:spcAft>
                <a:spcPts val="1200"/>
              </a:spcAft>
            </a:pPr>
            <a:r>
              <a:rPr lang="pt-BR" sz="2400" dirty="0" smtClean="0">
                <a:solidFill>
                  <a:schemeClr val="accent2"/>
                </a:solidFill>
              </a:rPr>
              <a:t>Organizamos a demanda </a:t>
            </a:r>
            <a:r>
              <a:rPr lang="pt-BR" sz="2400" dirty="0" smtClean="0"/>
              <a:t>programática e espontânea.</a:t>
            </a:r>
          </a:p>
          <a:p>
            <a:pPr>
              <a:spcAft>
                <a:spcPts val="1200"/>
              </a:spcAft>
            </a:pPr>
            <a:r>
              <a:rPr lang="pt-BR" sz="2400" dirty="0" smtClean="0"/>
              <a:t>A equipe de ESF  realizou </a:t>
            </a:r>
            <a:r>
              <a:rPr lang="pt-BR" sz="2400" dirty="0" smtClean="0">
                <a:solidFill>
                  <a:schemeClr val="accent2"/>
                </a:solidFill>
              </a:rPr>
              <a:t>atividades coletivas </a:t>
            </a:r>
            <a:r>
              <a:rPr lang="pt-BR" sz="2400" dirty="0" smtClean="0"/>
              <a:t>nas diferentes localidades da comunidade, como escola e igrejas.</a:t>
            </a:r>
          </a:p>
          <a:p>
            <a:pPr>
              <a:spcAft>
                <a:spcPts val="1200"/>
              </a:spcAft>
            </a:pPr>
            <a:endParaRPr lang="pt-BR" sz="2400" dirty="0" smtClean="0"/>
          </a:p>
          <a:p>
            <a:pPr>
              <a:spcAft>
                <a:spcPts val="1200"/>
              </a:spcAft>
            </a:pPr>
            <a:endParaRPr lang="pt-BR" sz="2400" dirty="0" smtClean="0"/>
          </a:p>
          <a:p>
            <a:pPr>
              <a:spcAft>
                <a:spcPts val="1200"/>
              </a:spcAft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5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1915</TotalTime>
  <Words>1335</Words>
  <Application>Microsoft Office PowerPoint</Application>
  <PresentationFormat>Personalizar</PresentationFormat>
  <Paragraphs>152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Concurso</vt:lpstr>
      <vt:lpstr>Apresentação do PowerPoint</vt:lpstr>
      <vt:lpstr>Introdução</vt:lpstr>
      <vt:lpstr>Município Luís Correia-PI </vt:lpstr>
      <vt:lpstr>UBS Brandão </vt:lpstr>
      <vt:lpstr>Situação da Atenção ao Pré-Natal e Puerpério antes da Intervenção</vt:lpstr>
      <vt:lpstr>Objetivo Geral</vt:lpstr>
      <vt:lpstr>Objetivos Específicos</vt:lpstr>
      <vt:lpstr>Metodologia</vt:lpstr>
      <vt:lpstr>Metodologia</vt:lpstr>
      <vt:lpstr>Objetivos, Metas e Resultados – Pré-Natal</vt:lpstr>
      <vt:lpstr>Objetivos, Metas e Resultados – Pré-Natal</vt:lpstr>
      <vt:lpstr>Objetivos, Metas e Resultados - Pré-Natal </vt:lpstr>
      <vt:lpstr>Objetivos, Metas e Resultados - Pré-Natal </vt:lpstr>
      <vt:lpstr>Objetivos, Metas e Resultados - Pré-Natal </vt:lpstr>
      <vt:lpstr>Objetivos, Metas e Resultados - Puerpério</vt:lpstr>
      <vt:lpstr>Objetivos, Metas e Resultados - Puerpério</vt:lpstr>
      <vt:lpstr>Importância da Intervenção </vt:lpstr>
      <vt:lpstr>Mudanças</vt:lpstr>
      <vt:lpstr>Reflexão crítica sobre o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</dc:creator>
  <cp:lastModifiedBy>Dra. Ideyne</cp:lastModifiedBy>
  <cp:revision>328</cp:revision>
  <dcterms:created xsi:type="dcterms:W3CDTF">2015-05-13T23:46:28Z</dcterms:created>
  <dcterms:modified xsi:type="dcterms:W3CDTF">2015-11-12T16:39:56Z</dcterms:modified>
</cp:coreProperties>
</file>