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Temas%20finales%20do%20TCC\M&#202;S%203\SEMANA%2012\2014_11_06%20Coleta%20de%20dados%20HAS%20e%20D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Temas%20finales%20do%20TCC\M&#202;S%203\SEMANA%2012\2014_11_06%20Coleta%20de%20dados%20HAS%20e%20D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601"/>
          <c:y val="0.10762234289451626"/>
          <c:w val="0.85401789550285567"/>
          <c:h val="0.77089416706937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0.28703703703703703</c:v>
                </c:pt>
                <c:pt idx="1">
                  <c:v>0.62654320987654322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14528"/>
        <c:axId val="78201984"/>
      </c:barChart>
      <c:catAx>
        <c:axId val="994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01984"/>
        <c:crosses val="autoZero"/>
        <c:auto val="1"/>
        <c:lblAlgn val="ctr"/>
        <c:lblOffset val="100"/>
        <c:noMultiLvlLbl val="0"/>
      </c:catAx>
      <c:valAx>
        <c:axId val="7820198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41452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354"/>
          <c:y val="0.30038022813688325"/>
          <c:w val="0.83991769254898518"/>
          <c:h val="0.57794676806083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1</c:v>
                </c:pt>
                <c:pt idx="1">
                  <c:v>0.9193548387096776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27936"/>
        <c:axId val="38966336"/>
      </c:barChart>
      <c:catAx>
        <c:axId val="875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966336"/>
        <c:crosses val="autoZero"/>
        <c:auto val="1"/>
        <c:lblAlgn val="ctr"/>
        <c:lblOffset val="100"/>
        <c:noMultiLvlLbl val="0"/>
      </c:catAx>
      <c:valAx>
        <c:axId val="3896633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752793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75"/>
          <c:y val="0.28214334916181144"/>
          <c:w val="0.83924843423799811"/>
          <c:h val="0.60357248111830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0.329896907216496</c:v>
                </c:pt>
                <c:pt idx="1">
                  <c:v>0.63917525773195871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15552"/>
        <c:axId val="78205440"/>
      </c:barChart>
      <c:catAx>
        <c:axId val="994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205440"/>
        <c:crosses val="autoZero"/>
        <c:auto val="1"/>
        <c:lblAlgn val="ctr"/>
        <c:lblOffset val="100"/>
        <c:noMultiLvlLbl val="0"/>
      </c:catAx>
      <c:valAx>
        <c:axId val="7820544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941555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371"/>
          <c:h val="0.58823529411764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0.56650246305418761</c:v>
                </c:pt>
                <c:pt idx="2">
                  <c:v>0.62962962962963165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58656"/>
        <c:axId val="38928384"/>
      </c:barChart>
      <c:catAx>
        <c:axId val="1019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928384"/>
        <c:crosses val="autoZero"/>
        <c:auto val="1"/>
        <c:lblAlgn val="ctr"/>
        <c:lblOffset val="100"/>
        <c:noMultiLvlLbl val="0"/>
      </c:catAx>
      <c:valAx>
        <c:axId val="3892838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195865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3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0.64516129032258218</c:v>
                </c:pt>
                <c:pt idx="2">
                  <c:v>0.64948453608247581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87968"/>
        <c:axId val="85007680"/>
      </c:barChart>
      <c:catAx>
        <c:axId val="10478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007680"/>
        <c:crosses val="autoZero"/>
        <c:auto val="1"/>
        <c:lblAlgn val="ctr"/>
        <c:lblOffset val="100"/>
        <c:noMultiLvlLbl val="0"/>
      </c:catAx>
      <c:valAx>
        <c:axId val="8500768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7879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8782339682202357"/>
          <c:w val="0.84426229508196371"/>
          <c:h val="0.59409701138904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1</c:v>
                </c:pt>
                <c:pt idx="1">
                  <c:v>0.56650246305418761</c:v>
                </c:pt>
                <c:pt idx="2">
                  <c:v>0.69444444444444464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20416"/>
        <c:axId val="82412096"/>
      </c:barChart>
      <c:catAx>
        <c:axId val="3942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412096"/>
        <c:crosses val="autoZero"/>
        <c:auto val="1"/>
        <c:lblAlgn val="ctr"/>
        <c:lblOffset val="100"/>
        <c:noMultiLvlLbl val="0"/>
      </c:catAx>
      <c:valAx>
        <c:axId val="8241209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4204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08305852714667"/>
          <c:y val="0.28782339682202357"/>
          <c:w val="0.84265180725084399"/>
          <c:h val="0.59409701138904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1</c:v>
                </c:pt>
                <c:pt idx="1">
                  <c:v>0.64516129032258218</c:v>
                </c:pt>
                <c:pt idx="2">
                  <c:v>0.65979381443299212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02336"/>
        <c:axId val="85000192"/>
      </c:barChart>
      <c:catAx>
        <c:axId val="7630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000192"/>
        <c:crosses val="autoZero"/>
        <c:auto val="1"/>
        <c:lblAlgn val="ctr"/>
        <c:lblOffset val="100"/>
        <c:noMultiLvlLbl val="0"/>
      </c:catAx>
      <c:valAx>
        <c:axId val="8500019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30233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6609184019642"/>
          <c:y val="0.30042918454935774"/>
          <c:w val="0.84739121994073963"/>
          <c:h val="0.56652360515021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21440"/>
        <c:axId val="82417856"/>
      </c:barChart>
      <c:catAx>
        <c:axId val="394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417856"/>
        <c:crosses val="autoZero"/>
        <c:auto val="1"/>
        <c:lblAlgn val="ctr"/>
        <c:lblOffset val="100"/>
        <c:noMultiLvlLbl val="0"/>
      </c:catAx>
      <c:valAx>
        <c:axId val="8241785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42144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75"/>
          <c:y val="0.28979591836734692"/>
          <c:w val="0.83924843423799811"/>
          <c:h val="0.58367346938775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99808"/>
        <c:axId val="85056832"/>
      </c:barChart>
      <c:catAx>
        <c:axId val="8299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056832"/>
        <c:crosses val="autoZero"/>
        <c:auto val="1"/>
        <c:lblAlgn val="ctr"/>
        <c:lblOffset val="100"/>
        <c:noMultiLvlLbl val="0"/>
      </c:catAx>
      <c:valAx>
        <c:axId val="8505683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99980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8832168168639138"/>
          <c:w val="0.84426229508196371"/>
          <c:h val="0.59489157107445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1</c:v>
                </c:pt>
                <c:pt idx="1">
                  <c:v>0.95073891625615903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10752"/>
        <c:axId val="38963456"/>
      </c:barChart>
      <c:catAx>
        <c:axId val="8641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963456"/>
        <c:crosses val="autoZero"/>
        <c:auto val="1"/>
        <c:lblAlgn val="ctr"/>
        <c:lblOffset val="100"/>
        <c:noMultiLvlLbl val="0"/>
      </c:catAx>
      <c:valAx>
        <c:axId val="3896345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4107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3B5126-1AC2-4542-934B-8AF9FC98CD6D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891829-C48F-441F-9DB6-F19D186031BF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704856" cy="1752600"/>
          </a:xfrm>
        </p:spPr>
        <p:txBody>
          <a:bodyPr>
            <a:normAutofit/>
          </a:bodyPr>
          <a:lstStyle/>
          <a:p>
            <a:r>
              <a:rPr lang="pt-BR" sz="2000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pt-BR" sz="2000" cap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Melhoria da Atenção à Saúde dos Usuários com Hipertensão Arterial Sistêmica e/ou Diabetes Mellitus na UBS Dona Belinha, Nossa Senhora de Nazaré/PI</a:t>
            </a:r>
          </a:p>
          <a:p>
            <a:endParaRPr lang="pt-BR" sz="2000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07978" y="667022"/>
            <a:ext cx="59524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UNIVERSIDADE ABERTA DO SUS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Especialização</a:t>
            </a: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Saúde</a:t>
            </a: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s-E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Família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Modalidade</a:t>
            </a: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Distância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Turma nº 7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8"/>
          <p:cNvPicPr>
            <a:picLocks noChangeAspect="1" noChangeArrowheads="1"/>
          </p:cNvPicPr>
          <p:nvPr/>
        </p:nvPicPr>
        <p:blipFill>
          <a:blip r:embed="rId2"/>
          <a:srcRect l="19225" t="18695" r="19223" b="18871"/>
          <a:stretch>
            <a:fillRect/>
          </a:stretch>
        </p:blipFill>
        <p:spPr bwMode="auto">
          <a:xfrm>
            <a:off x="1331640" y="667022"/>
            <a:ext cx="1176338" cy="119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474013" y="5481521"/>
            <a:ext cx="4584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Orientadora: </a:t>
            </a:r>
            <a:r>
              <a:rPr lang="pt-BR" sz="1600" dirty="0" err="1"/>
              <a:t>Adrize</a:t>
            </a:r>
            <a:r>
              <a:rPr lang="pt-BR" sz="1600" dirty="0"/>
              <a:t> Porto</a:t>
            </a:r>
          </a:p>
          <a:p>
            <a:pPr algn="ctr"/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27784" y="4877544"/>
            <a:ext cx="458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Idneydis Perez Garcia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55776" y="6423719"/>
            <a:ext cx="4584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Pelotas, 2015</a:t>
            </a:r>
            <a:endParaRPr lang="pt-BR" sz="1200" dirty="0"/>
          </a:p>
          <a:p>
            <a:pPr algn="ctr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410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400" dirty="0"/>
              <a:t>Metas 2.5 Priorizar a prescrição de medicamentos da farmácia popular para o 100% dos hipertensos cadastrados na unidade de saúde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Metas 2.6: Priorizar a prescrição de medicamentos da farmácia popular para o 100% dos diabéticos cadastrados na unidade de saúde. </a:t>
            </a:r>
            <a:endParaRPr lang="pt-BR" sz="2400" dirty="0" smtClean="0"/>
          </a:p>
          <a:p>
            <a:pPr algn="just"/>
            <a:endParaRPr lang="pt-BR" dirty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100% nos três meses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64488" cy="758952"/>
          </a:xfrm>
        </p:spPr>
        <p:txBody>
          <a:bodyPr>
            <a:noAutofit/>
          </a:bodyPr>
          <a:lstStyle/>
          <a:p>
            <a:r>
              <a:rPr lang="pt-BR" sz="2800" dirty="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866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Metas 2.7: Realizar avaliação da necessidade de atendimento odontológico em 100% dos hipertensos cadastrados na unidade de saúde.</a:t>
            </a:r>
          </a:p>
          <a:p>
            <a:pPr algn="just"/>
            <a:r>
              <a:rPr lang="pt-BR" sz="1800" dirty="0"/>
              <a:t>Metas 2.8: Realizar avaliação da necessidade de atendimento odontológico em 100% dos diabéticos cadastrados na unidade de saúde. </a:t>
            </a:r>
            <a:endParaRPr lang="pt-BR" sz="1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18193717"/>
              </p:ext>
            </p:extLst>
          </p:nvPr>
        </p:nvGraphicFramePr>
        <p:xfrm>
          <a:off x="323166" y="3140968"/>
          <a:ext cx="4142793" cy="268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17127" y="5877272"/>
            <a:ext cx="43548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5 - Proporção de hipertensos com avaliação da necessidade de atendimento odontológico na Unidade de Saúde Dona Belinha. Nossa Senhora de Nazaré/PI, 2015.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98577999"/>
              </p:ext>
            </p:extLst>
          </p:nvPr>
        </p:nvGraphicFramePr>
        <p:xfrm>
          <a:off x="4716016" y="3140968"/>
          <a:ext cx="4104457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716016" y="5899338"/>
            <a:ext cx="40324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6 - Proporção de diabéticos com avaliação da necessidade de atendimento odontológico na Unidade de Saúde Dona Belinha. Nossa Senhora de Nazaré/PI, 2015.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17127" y="228600"/>
            <a:ext cx="8747361" cy="758952"/>
          </a:xfrm>
        </p:spPr>
        <p:txBody>
          <a:bodyPr>
            <a:noAutofit/>
          </a:bodyPr>
          <a:lstStyle/>
          <a:p>
            <a:r>
              <a:rPr lang="pt-BR" sz="2800" dirty="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295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1800" dirty="0"/>
              <a:t>Objetivo 3: Melhorar a adesão de hipertensos e/ou diabéticos ao programa.</a:t>
            </a:r>
          </a:p>
          <a:p>
            <a:r>
              <a:rPr lang="pt-BR" sz="1800" dirty="0"/>
              <a:t>Metas 3.1: Buscar 100% dos hipertensos faltosos às consultas na unidade de saúde conforme a periodicidade recomendada</a:t>
            </a:r>
            <a:r>
              <a:rPr lang="pt-BR" sz="1800" dirty="0" smtClean="0"/>
              <a:t>.</a:t>
            </a:r>
          </a:p>
          <a:p>
            <a:r>
              <a:rPr lang="pt-BR" sz="1800" dirty="0"/>
              <a:t>Metas 3.2: Buscar 100% dos diabéticos faltosos às consultas na unidade de saúde conforme a periodicidade recomendada.</a:t>
            </a:r>
          </a:p>
          <a:p>
            <a:endParaRPr lang="pt-BR" sz="1800" dirty="0"/>
          </a:p>
          <a:p>
            <a:endParaRPr lang="pt-BR" sz="1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12344251"/>
              </p:ext>
            </p:extLst>
          </p:nvPr>
        </p:nvGraphicFramePr>
        <p:xfrm>
          <a:off x="179512" y="3212976"/>
          <a:ext cx="4355663" cy="264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79512" y="5877564"/>
            <a:ext cx="43924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7 - Proporção de hipertensos faltosos às consultas médicas com busca ativa na Unidade de Saúde Dona Belinha. Nossa Senhora de Nazaré/PI, 2015.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433195994"/>
              </p:ext>
            </p:extLst>
          </p:nvPr>
        </p:nvGraphicFramePr>
        <p:xfrm>
          <a:off x="4676709" y="3239372"/>
          <a:ext cx="4274820" cy="263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4716016" y="5954508"/>
            <a:ext cx="42484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8 - Proporção de diabéticos faltosos às consultas médicas com busca ativa na Unidade de Saúde Dona Belinha. Nossa Senhora de Nazaré/PI, 2015.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28336" y="228600"/>
            <a:ext cx="883615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10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/>
              <a:t>Objetivo 4: Melhorar o registro das informações.</a:t>
            </a:r>
          </a:p>
          <a:p>
            <a:pPr algn="just"/>
            <a:r>
              <a:rPr lang="pt-BR" sz="2000" dirty="0"/>
              <a:t>Metas 4.1: Manter ficha de acompanhamento de 100% dos hipertensos cadastrados na unidade de saúde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/>
              <a:t>Metas 4.2: Manter ficha de acompanhamento de 100% dos diabéticos cadastrados na unidade de saúde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Objetivos 5: Mapear hipertensos e diabéticos de risco para doença cardiovascular.</a:t>
            </a:r>
          </a:p>
          <a:p>
            <a:pPr algn="just"/>
            <a:r>
              <a:rPr lang="pt-BR" sz="2000" dirty="0"/>
              <a:t>Metas 5.1: Realizar estratificação do risco cardiovascular em 100% dos hipertensos cadastrados na unidade de saúde.</a:t>
            </a:r>
          </a:p>
          <a:p>
            <a:pPr algn="just"/>
            <a:r>
              <a:rPr lang="pt-BR" sz="2000" dirty="0"/>
              <a:t>Metas 5.2: Realizar estratificação do risco cardiovascular em 100% dos diabéticos cadastrados na unidade de saúde.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100% nos três meses</a:t>
            </a:r>
            <a:endParaRPr lang="pt-BR" sz="2400" b="1" dirty="0">
              <a:solidFill>
                <a:srgbClr val="FF0000"/>
              </a:solidFill>
            </a:endParaRP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8336" y="228600"/>
            <a:ext cx="883615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180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Objetivos 6: Promover a saúde de hipertensos e diabéticos.</a:t>
            </a:r>
          </a:p>
          <a:p>
            <a:pPr algn="just"/>
            <a:r>
              <a:rPr lang="pt-BR" sz="1800" dirty="0"/>
              <a:t>Metas 6.1: Garantir orientação nutricional sobre alimentação saudável a 100% dos hipertensos.</a:t>
            </a:r>
          </a:p>
          <a:p>
            <a:pPr algn="just"/>
            <a:r>
              <a:rPr lang="pt-BR" sz="1800" dirty="0"/>
              <a:t> Metas 6.2: Garantir orientação nutricional sobre alimentação saudável a 100% dos diabéticos.</a:t>
            </a:r>
          </a:p>
          <a:p>
            <a:pPr algn="just"/>
            <a:r>
              <a:rPr lang="pt-BR" sz="1800" dirty="0"/>
              <a:t>Metas 6.3: Garantir orientação em relação à prática regular de atividade física a 100% dos usuários hipertensos.</a:t>
            </a:r>
          </a:p>
          <a:p>
            <a:pPr algn="just"/>
            <a:r>
              <a:rPr lang="pt-BR" sz="1800" dirty="0"/>
              <a:t>Metas 6.4: Garantir orientação em relação à prática regular de atividade física a 100% dos usuários diabéticos.</a:t>
            </a:r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  <a:p>
            <a:pPr marL="0" indent="0" algn="ctr">
              <a:buNone/>
            </a:pPr>
            <a:r>
              <a:rPr lang="pt-BR" sz="2400" b="1" dirty="0">
                <a:solidFill>
                  <a:srgbClr val="FF0000"/>
                </a:solidFill>
              </a:rPr>
              <a:t>100% nos três meses</a:t>
            </a:r>
          </a:p>
          <a:p>
            <a:pPr algn="just"/>
            <a:endParaRPr lang="pt-BR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8336" y="228600"/>
            <a:ext cx="883615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365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1800" dirty="0"/>
              <a:t>Metas 6.5: Garantir orientação sobre os riscos do tabagismo a 100% dos usuários </a:t>
            </a:r>
            <a:r>
              <a:rPr lang="pt-BR" sz="1800" dirty="0" smtClean="0"/>
              <a:t>hipertensos</a:t>
            </a:r>
          </a:p>
          <a:p>
            <a:pPr algn="just"/>
            <a:r>
              <a:rPr lang="pt-BR" sz="1800" dirty="0"/>
              <a:t>Metas 6.6: Garantir orientação sobre os riscos do tabagismo a 100% dos usuários diabéticos.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5436424"/>
              </p:ext>
            </p:extLst>
          </p:nvPr>
        </p:nvGraphicFramePr>
        <p:xfrm>
          <a:off x="392989" y="2852936"/>
          <a:ext cx="4323027" cy="2980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92989" y="5833140"/>
            <a:ext cx="43230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9 - Proporção de hipertensos que receberam orientação sobre os riscos do tabagismo na Unidade de Saúde Dona Belinha. Nossa Senhora de Nazaré/PI, 2015.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293663227"/>
              </p:ext>
            </p:extLst>
          </p:nvPr>
        </p:nvGraphicFramePr>
        <p:xfrm>
          <a:off x="4869180" y="2852936"/>
          <a:ext cx="4023300" cy="2980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869474" y="5833140"/>
            <a:ext cx="40230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10 - Proporção de diabéticos que receberam orientação sobre os riscos do tabagismo na Unidade de Saúde Dona Belinha. Nossa Senhora de Nazaré/PI, 2015.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28336" y="228600"/>
            <a:ext cx="883615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76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Metas 6.7: Garantir a 100% da orientação sobre higiene bucal aos usuários hipertensos.</a:t>
            </a:r>
          </a:p>
          <a:p>
            <a:r>
              <a:rPr lang="pt-BR" dirty="0" smtClean="0"/>
              <a:t>Metas </a:t>
            </a:r>
            <a:r>
              <a:rPr lang="pt-BR" dirty="0"/>
              <a:t>6.8: Garantir a 100% da orientação sobre higiene bucal aos usuários </a:t>
            </a:r>
            <a:r>
              <a:rPr lang="pt-BR" dirty="0" smtClean="0"/>
              <a:t>diabéticos</a:t>
            </a:r>
            <a:r>
              <a:rPr lang="pt-BR" dirty="0"/>
              <a:t> 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100% nos três meses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8336" y="228600"/>
            <a:ext cx="883615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27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 para a equipe;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intervenção para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serviço;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Importância 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intervenção para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comunidade;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Viabilidade  de incorporação a rotina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do serviço.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5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665312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Início:</a:t>
            </a:r>
          </a:p>
          <a:p>
            <a:pPr algn="just">
              <a:buFontTx/>
              <a:buChar char="-"/>
            </a:pPr>
            <a:r>
              <a:rPr lang="pt-BR" dirty="0" smtClean="0"/>
              <a:t>Inumeráveis </a:t>
            </a:r>
            <a:r>
              <a:rPr lang="pt-BR" dirty="0"/>
              <a:t>perguntas e dúvidas: como íamos ter acesso a plataforma sem antes ter realizado atividades desse tipo? Quais eram os mecanismos para navegar na plataforma? Teríamos conexão com a internet onde íamos morar? </a:t>
            </a:r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  <a:p>
            <a:pPr algn="just"/>
            <a:r>
              <a:rPr lang="pt-BR" dirty="0" smtClean="0"/>
              <a:t>Atualmente:</a:t>
            </a: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aprendizado </a:t>
            </a:r>
            <a:r>
              <a:rPr lang="pt-BR" dirty="0"/>
              <a:t>com a realização da </a:t>
            </a:r>
            <a:r>
              <a:rPr lang="pt-BR" dirty="0" smtClean="0"/>
              <a:t>especialização;</a:t>
            </a:r>
          </a:p>
          <a:p>
            <a:pPr algn="just">
              <a:buFontTx/>
              <a:buChar char="-"/>
            </a:pPr>
            <a:r>
              <a:rPr lang="pt-BR" dirty="0" smtClean="0"/>
              <a:t> </a:t>
            </a:r>
            <a:r>
              <a:rPr lang="pt-BR" dirty="0"/>
              <a:t>lidar com a </a:t>
            </a:r>
            <a:r>
              <a:rPr lang="pt-BR" dirty="0" smtClean="0"/>
              <a:t>equipe;</a:t>
            </a:r>
          </a:p>
          <a:p>
            <a:pPr algn="just">
              <a:buFontTx/>
              <a:buChar char="-"/>
            </a:pPr>
            <a:r>
              <a:rPr lang="pt-BR" dirty="0" smtClean="0"/>
              <a:t>conseguir </a:t>
            </a:r>
            <a:r>
              <a:rPr lang="pt-BR" dirty="0"/>
              <a:t>o entrosamento de cada </a:t>
            </a:r>
            <a:r>
              <a:rPr lang="pt-BR" dirty="0" smtClean="0"/>
              <a:t>membro;</a:t>
            </a:r>
          </a:p>
          <a:p>
            <a:pPr algn="just">
              <a:buFontTx/>
              <a:buChar char="-"/>
            </a:pPr>
            <a:r>
              <a:rPr lang="pt-BR" dirty="0" smtClean="0"/>
              <a:t>reajustar </a:t>
            </a:r>
            <a:r>
              <a:rPr lang="pt-BR" dirty="0"/>
              <a:t>o cronograma garantindo maior cobertura de nossa população </a:t>
            </a:r>
            <a:r>
              <a:rPr lang="pt-BR" dirty="0" smtClean="0"/>
              <a:t>alvo</a:t>
            </a:r>
            <a:r>
              <a:rPr lang="pt-BR" dirty="0"/>
              <a:t>;</a:t>
            </a: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despertar </a:t>
            </a:r>
            <a:r>
              <a:rPr lang="pt-BR" dirty="0"/>
              <a:t>o interesse da equipe, da comunidade e a gestão pelo </a:t>
            </a:r>
            <a:r>
              <a:rPr lang="pt-BR" dirty="0" smtClean="0"/>
              <a:t>projeto </a:t>
            </a:r>
            <a:r>
              <a:rPr lang="pt-BR" dirty="0"/>
              <a:t>foi muito </a:t>
            </a:r>
            <a:r>
              <a:rPr lang="pt-BR" dirty="0" smtClean="0"/>
              <a:t>gratificante.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4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56992"/>
            <a:ext cx="8534400" cy="758952"/>
          </a:xfrm>
        </p:spPr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OBRIGADO!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593304"/>
            <a:ext cx="5782416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600" dirty="0" smtClean="0"/>
              <a:t>Caracterização do município </a:t>
            </a:r>
            <a:r>
              <a:rPr lang="pt-B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Nossa </a:t>
            </a:r>
            <a:r>
              <a:rPr lang="pt-B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Senhora de Nazaré/PI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Tx/>
              <a:buChar char="-"/>
            </a:pPr>
            <a:r>
              <a:rPr lang="pt-BR" sz="2000" dirty="0" smtClean="0"/>
              <a:t>Localizado </a:t>
            </a:r>
            <a:r>
              <a:rPr lang="pt-BR" sz="2000" dirty="0"/>
              <a:t>ao norte do estado </a:t>
            </a:r>
            <a:r>
              <a:rPr lang="pt-BR" sz="2000" dirty="0" smtClean="0"/>
              <a:t>Piauí, a </a:t>
            </a:r>
            <a:r>
              <a:rPr lang="pt-BR" sz="2000" dirty="0"/>
              <a:t>27 km de Campo </a:t>
            </a:r>
            <a:r>
              <a:rPr lang="pt-BR" sz="2000" dirty="0" smtClean="0"/>
              <a:t>Maior;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r>
              <a:rPr lang="pt-BR" sz="2000" dirty="0"/>
              <a:t>P</a:t>
            </a:r>
            <a:r>
              <a:rPr lang="pt-BR" sz="2000" dirty="0" smtClean="0"/>
              <a:t>opulação </a:t>
            </a:r>
            <a:r>
              <a:rPr lang="pt-BR" sz="2000" dirty="0"/>
              <a:t>oscila entre 4356 e 4960 </a:t>
            </a:r>
            <a:r>
              <a:rPr lang="pt-BR" sz="2000" dirty="0" smtClean="0"/>
              <a:t>pessoas;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r>
              <a:rPr lang="pt-BR" sz="2000" dirty="0" smtClean="0"/>
              <a:t>O </a:t>
            </a:r>
            <a:r>
              <a:rPr lang="pt-BR" sz="2000" dirty="0"/>
              <a:t>município conta com </a:t>
            </a:r>
            <a:r>
              <a:rPr lang="pt-BR" sz="2000" dirty="0" smtClean="0"/>
              <a:t>duas UBS:  uma na </a:t>
            </a:r>
            <a:r>
              <a:rPr lang="pt-BR" sz="2000" dirty="0"/>
              <a:t>zona urbana e uma </a:t>
            </a:r>
            <a:r>
              <a:rPr lang="pt-BR" sz="2000" dirty="0" smtClean="0"/>
              <a:t>na </a:t>
            </a:r>
            <a:r>
              <a:rPr lang="pt-BR" sz="2000" dirty="0"/>
              <a:t>zona rural cada uma com suas respectivas Equipes Saúde da Família (ESF</a:t>
            </a:r>
            <a:r>
              <a:rPr lang="pt-BR" sz="2000" dirty="0" smtClean="0"/>
              <a:t>).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r>
              <a:rPr lang="pt-BR" sz="2000" dirty="0" smtClean="0"/>
              <a:t> </a:t>
            </a:r>
            <a:r>
              <a:rPr lang="pt-BR" sz="2000" dirty="0"/>
              <a:t>Contamos com o apoio do </a:t>
            </a:r>
            <a:r>
              <a:rPr lang="pt-BR" sz="2000" dirty="0" smtClean="0"/>
              <a:t>NASF;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FontTx/>
              <a:buChar char="-"/>
            </a:pPr>
            <a:r>
              <a:rPr lang="pt-BR" sz="2000" dirty="0"/>
              <a:t>A</a:t>
            </a:r>
            <a:r>
              <a:rPr lang="pt-BR" sz="2000" dirty="0" smtClean="0"/>
              <a:t>inda </a:t>
            </a:r>
            <a:r>
              <a:rPr lang="pt-BR" sz="2000" dirty="0"/>
              <a:t>não temos o apoio do CEO. </a:t>
            </a:r>
          </a:p>
        </p:txBody>
      </p:sp>
      <p:pic>
        <p:nvPicPr>
          <p:cNvPr id="1026" name="Picture 2" descr="Localização de Nossa Senhora de Nazar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75543"/>
            <a:ext cx="2808312" cy="434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Caracterização da equipe da </a:t>
            </a:r>
            <a:r>
              <a:rPr lang="pt-BR" sz="2400" dirty="0"/>
              <a:t>UBS Dona </a:t>
            </a:r>
            <a:r>
              <a:rPr lang="pt-BR" sz="2400" dirty="0" smtClean="0"/>
              <a:t>Belinha: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A equipe é composta </a:t>
            </a:r>
            <a:r>
              <a:rPr lang="pt-BR" sz="2000" dirty="0" smtClean="0"/>
              <a:t>por: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um </a:t>
            </a:r>
            <a:r>
              <a:rPr lang="pt-BR" sz="2000" dirty="0"/>
              <a:t>médico clinico </a:t>
            </a:r>
            <a:r>
              <a:rPr lang="pt-BR" sz="2000" dirty="0" smtClean="0"/>
              <a:t>geral;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um enfermeiro;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 </a:t>
            </a:r>
            <a:r>
              <a:rPr lang="pt-BR" sz="2000" dirty="0"/>
              <a:t>uma técnica em </a:t>
            </a:r>
            <a:r>
              <a:rPr lang="pt-BR" sz="2000" dirty="0" smtClean="0"/>
              <a:t>enfermagem;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um odontólogo;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um </a:t>
            </a:r>
            <a:r>
              <a:rPr lang="pt-BR" sz="2000" dirty="0"/>
              <a:t>Auxiliar em saúde bucal (</a:t>
            </a:r>
            <a:r>
              <a:rPr lang="pt-BR" sz="2000" dirty="0" smtClean="0"/>
              <a:t>ASB);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sete </a:t>
            </a:r>
            <a:r>
              <a:rPr lang="pt-BR" sz="2000" dirty="0"/>
              <a:t>agentes comunitários de saúde (ACS</a:t>
            </a:r>
            <a:r>
              <a:rPr lang="pt-BR" sz="2000" dirty="0" smtClean="0"/>
              <a:t>). </a:t>
            </a:r>
          </a:p>
          <a:p>
            <a:pPr algn="just">
              <a:buFontTx/>
              <a:buChar char="-"/>
            </a:pPr>
            <a:endParaRPr lang="pt-BR" sz="2000" dirty="0"/>
          </a:p>
          <a:p>
            <a:pPr algn="just"/>
            <a:r>
              <a:rPr lang="pt-BR" sz="2000" dirty="0"/>
              <a:t>P</a:t>
            </a:r>
            <a:r>
              <a:rPr lang="pt-BR" sz="2000" dirty="0" smtClean="0"/>
              <a:t>opulação </a:t>
            </a:r>
            <a:r>
              <a:rPr lang="pt-BR" sz="2000" dirty="0"/>
              <a:t>da área de abrangência da equipe </a:t>
            </a:r>
            <a:r>
              <a:rPr lang="pt-BR" sz="2000" dirty="0" smtClean="0"/>
              <a:t>: 2.641 usuários</a:t>
            </a:r>
            <a:r>
              <a:rPr lang="pt-BR" sz="2000" dirty="0"/>
              <a:t>.</a:t>
            </a:r>
            <a:endParaRPr lang="pt-BR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4152" y="332656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8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Situação da atenção aos usuários com HAS e/ou DM antes da intervenção</a:t>
            </a:r>
            <a:r>
              <a:rPr lang="pt-BR" dirty="0" smtClean="0"/>
              <a:t>:</a:t>
            </a:r>
          </a:p>
          <a:p>
            <a:pPr algn="just"/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Baixa cobertura</a:t>
            </a:r>
            <a:r>
              <a:rPr lang="pt-BR" dirty="0" smtClean="0"/>
              <a:t>;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/>
              <a:t>D</a:t>
            </a:r>
            <a:r>
              <a:rPr lang="pt-BR" dirty="0" smtClean="0"/>
              <a:t>ificuldade </a:t>
            </a:r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busca ativa de casos ainda não cadastrados e de usuários que não aderem ao tratamento.</a:t>
            </a:r>
            <a:endParaRPr lang="pt-BR" dirty="0" smtClean="0"/>
          </a:p>
          <a:p>
            <a:pPr algn="just">
              <a:buFontTx/>
              <a:buChar char="-"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385392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M</a:t>
            </a:r>
            <a:r>
              <a:rPr lang="pt-BR" dirty="0" smtClean="0"/>
              <a:t>elhorar </a:t>
            </a:r>
            <a:r>
              <a:rPr lang="pt-BR" dirty="0"/>
              <a:t>a atenção aos adultos </a:t>
            </a:r>
            <a:r>
              <a:rPr lang="pt-BR" dirty="0" smtClean="0"/>
              <a:t>com Hipertensão </a:t>
            </a:r>
            <a:r>
              <a:rPr lang="pt-BR" dirty="0"/>
              <a:t>Arterial Sistêmica e/ou Diabetes Mellitus na UBS Dona Belinha, Nossa Senhora de Nazaré/PI. </a:t>
            </a:r>
          </a:p>
        </p:txBody>
      </p:sp>
    </p:spTree>
    <p:extLst>
      <p:ext uri="{BB962C8B-B14F-4D97-AF65-F5344CB8AC3E}">
        <p14:creationId xmlns:p14="http://schemas.microsoft.com/office/powerpoint/2010/main" val="5640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 smtClean="0"/>
              <a:t>Ações organizadas em quatro eixos:</a:t>
            </a:r>
          </a:p>
          <a:p>
            <a:pPr>
              <a:buFontTx/>
              <a:buChar char="-"/>
            </a:pPr>
            <a:r>
              <a:rPr lang="pt-BR" dirty="0" smtClean="0"/>
              <a:t>Organização e gestão do serviço;</a:t>
            </a:r>
          </a:p>
          <a:p>
            <a:pPr>
              <a:buFontTx/>
              <a:buChar char="-"/>
            </a:pPr>
            <a:r>
              <a:rPr lang="pt-BR" dirty="0" smtClean="0"/>
              <a:t>Monitoramento e avaliação;</a:t>
            </a:r>
          </a:p>
          <a:p>
            <a:pPr>
              <a:buFontTx/>
              <a:buChar char="-"/>
            </a:pPr>
            <a:r>
              <a:rPr lang="pt-BR" dirty="0" smtClean="0"/>
              <a:t>Qualificação da prática clínica;</a:t>
            </a:r>
          </a:p>
          <a:p>
            <a:pPr>
              <a:buFontTx/>
              <a:buChar char="-"/>
            </a:pPr>
            <a:r>
              <a:rPr lang="pt-BR" dirty="0" smtClean="0"/>
              <a:t>Engajamento público.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25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Protocolos </a:t>
            </a:r>
            <a:r>
              <a:rPr lang="pt-BR" sz="2000" dirty="0"/>
              <a:t>de Hipertensão Arterial Sistêmica e Diabetes Mellitus, Cadernos da Atenção Básica do Ministério da </a:t>
            </a:r>
            <a:r>
              <a:rPr lang="pt-BR" sz="2000" dirty="0" smtClean="0"/>
              <a:t>Saúde, </a:t>
            </a:r>
            <a:r>
              <a:rPr lang="pt-BR" sz="2000" dirty="0" smtClean="0"/>
              <a:t>2013;</a:t>
            </a:r>
          </a:p>
          <a:p>
            <a:endParaRPr lang="pt-BR" sz="2000" dirty="0" smtClean="0"/>
          </a:p>
          <a:p>
            <a:r>
              <a:rPr lang="pt-BR" sz="2000" dirty="0" smtClean="0"/>
              <a:t>Ficha </a:t>
            </a:r>
            <a:r>
              <a:rPr lang="pt-BR" sz="2000" dirty="0" smtClean="0"/>
              <a:t>espelho;</a:t>
            </a:r>
          </a:p>
          <a:p>
            <a:endParaRPr lang="pt-BR" sz="2000" dirty="0" smtClean="0"/>
          </a:p>
          <a:p>
            <a:r>
              <a:rPr lang="pt-BR" sz="2000" dirty="0" smtClean="0"/>
              <a:t>Planilha de coleta de dados</a:t>
            </a:r>
            <a:r>
              <a:rPr lang="pt-BR" sz="2000" dirty="0" smtClean="0"/>
              <a:t>;</a:t>
            </a:r>
          </a:p>
          <a:p>
            <a:endParaRPr lang="pt-BR" sz="2000" dirty="0" smtClean="0"/>
          </a:p>
          <a:p>
            <a:r>
              <a:rPr lang="pt-BR" sz="2000" dirty="0" err="1" smtClean="0"/>
              <a:t>Pactuação</a:t>
            </a:r>
            <a:r>
              <a:rPr lang="pt-BR" sz="2000" dirty="0" smtClean="0"/>
              <a:t> das responsabilidades de cada membro da equipe</a:t>
            </a:r>
            <a:r>
              <a:rPr lang="pt-BR" sz="2000" dirty="0"/>
              <a:t> </a:t>
            </a:r>
            <a:r>
              <a:rPr lang="pt-BR" sz="2000" dirty="0" smtClean="0"/>
              <a:t>e envolvimento da gestão </a:t>
            </a:r>
            <a:r>
              <a:rPr lang="pt-BR" sz="2000" dirty="0" smtClean="0"/>
              <a:t>municipal;</a:t>
            </a:r>
          </a:p>
          <a:p>
            <a:endParaRPr lang="pt-BR" sz="2000" dirty="0" smtClean="0"/>
          </a:p>
          <a:p>
            <a:r>
              <a:rPr lang="pt-BR" sz="2000" dirty="0" smtClean="0"/>
              <a:t>Ações de educação em saúde com os usuários, famílias e comunidade.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201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36" y="228600"/>
            <a:ext cx="8836152" cy="758952"/>
          </a:xfrm>
        </p:spPr>
        <p:txBody>
          <a:bodyPr>
            <a:noAutofit/>
          </a:bodyPr>
          <a:lstStyle/>
          <a:p>
            <a:r>
              <a:rPr lang="pt-BR" sz="2800" dirty="0" smtClean="0"/>
              <a:t>OBJETIVOS ESPECÍFICOS,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449288"/>
            <a:ext cx="8503920" cy="4572000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Objetivo 1. Ampliar a cobertura para hipertensos e/ou diabéticos.</a:t>
            </a:r>
          </a:p>
          <a:p>
            <a:pPr algn="just"/>
            <a:r>
              <a:rPr lang="pt-BR" sz="1800" dirty="0"/>
              <a:t>Meta 1.1. Cadastrar 60% dos hipertensos da área de abrangência no Programa de Atenção à HAS e à DM da unidade de saúde.</a:t>
            </a:r>
          </a:p>
          <a:p>
            <a:pPr algn="just"/>
            <a:r>
              <a:rPr lang="pt-BR" sz="1800" dirty="0"/>
              <a:t>Meta 1.2. Cadastrar 60% dos diabéticos da área de abrangência no Programa de Atenção à HAS e à DM da unidade de saúde.</a:t>
            </a:r>
          </a:p>
          <a:p>
            <a:pPr algn="just"/>
            <a:endParaRPr lang="pt-BR" sz="1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00098858"/>
              </p:ext>
            </p:extLst>
          </p:nvPr>
        </p:nvGraphicFramePr>
        <p:xfrm>
          <a:off x="251520" y="3284984"/>
          <a:ext cx="4260468" cy="276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704977863"/>
              </p:ext>
            </p:extLst>
          </p:nvPr>
        </p:nvGraphicFramePr>
        <p:xfrm>
          <a:off x="4644008" y="3284984"/>
          <a:ext cx="4248472" cy="276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4588070" y="6053226"/>
            <a:ext cx="43044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2 – Cobertura do programa de atenção ao diabético na Unidade de Saúde Dona Belinha. Nossa Senhora de Nazaré/PI, 2015.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9512" y="6053226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1 – Cobertura do Programa de atenção ao hipertenso na Unidade de Saúde Dona Belinha. Nossa Senhora de Nazaré/PI, 2015.</a:t>
            </a:r>
          </a:p>
        </p:txBody>
      </p:sp>
    </p:spTree>
    <p:extLst>
      <p:ext uri="{BB962C8B-B14F-4D97-AF65-F5344CB8AC3E}">
        <p14:creationId xmlns:p14="http://schemas.microsoft.com/office/powerpoint/2010/main" val="8185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Objetivo 2: Melhorar a qualidade da atenção a hipertensos e/ou diabéticos.</a:t>
            </a:r>
          </a:p>
          <a:p>
            <a:pPr algn="just"/>
            <a:r>
              <a:rPr lang="pt-BR" sz="1800" dirty="0"/>
              <a:t>Metas 2.1.  Realizar exame clínico apropriado em 100% dos hipertensos cadastrados.</a:t>
            </a:r>
          </a:p>
          <a:p>
            <a:pPr algn="just"/>
            <a:r>
              <a:rPr lang="pt-BR" sz="1800" dirty="0"/>
              <a:t>Metas 2.2: Realizar exame clínico apropriado em 100% dos diabéticos cadastrados.</a:t>
            </a:r>
          </a:p>
          <a:p>
            <a:pPr algn="just"/>
            <a:endParaRPr lang="pt-BR" sz="1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94619897"/>
              </p:ext>
            </p:extLst>
          </p:nvPr>
        </p:nvGraphicFramePr>
        <p:xfrm>
          <a:off x="230943" y="3212976"/>
          <a:ext cx="4197041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6021288"/>
            <a:ext cx="42484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Figura 3 - Proporção de hipertensos com os exames complementares em dia de acordo com 	o protocolo na Unidade de Saúde Dona Belinha. Nossa Senhora de Nazaré/PI, 2015.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30755882"/>
              </p:ext>
            </p:extLst>
          </p:nvPr>
        </p:nvGraphicFramePr>
        <p:xfrm>
          <a:off x="4572000" y="3212976"/>
          <a:ext cx="4248473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499992" y="6043354"/>
            <a:ext cx="44644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Figura 4 - Proporção de diabéticos com os exames complementares em dia de acordo com o protocolo na Unidade de Saúde Dona Belinha. Nossa Senhora de Nazaré/PI, 2015.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64488" cy="758952"/>
          </a:xfrm>
        </p:spPr>
        <p:txBody>
          <a:bodyPr>
            <a:noAutofit/>
          </a:bodyPr>
          <a:lstStyle/>
          <a:p>
            <a:r>
              <a:rPr lang="pt-BR" sz="2800" dirty="0" smtClean="0"/>
              <a:t>OBJETIVOS ESPECÍFICOS, METAS E RESULTADOS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699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1250</Words>
  <Application>Microsoft Office PowerPoint</Application>
  <PresentationFormat>Apresentação na tela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Cívico</vt:lpstr>
      <vt:lpstr>Apresentação do PowerPoint</vt:lpstr>
      <vt:lpstr>INTRODUÇÃO</vt:lpstr>
      <vt:lpstr>Apresentação do PowerPoint</vt:lpstr>
      <vt:lpstr>Apresentação do PowerPoint</vt:lpstr>
      <vt:lpstr>Objetivo Geral</vt:lpstr>
      <vt:lpstr>Metodologia</vt:lpstr>
      <vt:lpstr>Logística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CRÍTICA SOBRE O PROCESSO PESSOAL DE APRENDIZAGEM</vt:lpstr>
      <vt:lpstr>OBRIGADO!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Lavínia Boaventura</dc:creator>
  <cp:lastModifiedBy>Lavínia Boaventura</cp:lastModifiedBy>
  <cp:revision>15</cp:revision>
  <dcterms:created xsi:type="dcterms:W3CDTF">2015-11-17T13:29:31Z</dcterms:created>
  <dcterms:modified xsi:type="dcterms:W3CDTF">2015-11-18T00:00:36Z</dcterms:modified>
</cp:coreProperties>
</file>