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1" r:id="rId5"/>
    <p:sldId id="263" r:id="rId6"/>
    <p:sldId id="264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94" r:id="rId30"/>
    <p:sldId id="295" r:id="rId31"/>
    <p:sldId id="297" r:id="rId32"/>
    <p:sldId id="299" r:id="rId33"/>
    <p:sldId id="300" r:id="rId34"/>
    <p:sldId id="301" r:id="rId3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sis\Desktop\Igor%20Leal\Curso%20UFPel\Coleta%20de%20dados%20semana%2012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sis\Desktop\Igor%20Leal\Curso%20UFPel\Coleta%20de%20dados%20semana%201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sis\Desktop\Igor%20Leal\Curso%20UFPel\Coleta%20de%20dados%20semana%201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sis\Desktop\Igor%20Leal\Curso%20UFPel\Coleta%20de%20dados%20semana%201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sis\Desktop\Igor%20Leal\Curso%20UFPel\Coleta%20de%20dados%20semana%2012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sis\Desktop\Igor%20Leal\Curso%20UFPel\Coleta%20de%20dados%20semana%201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sis\Desktop\Igor%20Leal\Curso%20UFPel\Coleta%20de%20dados%20semana%2012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sis\Desktop\Igor%20Leal\Curso%20UFPel\Coleta%20de%20dados%20semana%2012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sis\Desktop\Igor%20Leal\Curso%20UFPel\Coleta%20de%20dados%20semana%2012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sis\Desktop\Igor%20Leal\Curso%20UFPel\Coleta%20de%20dados%20semana%20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400" dirty="0"/>
              <a:t>Proporção de mulheres entre 25 e 64 anos com exame em dia para detecção precoce do câncer de colo do útero</a:t>
            </a:r>
          </a:p>
        </c:rich>
      </c:tx>
      <c:layout>
        <c:manualLayout>
          <c:xMode val="edge"/>
          <c:yMode val="edge"/>
          <c:x val="0.11178747628864284"/>
          <c:y val="0"/>
        </c:manualLayout>
      </c:layout>
      <c:spPr>
        <a:noFill/>
        <a:ln w="25400">
          <a:noFill/>
        </a:ln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mulheres entre 25 e 64 anos com exame em dia para detecção precoce do câncer de colo do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  <c:txPr>
              <a:bodyPr/>
              <a:lstStyle/>
              <a:p>
                <a:pPr>
                  <a:defRPr sz="2000"/>
                </a:pPr>
                <a:endParaRPr lang="pt-BR"/>
              </a:p>
            </c:txPr>
          </c:dLbls>
          <c:cat>
            <c:strRef>
              <c:f>Indicadores!$D$4:$F$4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Indicadores!$D$5:$F$5</c:f>
              <c:numCache>
                <c:formatCode>0.0%</c:formatCode>
                <c:ptCount val="3"/>
                <c:pt idx="0">
                  <c:v>0.13110539845758354</c:v>
                </c:pt>
                <c:pt idx="1">
                  <c:v>0.26992287917738217</c:v>
                </c:pt>
                <c:pt idx="2">
                  <c:v>0.4344473007712083</c:v>
                </c:pt>
              </c:numCache>
            </c:numRef>
          </c:val>
        </c:ser>
        <c:axId val="107724800"/>
        <c:axId val="107726336"/>
      </c:barChart>
      <c:catAx>
        <c:axId val="10772480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7726336"/>
        <c:crosses val="autoZero"/>
        <c:auto val="1"/>
        <c:lblAlgn val="ctr"/>
        <c:lblOffset val="100"/>
      </c:catAx>
      <c:valAx>
        <c:axId val="10772633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7724800"/>
        <c:crosses val="autoZero"/>
        <c:crossBetween val="between"/>
        <c:majorUnit val="0.2"/>
        <c:minorUnit val="2.000000000000002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400" dirty="0"/>
              <a:t>Proporção de mulheres entre 25 e 64 anos que receberam orientação sobre fatores de risco para câncer de colo do útero</a:t>
            </a:r>
          </a:p>
        </c:rich>
      </c:tx>
      <c:layout>
        <c:manualLayout>
          <c:xMode val="edge"/>
          <c:yMode val="edge"/>
          <c:x val="0.11588728492271798"/>
          <c:y val="0"/>
        </c:manualLayout>
      </c:layout>
      <c:spPr>
        <a:noFill/>
        <a:ln w="25400">
          <a:noFill/>
        </a:ln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Indicadores!$C$76</c:f>
              <c:strCache>
                <c:ptCount val="1"/>
                <c:pt idx="0">
                  <c:v>Proporção de mulheres entre 25 e 64 anos que receberam orientação sobre fatores de risco para câncer de colo do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>
              <c:idx val="0"/>
              <c:layout>
                <c:manualLayout>
                  <c:x val="-3.08641975308642E-3"/>
                  <c:y val="7.1062746166668439E-2"/>
                </c:manualLayout>
              </c:layout>
              <c:showVal val="1"/>
            </c:dLbl>
            <c:dLbl>
              <c:idx val="1"/>
              <c:layout>
                <c:manualLayout>
                  <c:x val="-1.5432098765432102E-3"/>
                  <c:y val="7.1062746166668439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7.1062746166668439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/>
                </a:pPr>
                <a:endParaRPr lang="pt-BR"/>
              </a:p>
            </c:txPr>
            <c:showVal val="1"/>
          </c:dLbls>
          <c:cat>
            <c:strRef>
              <c:f>Indicadores!$D$75:$F$75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Indicadores!$D$76:$F$76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108325120"/>
        <c:axId val="108138496"/>
      </c:barChart>
      <c:catAx>
        <c:axId val="1083251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8138496"/>
        <c:crosses val="autoZero"/>
        <c:auto val="1"/>
        <c:lblAlgn val="ctr"/>
        <c:lblOffset val="100"/>
      </c:catAx>
      <c:valAx>
        <c:axId val="10813849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832512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400" dirty="0"/>
              <a:t>Proporção de mulheres entre 50 e 69 anos com exame em dia para detecção precoce de câncer de mama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0966495584813117"/>
          <c:y val="0.24950767517696743"/>
          <c:w val="0.86064543551490191"/>
          <c:h val="0.6239688220790617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mulheres entre 50 e 69 anos com exame em dia para detecção precoce de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txPr>
              <a:bodyPr/>
              <a:lstStyle/>
              <a:p>
                <a:pPr>
                  <a:defRPr sz="2000"/>
                </a:pPr>
                <a:endParaRPr lang="pt-BR"/>
              </a:p>
            </c:txPr>
            <c:showVal val="1"/>
          </c:dLbls>
          <c:cat>
            <c:strRef>
              <c:f>Indicadores!$D$9:$F$9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Indicadores!$D$10:$F$10</c:f>
              <c:numCache>
                <c:formatCode>0.0%</c:formatCode>
                <c:ptCount val="3"/>
                <c:pt idx="0">
                  <c:v>0.15540540540540757</c:v>
                </c:pt>
                <c:pt idx="1">
                  <c:v>0.29729729729729731</c:v>
                </c:pt>
                <c:pt idx="2">
                  <c:v>0.41891891891892152</c:v>
                </c:pt>
              </c:numCache>
            </c:numRef>
          </c:val>
        </c:ser>
        <c:axId val="107759104"/>
        <c:axId val="107760640"/>
      </c:barChart>
      <c:catAx>
        <c:axId val="1077591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7760640"/>
        <c:crosses val="autoZero"/>
        <c:auto val="1"/>
        <c:lblAlgn val="ctr"/>
        <c:lblOffset val="100"/>
      </c:catAx>
      <c:valAx>
        <c:axId val="10776064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775910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400" dirty="0"/>
              <a:t>Proporção de mulheres com exame </a:t>
            </a:r>
            <a:r>
              <a:rPr lang="pt-BR" sz="2400" dirty="0" err="1"/>
              <a:t>citopatológico</a:t>
            </a:r>
            <a:r>
              <a:rPr lang="pt-BR" sz="2400" dirty="0"/>
              <a:t> alterado</a:t>
            </a:r>
          </a:p>
        </c:rich>
      </c:tx>
      <c:layout/>
      <c:spPr>
        <a:noFill/>
        <a:ln w="25400">
          <a:noFill/>
        </a:ln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mulheres com exame citopatológico alterado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txPr>
              <a:bodyPr/>
              <a:lstStyle/>
              <a:p>
                <a:pPr>
                  <a:defRPr sz="2000"/>
                </a:pPr>
                <a:endParaRPr lang="pt-BR"/>
              </a:p>
            </c:txPr>
            <c:showVal val="1"/>
          </c:dLbls>
          <c:cat>
            <c:strRef>
              <c:f>Indicadores!$D$14:$F$14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Indicadores!$D$15:$F$15</c:f>
              <c:numCache>
                <c:formatCode>0.0%</c:formatCode>
                <c:ptCount val="3"/>
                <c:pt idx="0">
                  <c:v>0</c:v>
                </c:pt>
                <c:pt idx="1">
                  <c:v>0</c:v>
                </c:pt>
                <c:pt idx="2">
                  <c:v>5.9171597633136631E-3</c:v>
                </c:pt>
              </c:numCache>
            </c:numRef>
          </c:val>
        </c:ser>
        <c:axId val="107772928"/>
        <c:axId val="107877120"/>
      </c:barChart>
      <c:catAx>
        <c:axId val="10777292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7877120"/>
        <c:crosses val="autoZero"/>
        <c:auto val="1"/>
        <c:lblAlgn val="ctr"/>
        <c:lblOffset val="100"/>
      </c:catAx>
      <c:valAx>
        <c:axId val="10787712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7772928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000" dirty="0"/>
              <a:t>Proporção de mulheres com amostras satisfatórias do exame </a:t>
            </a:r>
            <a:r>
              <a:rPr lang="pt-BR" sz="2000" dirty="0" err="1"/>
              <a:t>citopatológico</a:t>
            </a:r>
            <a:r>
              <a:rPr lang="pt-BR" sz="2000" dirty="0"/>
              <a:t> do colo do útero</a:t>
            </a:r>
          </a:p>
        </c:rich>
      </c:tx>
      <c:layout/>
      <c:spPr>
        <a:noFill/>
        <a:ln w="25400">
          <a:noFill/>
        </a:ln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Indicadores!$C$45</c:f>
              <c:strCache>
                <c:ptCount val="1"/>
                <c:pt idx="0">
                  <c:v>Proporção de mulheres com amostras satisfatórias do exame citopatológico do colo do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txPr>
              <a:bodyPr/>
              <a:lstStyle/>
              <a:p>
                <a:pPr>
                  <a:defRPr sz="2000"/>
                </a:pPr>
                <a:endParaRPr lang="pt-BR"/>
              </a:p>
            </c:txPr>
            <c:showVal val="1"/>
          </c:dLbls>
          <c:cat>
            <c:strRef>
              <c:f>Indicadores!$D$44:$F$44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Indicadores!$D$45:$F$45</c:f>
              <c:numCache>
                <c:formatCode>0.0%</c:formatCode>
                <c:ptCount val="3"/>
                <c:pt idx="0">
                  <c:v>0.96078431372549455</c:v>
                </c:pt>
                <c:pt idx="1">
                  <c:v>0.98095238095237458</c:v>
                </c:pt>
                <c:pt idx="2">
                  <c:v>0.97633136094674167</c:v>
                </c:pt>
              </c:numCache>
            </c:numRef>
          </c:val>
        </c:ser>
        <c:axId val="107913984"/>
        <c:axId val="107915520"/>
      </c:barChart>
      <c:catAx>
        <c:axId val="10791398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7915520"/>
        <c:crosses val="autoZero"/>
        <c:auto val="1"/>
        <c:lblAlgn val="ctr"/>
        <c:lblOffset val="100"/>
      </c:catAx>
      <c:valAx>
        <c:axId val="10791552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791398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400" dirty="0"/>
              <a:t>Proporção de mulheres com registro adequado do exame </a:t>
            </a:r>
            <a:r>
              <a:rPr lang="pt-BR" sz="2400" dirty="0" err="1"/>
              <a:t>citopatológico</a:t>
            </a:r>
            <a:r>
              <a:rPr lang="pt-BR" sz="2400" dirty="0"/>
              <a:t> de colo do útero</a:t>
            </a:r>
          </a:p>
        </c:rich>
      </c:tx>
      <c:layout>
        <c:manualLayout>
          <c:xMode val="edge"/>
          <c:yMode val="edge"/>
          <c:x val="0.1292586574742724"/>
          <c:y val="0"/>
        </c:manualLayout>
      </c:layout>
      <c:spPr>
        <a:noFill/>
        <a:ln w="25400">
          <a:noFill/>
        </a:ln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Indicadores!$C$50</c:f>
              <c:strCache>
                <c:ptCount val="1"/>
                <c:pt idx="0">
                  <c:v>Proporção de mulheres com registro adequado do exame citopatológico de colo do útero.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>
              <c:idx val="0"/>
              <c:layout>
                <c:manualLayout>
                  <c:x val="3.2660980055713986E-3"/>
                  <c:y val="8.0927644632056248E-2"/>
                </c:manualLayout>
              </c:layout>
              <c:showVal val="1"/>
            </c:dLbl>
            <c:dLbl>
              <c:idx val="1"/>
              <c:layout>
                <c:manualLayout>
                  <c:x val="-1.633049002785639E-3"/>
                  <c:y val="8.0927644632056248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6.9687693988715105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/>
                </a:pPr>
                <a:endParaRPr lang="pt-BR"/>
              </a:p>
            </c:txPr>
            <c:showVal val="1"/>
          </c:dLbls>
          <c:cat>
            <c:strRef>
              <c:f>Indicadores!$D$49:$F$49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Indicadores!$D$50:$F$50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107964672"/>
        <c:axId val="107986944"/>
      </c:barChart>
      <c:catAx>
        <c:axId val="1079646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7986944"/>
        <c:crosses val="autoZero"/>
        <c:auto val="1"/>
        <c:lblAlgn val="ctr"/>
        <c:lblOffset val="100"/>
      </c:catAx>
      <c:valAx>
        <c:axId val="10798694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796467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400" dirty="0"/>
              <a:t>Proporção de mulheres com registro adequado da mamografia.</a:t>
            </a:r>
          </a:p>
        </c:rich>
      </c:tx>
      <c:layout/>
      <c:spPr>
        <a:noFill/>
        <a:ln w="25400">
          <a:noFill/>
        </a:ln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Indicadores!$C$55</c:f>
              <c:strCache>
                <c:ptCount val="1"/>
                <c:pt idx="0">
                  <c:v>Proporção de mulheres com registro adequado da mamografia.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txPr>
              <a:bodyPr/>
              <a:lstStyle/>
              <a:p>
                <a:pPr>
                  <a:defRPr sz="2000"/>
                </a:pPr>
                <a:endParaRPr lang="pt-BR"/>
              </a:p>
            </c:txPr>
            <c:showVal val="1"/>
          </c:dLbls>
          <c:cat>
            <c:strRef>
              <c:f>Indicadores!$D$54:$F$54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Indicadores!$D$55:$F$55</c:f>
              <c:numCache>
                <c:formatCode>0.0%</c:formatCode>
                <c:ptCount val="3"/>
                <c:pt idx="0">
                  <c:v>0.84615384615385114</c:v>
                </c:pt>
                <c:pt idx="1">
                  <c:v>0.91489361702128158</c:v>
                </c:pt>
                <c:pt idx="2">
                  <c:v>0.9242424242424242</c:v>
                </c:pt>
              </c:numCache>
            </c:numRef>
          </c:val>
        </c:ser>
        <c:axId val="108081152"/>
        <c:axId val="108082688"/>
      </c:barChart>
      <c:catAx>
        <c:axId val="1080811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8082688"/>
        <c:crosses val="autoZero"/>
        <c:auto val="1"/>
        <c:lblAlgn val="ctr"/>
        <c:lblOffset val="100"/>
      </c:catAx>
      <c:valAx>
        <c:axId val="10808268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808115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400" dirty="0"/>
              <a:t>Proporção de mulheres entre 25 e 64 anos com pesquisa de sinais de alerta para câncer de colo de útero</a:t>
            </a:r>
          </a:p>
        </c:rich>
      </c:tx>
      <c:layout>
        <c:manualLayout>
          <c:xMode val="edge"/>
          <c:yMode val="edge"/>
          <c:x val="0.10513888888888889"/>
          <c:y val="0"/>
        </c:manualLayout>
      </c:layout>
      <c:spPr>
        <a:noFill/>
        <a:ln w="25400">
          <a:noFill/>
        </a:ln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Indicadores!$C$60</c:f>
              <c:strCache>
                <c:ptCount val="1"/>
                <c:pt idx="0">
                  <c:v>Proporção de mulheres entre 25 e 64 anos com pesquisa de sinais de alerta para câncer de colo de útero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>
              <c:idx val="0"/>
              <c:layout>
                <c:manualLayout>
                  <c:x val="3.08641975308642E-3"/>
                  <c:y val="7.068568266135862E-2"/>
                </c:manualLayout>
              </c:layout>
              <c:showVal val="1"/>
            </c:dLbl>
            <c:dLbl>
              <c:idx val="1"/>
              <c:layout>
                <c:manualLayout>
                  <c:x val="4.6296296296296302E-3"/>
                  <c:y val="7.068568266135862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7.068568266135862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/>
                </a:pPr>
                <a:endParaRPr lang="pt-BR"/>
              </a:p>
            </c:txPr>
            <c:showVal val="1"/>
          </c:dLbls>
          <c:cat>
            <c:strRef>
              <c:f>Indicadores!$D$59:$F$59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Indicadores!$D$60:$F$60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108115456"/>
        <c:axId val="108116992"/>
      </c:barChart>
      <c:catAx>
        <c:axId val="10811545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8116992"/>
        <c:crosses val="autoZero"/>
        <c:auto val="1"/>
        <c:lblAlgn val="ctr"/>
        <c:lblOffset val="100"/>
      </c:catAx>
      <c:valAx>
        <c:axId val="10811699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811545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000" dirty="0"/>
              <a:t>Proporção de mulheres entre 50 e 69 anos com avaliação de risco para câncer de mama</a:t>
            </a:r>
          </a:p>
        </c:rich>
      </c:tx>
      <c:layout/>
      <c:spPr>
        <a:noFill/>
        <a:ln w="25400">
          <a:noFill/>
        </a:ln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Indicadores!$C$65</c:f>
              <c:strCache>
                <c:ptCount val="1"/>
                <c:pt idx="0">
                  <c:v>Proporção de mulheres entre 50 e 69 anos com avaliação de risco para câncer de mama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txPr>
              <a:bodyPr/>
              <a:lstStyle/>
              <a:p>
                <a:pPr>
                  <a:defRPr sz="2000"/>
                </a:pPr>
                <a:endParaRPr lang="pt-BR"/>
              </a:p>
            </c:txPr>
            <c:showVal val="1"/>
          </c:dLbls>
          <c:cat>
            <c:strRef>
              <c:f>Indicadores!$D$64:$F$64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Indicadores!$D$65:$F$65</c:f>
              <c:numCache>
                <c:formatCode>0.0%</c:formatCode>
                <c:ptCount val="3"/>
                <c:pt idx="0">
                  <c:v>0.96153846153846168</c:v>
                </c:pt>
                <c:pt idx="1">
                  <c:v>0.95744680851063835</c:v>
                </c:pt>
                <c:pt idx="2">
                  <c:v>0.95454545454545958</c:v>
                </c:pt>
              </c:numCache>
            </c:numRef>
          </c:val>
        </c:ser>
        <c:axId val="108022784"/>
        <c:axId val="108049152"/>
      </c:barChart>
      <c:catAx>
        <c:axId val="10802278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8049152"/>
        <c:crosses val="autoZero"/>
        <c:auto val="1"/>
        <c:lblAlgn val="ctr"/>
        <c:lblOffset val="100"/>
      </c:catAx>
      <c:valAx>
        <c:axId val="10804915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802278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000" dirty="0"/>
              <a:t>Proporção de mulheres entre 25 e 64 anos que receberam orientação sobre </a:t>
            </a:r>
            <a:r>
              <a:rPr lang="pt-BR" sz="2000" dirty="0" err="1"/>
              <a:t>DSTs</a:t>
            </a:r>
            <a:endParaRPr lang="pt-BR" sz="2000" dirty="0"/>
          </a:p>
        </c:rich>
      </c:tx>
      <c:layout>
        <c:manualLayout>
          <c:xMode val="edge"/>
          <c:yMode val="edge"/>
          <c:x val="0.12379629629629631"/>
          <c:y val="0"/>
        </c:manualLayout>
      </c:layout>
      <c:spPr>
        <a:noFill/>
        <a:ln w="25400">
          <a:noFill/>
        </a:ln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Indicadores!$C$71</c:f>
              <c:strCache>
                <c:ptCount val="1"/>
                <c:pt idx="0">
                  <c:v>Proporção de mulheres entre 25 e 64 anos que receberam orientação sobre DSTs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dLbls>
            <c:dLbl>
              <c:idx val="0"/>
              <c:layout>
                <c:manualLayout>
                  <c:x val="-3.08641975308642E-3"/>
                  <c:y val="8.2906537194446545E-2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/>
                        </a:solidFill>
                      </a:rPr>
                      <a:t>100,0%</a:t>
                    </a:r>
                  </a:p>
                </c:rich>
              </c:tx>
              <c:showVal val="1"/>
            </c:dLbl>
            <c:dLbl>
              <c:idx val="1"/>
              <c:layout>
                <c:manualLayout>
                  <c:x val="6.1728395061728392E-3"/>
                  <c:y val="8.2906537194446545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8.2906537194446545E-2"/>
                </c:manualLayout>
              </c:layout>
              <c:showVal val="1"/>
            </c:dLbl>
            <c:txPr>
              <a:bodyPr/>
              <a:lstStyle/>
              <a:p>
                <a:pPr>
                  <a:defRPr sz="2000"/>
                </a:pPr>
                <a:endParaRPr lang="pt-BR"/>
              </a:p>
            </c:txPr>
            <c:showVal val="1"/>
          </c:dLbls>
          <c:cat>
            <c:strRef>
              <c:f>Indicadores!$D$70:$F$70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Indicadores!$D$71:$F$71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108274432"/>
        <c:axId val="108275968"/>
      </c:barChart>
      <c:catAx>
        <c:axId val="1082744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8275968"/>
        <c:crosses val="autoZero"/>
        <c:auto val="1"/>
        <c:lblAlgn val="ctr"/>
        <c:lblOffset val="100"/>
      </c:catAx>
      <c:valAx>
        <c:axId val="10827596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10827443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F4EB06-262F-4A67-898F-875B144A25D9}" type="datetimeFigureOut">
              <a:rPr lang="pt-BR" smtClean="0"/>
              <a:pPr/>
              <a:t>13/02/2014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9E6A34-5917-4F63-BD09-3C882A478E6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F4EB06-262F-4A67-898F-875B144A25D9}" type="datetimeFigureOut">
              <a:rPr lang="pt-BR" smtClean="0"/>
              <a:pPr/>
              <a:t>13/02/2014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9E6A34-5917-4F63-BD09-3C882A478E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F4EB06-262F-4A67-898F-875B144A25D9}" type="datetimeFigureOut">
              <a:rPr lang="pt-BR" smtClean="0"/>
              <a:pPr/>
              <a:t>13/02/2014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9E6A34-5917-4F63-BD09-3C882A478E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F4EB06-262F-4A67-898F-875B144A25D9}" type="datetimeFigureOut">
              <a:rPr lang="pt-BR" smtClean="0"/>
              <a:pPr/>
              <a:t>13/02/2014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9E6A34-5917-4F63-BD09-3C882A478E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F4EB06-262F-4A67-898F-875B144A25D9}" type="datetimeFigureOut">
              <a:rPr lang="pt-BR" smtClean="0"/>
              <a:pPr/>
              <a:t>13/02/2014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9E6A34-5917-4F63-BD09-3C882A478E6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F4EB06-262F-4A67-898F-875B144A25D9}" type="datetimeFigureOut">
              <a:rPr lang="pt-BR" smtClean="0"/>
              <a:pPr/>
              <a:t>13/02/2014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9E6A34-5917-4F63-BD09-3C882A478E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F4EB06-262F-4A67-898F-875B144A25D9}" type="datetimeFigureOut">
              <a:rPr lang="pt-BR" smtClean="0"/>
              <a:pPr/>
              <a:t>13/02/2014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9E6A34-5917-4F63-BD09-3C882A478E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F4EB06-262F-4A67-898F-875B144A25D9}" type="datetimeFigureOut">
              <a:rPr lang="pt-BR" smtClean="0"/>
              <a:pPr/>
              <a:t>13/02/2014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9E6A34-5917-4F63-BD09-3C882A478E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F4EB06-262F-4A67-898F-875B144A25D9}" type="datetimeFigureOut">
              <a:rPr lang="pt-BR" smtClean="0"/>
              <a:pPr/>
              <a:t>13/02/2014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9E6A34-5917-4F63-BD09-3C882A478E6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F4EB06-262F-4A67-898F-875B144A25D9}" type="datetimeFigureOut">
              <a:rPr lang="pt-BR" smtClean="0"/>
              <a:pPr/>
              <a:t>13/02/2014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9E6A34-5917-4F63-BD09-3C882A478E6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F4EB06-262F-4A67-898F-875B144A25D9}" type="datetimeFigureOut">
              <a:rPr lang="pt-BR" smtClean="0"/>
              <a:pPr/>
              <a:t>13/02/2014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39E6A34-5917-4F63-BD09-3C882A478E6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AF4EB06-262F-4A67-898F-875B144A25D9}" type="datetimeFigureOut">
              <a:rPr lang="pt-BR" smtClean="0"/>
              <a:pPr/>
              <a:t>13/02/2014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39E6A34-5917-4F63-BD09-3C882A478E61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15616" y="1412776"/>
            <a:ext cx="7772400" cy="3240360"/>
          </a:xfrm>
        </p:spPr>
        <p:txBody>
          <a:bodyPr>
            <a:noAutofit/>
          </a:bodyPr>
          <a:lstStyle/>
          <a:p>
            <a:r>
              <a:rPr lang="pt-BR" sz="4000" b="1" dirty="0" smtClean="0"/>
              <a:t>Qualificação das Ações de Prevenção e Controle de Câncer de Colo Uterino e de Mama na UBS Santa Rosa de Valença do Piauí</a:t>
            </a:r>
            <a:endParaRPr lang="pt-BR" sz="4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555776" y="4578896"/>
            <a:ext cx="6400800" cy="1730424"/>
          </a:xfrm>
        </p:spPr>
        <p:txBody>
          <a:bodyPr>
            <a:normAutofit fontScale="92500" lnSpcReduction="10000"/>
          </a:bodyPr>
          <a:lstStyle/>
          <a:p>
            <a:pPr algn="ctr"/>
            <a:endParaRPr lang="pt-BR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Igor </a:t>
            </a:r>
            <a:r>
              <a:rPr lang="pt-BR" sz="2800" dirty="0" smtClean="0">
                <a:solidFill>
                  <a:schemeClr val="accent1">
                    <a:lumMod val="75000"/>
                  </a:schemeClr>
                </a:solidFill>
              </a:rPr>
              <a:t>Bezerra de Sousa Leal</a:t>
            </a:r>
          </a:p>
          <a:p>
            <a:endParaRPr lang="pt-BR" sz="2800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</a:rPr>
              <a:t>Orientadora: Gisela </a:t>
            </a:r>
            <a:r>
              <a:rPr lang="pt-BR" sz="2400" dirty="0" err="1" smtClean="0">
                <a:solidFill>
                  <a:schemeClr val="accent1">
                    <a:lumMod val="75000"/>
                  </a:schemeClr>
                </a:solidFill>
              </a:rPr>
              <a:t>Cataldi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pt-BR" sz="2400" dirty="0" smtClean="0">
                <a:solidFill>
                  <a:schemeClr val="accent1">
                    <a:lumMod val="75000"/>
                  </a:schemeClr>
                </a:solidFill>
              </a:rPr>
              <a:t>Flores</a:t>
            </a:r>
            <a:endParaRPr lang="pt-BR" sz="2600" dirty="0">
              <a:solidFill>
                <a:schemeClr val="bg1"/>
              </a:solidFill>
            </a:endParaRPr>
          </a:p>
        </p:txBody>
      </p:sp>
      <p:pic>
        <p:nvPicPr>
          <p:cNvPr id="4" name="Picture 3" descr="Captura de Tela 2014-02-01 às 19.50.03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80312" y="0"/>
            <a:ext cx="1763688" cy="17094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187624" y="764704"/>
          <a:ext cx="741682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 </a:t>
            </a:r>
            <a:r>
              <a:rPr lang="pt-BR" dirty="0" smtClean="0"/>
              <a:t>1, Meta e Resultado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Ampliar a cobertura de detecção precoce de câncer do colo do útero e da mama</a:t>
            </a:r>
          </a:p>
          <a:p>
            <a:pPr lvl="1"/>
            <a:r>
              <a:rPr lang="pt-BR" dirty="0" smtClean="0"/>
              <a:t>Meta: Ampliar a cobertura de detecção precoce de câncer de mama das usuárias entre 50 e 69 anos para 70%</a:t>
            </a:r>
          </a:p>
          <a:p>
            <a:pPr lvl="1"/>
            <a:r>
              <a:rPr lang="pt-BR" dirty="0" smtClean="0"/>
              <a:t>Resultado: 41,9</a:t>
            </a:r>
            <a:r>
              <a:rPr lang="pt-BR" dirty="0" smtClean="0"/>
              <a:t>% das usuárias com solicitação atualizada de </a:t>
            </a:r>
            <a:r>
              <a:rPr lang="pt-BR" dirty="0" smtClean="0"/>
              <a:t>mamografia</a:t>
            </a:r>
          </a:p>
          <a:p>
            <a:pPr lvl="2"/>
            <a:r>
              <a:rPr lang="pt-BR" dirty="0" smtClean="0"/>
              <a:t>Situação Anterior desconhecida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115616" y="908720"/>
          <a:ext cx="7715200" cy="5217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 </a:t>
            </a:r>
            <a:r>
              <a:rPr lang="pt-BR" dirty="0" smtClean="0"/>
              <a:t>2, Meta e Resultados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Melhorar a adesão das mulheres à realização de exame </a:t>
            </a:r>
            <a:r>
              <a:rPr lang="pt-BR" dirty="0" err="1" smtClean="0"/>
              <a:t>citopatológico</a:t>
            </a:r>
            <a:r>
              <a:rPr lang="pt-BR" dirty="0" smtClean="0"/>
              <a:t> de colo uterino e de mamografia</a:t>
            </a:r>
          </a:p>
          <a:p>
            <a:pPr lvl="1"/>
            <a:r>
              <a:rPr lang="pt-BR" dirty="0" smtClean="0"/>
              <a:t>Meta: Buscar 100% das mulheres que tiveram exame </a:t>
            </a:r>
            <a:r>
              <a:rPr lang="pt-BR" dirty="0" err="1" smtClean="0"/>
              <a:t>citopatológico</a:t>
            </a:r>
            <a:r>
              <a:rPr lang="pt-BR" dirty="0" smtClean="0"/>
              <a:t> alterado e que não retornaram à Unidade de Saúde</a:t>
            </a:r>
          </a:p>
          <a:p>
            <a:pPr lvl="1"/>
            <a:r>
              <a:rPr lang="pt-BR" dirty="0" smtClean="0"/>
              <a:t>Resultado: 0,6</a:t>
            </a:r>
            <a:r>
              <a:rPr lang="pt-BR" dirty="0" smtClean="0"/>
              <a:t>% das mulheres com exame </a:t>
            </a:r>
            <a:r>
              <a:rPr lang="pt-BR" dirty="0" smtClean="0"/>
              <a:t>alterado</a:t>
            </a:r>
          </a:p>
          <a:p>
            <a:pPr lvl="2"/>
            <a:r>
              <a:rPr lang="pt-BR" dirty="0" smtClean="0"/>
              <a:t>Situação anterior: 1,4%</a:t>
            </a:r>
            <a:endParaRPr lang="pt-BR" dirty="0" smtClean="0"/>
          </a:p>
          <a:p>
            <a:pPr lvl="1"/>
            <a:r>
              <a:rPr lang="pt-BR" dirty="0" smtClean="0"/>
              <a:t>Resultado: Não </a:t>
            </a:r>
            <a:r>
              <a:rPr lang="pt-BR" dirty="0" smtClean="0"/>
              <a:t>foi realizada busca ativa até o </a:t>
            </a:r>
            <a:r>
              <a:rPr lang="pt-BR" dirty="0" smtClean="0"/>
              <a:t>momento</a:t>
            </a:r>
          </a:p>
          <a:p>
            <a:pPr lvl="2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259632" y="476672"/>
          <a:ext cx="7128792" cy="58655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Objetivo </a:t>
            </a:r>
            <a:r>
              <a:rPr lang="pt-BR" dirty="0" smtClean="0"/>
              <a:t>2, Meta e Resultado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Melhorar a adesão das mulheres à realização de exame </a:t>
            </a:r>
            <a:r>
              <a:rPr lang="pt-BR" dirty="0" err="1" smtClean="0"/>
              <a:t>citopatológico</a:t>
            </a:r>
            <a:r>
              <a:rPr lang="pt-BR" dirty="0" smtClean="0"/>
              <a:t> de colo uterino e de mamografia</a:t>
            </a:r>
          </a:p>
          <a:p>
            <a:pPr lvl="1"/>
            <a:r>
              <a:rPr lang="pt-BR" dirty="0" smtClean="0"/>
              <a:t>Meta: Buscar 100% das mulheres que tiveram mamografia alterada e que não retornaram à Unidade de Saúde</a:t>
            </a:r>
          </a:p>
          <a:p>
            <a:pPr lvl="1"/>
            <a:r>
              <a:rPr lang="pt-BR" dirty="0" smtClean="0"/>
              <a:t>Resultado: Não </a:t>
            </a:r>
            <a:r>
              <a:rPr lang="pt-BR" dirty="0" smtClean="0"/>
              <a:t>houve nenhuma mamografia alterada até o </a:t>
            </a:r>
            <a:r>
              <a:rPr lang="pt-BR" dirty="0" smtClean="0"/>
              <a:t>momento</a:t>
            </a:r>
            <a:endParaRPr lang="pt-BR" dirty="0"/>
          </a:p>
          <a:p>
            <a:pPr lvl="2"/>
            <a:r>
              <a:rPr lang="pt-BR" dirty="0" smtClean="0"/>
              <a:t>Situação anterior desconhecida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 </a:t>
            </a:r>
            <a:r>
              <a:rPr lang="pt-BR" dirty="0" smtClean="0"/>
              <a:t>3, Meta e Resultado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Melhorar a qualidade do atendimento das mulheres que realizam detecção precoce do câncer de colo uterino</a:t>
            </a:r>
          </a:p>
          <a:p>
            <a:pPr lvl="1"/>
            <a:r>
              <a:rPr lang="pt-BR" dirty="0" smtClean="0"/>
              <a:t>Meta: Obter 100% de coleta de amostras satisfatórias do exame </a:t>
            </a:r>
            <a:r>
              <a:rPr lang="pt-BR" dirty="0" err="1" smtClean="0"/>
              <a:t>citopatológico</a:t>
            </a:r>
            <a:r>
              <a:rPr lang="pt-BR" dirty="0" smtClean="0"/>
              <a:t> do colo do útero</a:t>
            </a:r>
          </a:p>
          <a:p>
            <a:pPr lvl="1"/>
            <a:r>
              <a:rPr lang="pt-BR" dirty="0" smtClean="0"/>
              <a:t>Resultado: 97,6</a:t>
            </a:r>
            <a:r>
              <a:rPr lang="pt-BR" dirty="0" smtClean="0"/>
              <a:t>% de amostras </a:t>
            </a:r>
            <a:r>
              <a:rPr lang="pt-BR" dirty="0" smtClean="0"/>
              <a:t>satisfatórias</a:t>
            </a:r>
          </a:p>
          <a:p>
            <a:pPr lvl="2"/>
            <a:r>
              <a:rPr lang="pt-BR" dirty="0" smtClean="0"/>
              <a:t>Situação anterior: 92%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187624" y="620688"/>
          <a:ext cx="7128792" cy="5505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 </a:t>
            </a:r>
            <a:r>
              <a:rPr lang="pt-BR" dirty="0" smtClean="0"/>
              <a:t>4, Meta e Resultado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Melhorar registro das informações</a:t>
            </a:r>
          </a:p>
          <a:p>
            <a:pPr lvl="1"/>
            <a:r>
              <a:rPr lang="pt-BR" dirty="0" smtClean="0"/>
              <a:t>Meta: Manter registro da coleta de exame </a:t>
            </a:r>
            <a:r>
              <a:rPr lang="pt-BR" dirty="0" err="1" smtClean="0"/>
              <a:t>citopatológico</a:t>
            </a:r>
            <a:r>
              <a:rPr lang="pt-BR" dirty="0" smtClean="0"/>
              <a:t> do colo uterino e da mamografia em arquivo específico em 100% das mulheres abordadas no projeto</a:t>
            </a:r>
          </a:p>
          <a:p>
            <a:pPr lvl="1"/>
            <a:r>
              <a:rPr lang="pt-BR" dirty="0" smtClean="0"/>
              <a:t>Resultado:100</a:t>
            </a:r>
            <a:r>
              <a:rPr lang="pt-BR" dirty="0" smtClean="0"/>
              <a:t>% das usuárias submetidas a exame </a:t>
            </a:r>
            <a:r>
              <a:rPr lang="pt-BR" dirty="0" err="1" smtClean="0"/>
              <a:t>citopatológico</a:t>
            </a:r>
            <a:r>
              <a:rPr lang="pt-BR" dirty="0" smtClean="0"/>
              <a:t> tiveram o laudo de seu exame arquivado em livro de registro e </a:t>
            </a:r>
            <a:r>
              <a:rPr lang="pt-BR" dirty="0" smtClean="0"/>
              <a:t>prontuário</a:t>
            </a:r>
          </a:p>
          <a:p>
            <a:pPr lvl="2"/>
            <a:r>
              <a:rPr lang="pt-BR" dirty="0" smtClean="0"/>
              <a:t>Situação anterior desconhecida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259632" y="548680"/>
          <a:ext cx="7488832" cy="56494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Câncer de Mama e de Colo do Útero</a:t>
            </a:r>
          </a:p>
          <a:p>
            <a:pPr lvl="1"/>
            <a:r>
              <a:rPr lang="pt-BR" dirty="0" smtClean="0"/>
              <a:t>1ª e 2ª neoplasias mais frequentes </a:t>
            </a:r>
            <a:r>
              <a:rPr lang="pt-BR" dirty="0" smtClean="0"/>
              <a:t>(exceção CA de pele não melanoma) (INCA</a:t>
            </a:r>
            <a:r>
              <a:rPr lang="pt-BR" dirty="0" smtClean="0"/>
              <a:t>, 2011</a:t>
            </a:r>
            <a:r>
              <a:rPr lang="pt-BR" dirty="0" smtClean="0"/>
              <a:t>)</a:t>
            </a:r>
          </a:p>
          <a:p>
            <a:r>
              <a:rPr lang="pt-BR" dirty="0" smtClean="0"/>
              <a:t>ESF – Abordagem Inicial</a:t>
            </a:r>
            <a:endParaRPr lang="pt-BR" dirty="0" smtClean="0"/>
          </a:p>
          <a:p>
            <a:r>
              <a:rPr lang="pt-BR" dirty="0" smtClean="0"/>
              <a:t>Valença do Piauí</a:t>
            </a:r>
          </a:p>
          <a:p>
            <a:pPr lvl="1"/>
            <a:r>
              <a:rPr lang="pt-BR" dirty="0" smtClean="0"/>
              <a:t>Localizada no Centro-Sul do Piauí</a:t>
            </a:r>
          </a:p>
          <a:p>
            <a:pPr lvl="1"/>
            <a:r>
              <a:rPr lang="pt-BR" dirty="0" smtClean="0"/>
              <a:t>Distante 210 km de Teresina</a:t>
            </a:r>
          </a:p>
          <a:p>
            <a:pPr lvl="1"/>
            <a:r>
              <a:rPr lang="pt-BR" dirty="0" smtClean="0"/>
              <a:t>População de 20325 habitantes (IBGE 2008</a:t>
            </a:r>
            <a:r>
              <a:rPr lang="pt-BR" dirty="0" smtClean="0"/>
              <a:t>)</a:t>
            </a:r>
            <a:r>
              <a:rPr lang="pt-BR" dirty="0" smtClean="0"/>
              <a:t>	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 </a:t>
            </a:r>
            <a:r>
              <a:rPr lang="pt-BR" dirty="0" smtClean="0"/>
              <a:t>4, Meta e Resultado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Melhorar registro das informações</a:t>
            </a:r>
          </a:p>
          <a:p>
            <a:pPr lvl="1"/>
            <a:r>
              <a:rPr lang="pt-BR" dirty="0" smtClean="0"/>
              <a:t>Meta: Manter registro da coleta de exame </a:t>
            </a:r>
            <a:r>
              <a:rPr lang="pt-BR" dirty="0" err="1" smtClean="0"/>
              <a:t>citopatológico</a:t>
            </a:r>
            <a:r>
              <a:rPr lang="pt-BR" dirty="0" smtClean="0"/>
              <a:t> do colo uterino e da mamografia em arquivo específico em 100% das mulheres abordadas no projeto</a:t>
            </a:r>
          </a:p>
          <a:p>
            <a:pPr lvl="1"/>
            <a:r>
              <a:rPr lang="pt-BR" dirty="0" smtClean="0"/>
              <a:t>Resultado: 92,4</a:t>
            </a:r>
            <a:r>
              <a:rPr lang="pt-BR" dirty="0" smtClean="0"/>
              <a:t>% das usuárias entre 50 e 69 anos abordadas no projeto tiveram o registro adequado do laudo de sua </a:t>
            </a:r>
            <a:r>
              <a:rPr lang="pt-BR" dirty="0" smtClean="0"/>
              <a:t>mamografia</a:t>
            </a:r>
          </a:p>
          <a:p>
            <a:pPr lvl="2"/>
            <a:r>
              <a:rPr lang="pt-BR" dirty="0" smtClean="0"/>
              <a:t>Situação anterior desconhecida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259632" y="836712"/>
          <a:ext cx="7416824" cy="5289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 </a:t>
            </a:r>
            <a:r>
              <a:rPr lang="pt-BR" dirty="0" smtClean="0"/>
              <a:t>5, Meta e Resultado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Mapear as mulheres de risco para desenvolver câncer de colo de útero e de mama</a:t>
            </a:r>
          </a:p>
          <a:p>
            <a:pPr lvl="1"/>
            <a:r>
              <a:rPr lang="pt-BR" dirty="0" smtClean="0"/>
              <a:t>Meta: Realizar avaliação de risco (buscar sinais de alerta para CA de mama e de colo uterino) em 100% das usuárias nas faixas etárias alvo</a:t>
            </a:r>
          </a:p>
          <a:p>
            <a:pPr lvl="1"/>
            <a:r>
              <a:rPr lang="pt-BR" dirty="0" smtClean="0"/>
              <a:t>Resultado: 100</a:t>
            </a:r>
            <a:r>
              <a:rPr lang="pt-BR" dirty="0" smtClean="0"/>
              <a:t>% das mulheres entre 25 e 64 anos submetidas a exame preventivo para câncer de colo uterino foram avaliadas em relação a sinais de alerta para desenvolver a </a:t>
            </a:r>
            <a:r>
              <a:rPr lang="pt-BR" dirty="0" smtClean="0"/>
              <a:t>doença</a:t>
            </a:r>
          </a:p>
          <a:p>
            <a:pPr lvl="2"/>
            <a:r>
              <a:rPr lang="pt-BR" sz="2600" dirty="0" smtClean="0"/>
              <a:t>Situação anterior desconhecida</a:t>
            </a:r>
            <a:endParaRPr lang="pt-BR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403648" y="764704"/>
          <a:ext cx="7509520" cy="5678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 </a:t>
            </a:r>
            <a:r>
              <a:rPr lang="pt-BR" dirty="0" smtClean="0"/>
              <a:t>5, Meta e Resultado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Mapear as mulheres de risco para desenvolver câncer de colo de útero e de mama</a:t>
            </a:r>
          </a:p>
          <a:p>
            <a:pPr lvl="1"/>
            <a:r>
              <a:rPr lang="pt-BR" dirty="0" smtClean="0"/>
              <a:t>Meta: Realizar avaliação de risco (buscar sinais de alerta para CA de mama e de colo uterino) em 100% das usuárias nas faixas etárias alvo</a:t>
            </a:r>
          </a:p>
          <a:p>
            <a:pPr lvl="1"/>
            <a:r>
              <a:rPr lang="pt-BR" dirty="0" smtClean="0"/>
              <a:t>Resultado: 95,5</a:t>
            </a:r>
            <a:r>
              <a:rPr lang="pt-BR" dirty="0" smtClean="0"/>
              <a:t>% das mulheres entre 50 e 69 anos das mulheres submetidas a mamografia foram avaliadas em relação a fatores de risco para desenvolver CA de </a:t>
            </a:r>
            <a:r>
              <a:rPr lang="pt-BR" dirty="0" smtClean="0"/>
              <a:t>mama</a:t>
            </a:r>
          </a:p>
          <a:p>
            <a:pPr lvl="2"/>
            <a:r>
              <a:rPr lang="pt-BR" dirty="0" smtClean="0"/>
              <a:t>Situação </a:t>
            </a:r>
            <a:r>
              <a:rPr lang="pt-BR" dirty="0" smtClean="0"/>
              <a:t>a</a:t>
            </a:r>
            <a:r>
              <a:rPr lang="pt-BR" dirty="0" smtClean="0"/>
              <a:t>nterior desconhecida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259632" y="620688"/>
          <a:ext cx="7427168" cy="5577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 </a:t>
            </a:r>
            <a:r>
              <a:rPr lang="pt-BR" dirty="0" smtClean="0"/>
              <a:t>6, Meta e Resultado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Promover a saúde das mulheres que realizam detecção precoce de câncer de colo uterino e mama na Unidade de Saúde</a:t>
            </a:r>
          </a:p>
          <a:p>
            <a:pPr lvl="1"/>
            <a:r>
              <a:rPr lang="pt-BR" dirty="0" smtClean="0"/>
              <a:t>Meta: Orientar 100% das mulheres abordadas sobre doenças sexualmente transmissíveis e fatores de risco para neoplasia de colo uterino</a:t>
            </a:r>
          </a:p>
          <a:p>
            <a:pPr lvl="1"/>
            <a:r>
              <a:rPr lang="pt-BR" dirty="0" smtClean="0"/>
              <a:t>Resultado: 100</a:t>
            </a:r>
            <a:r>
              <a:rPr lang="pt-BR" dirty="0" smtClean="0"/>
              <a:t>% das mulheres abordadas receberam orientações sobre </a:t>
            </a:r>
            <a:r>
              <a:rPr lang="pt-BR" dirty="0" err="1" smtClean="0"/>
              <a:t>DST´s</a:t>
            </a:r>
            <a:r>
              <a:rPr lang="pt-BR" dirty="0" smtClean="0"/>
              <a:t>  e sobre fatores de risco para CA de colo </a:t>
            </a:r>
            <a:r>
              <a:rPr lang="pt-BR" dirty="0" smtClean="0"/>
              <a:t>uterino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403648" y="620688"/>
          <a:ext cx="7283152" cy="5577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187624" y="620688"/>
          <a:ext cx="7499176" cy="55054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Importância da Intervenção para a equipe:</a:t>
            </a:r>
          </a:p>
          <a:p>
            <a:pPr lvl="1"/>
            <a:r>
              <a:rPr lang="pt-BR" dirty="0" smtClean="0"/>
              <a:t>Integração</a:t>
            </a:r>
          </a:p>
          <a:p>
            <a:pPr lvl="1"/>
            <a:r>
              <a:rPr lang="pt-BR" dirty="0" smtClean="0"/>
              <a:t>Divisão de trabalhos e responsabilidades</a:t>
            </a:r>
          </a:p>
          <a:p>
            <a:pPr lvl="1"/>
            <a:r>
              <a:rPr lang="pt-BR" dirty="0" smtClean="0"/>
              <a:t>Atualização sobre o programa de rastreamento de CA de mama e de colo uterino</a:t>
            </a:r>
          </a:p>
          <a:p>
            <a:pPr lvl="1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pic>
        <p:nvPicPr>
          <p:cNvPr id="4" name="Espaço Reservado para Conteúdo 3" descr="Mapa do Piauí com Valenç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92563" y="1447800"/>
            <a:ext cx="3384423" cy="48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Importância da Intervenção para o </a:t>
            </a:r>
            <a:r>
              <a:rPr lang="pt-BR" dirty="0" smtClean="0"/>
              <a:t>serviço e para a comunidade:</a:t>
            </a:r>
            <a:endParaRPr lang="pt-BR" dirty="0" smtClean="0"/>
          </a:p>
          <a:p>
            <a:pPr lvl="1"/>
            <a:r>
              <a:rPr lang="pt-BR" dirty="0" smtClean="0"/>
              <a:t>Ampliação da cobertura de detecção de CA de mama e de colo uterino</a:t>
            </a:r>
          </a:p>
          <a:p>
            <a:pPr lvl="1"/>
            <a:r>
              <a:rPr lang="pt-BR" dirty="0" smtClean="0"/>
              <a:t>Melhoria da qualidade dos atendimentos</a:t>
            </a:r>
          </a:p>
          <a:p>
            <a:pPr lvl="1"/>
            <a:r>
              <a:rPr lang="pt-BR" dirty="0" smtClean="0"/>
              <a:t>Arquivamento de </a:t>
            </a:r>
            <a:r>
              <a:rPr lang="pt-BR" dirty="0" smtClean="0"/>
              <a:t>informações – Seguimento </a:t>
            </a:r>
            <a:endParaRPr lang="pt-BR" dirty="0" smtClean="0"/>
          </a:p>
          <a:p>
            <a:pPr lvl="1"/>
            <a:r>
              <a:rPr lang="pt-BR" dirty="0" smtClean="0"/>
              <a:t>Promoção da </a:t>
            </a:r>
            <a:r>
              <a:rPr lang="pt-BR" dirty="0" smtClean="0"/>
              <a:t>saúde</a:t>
            </a:r>
          </a:p>
          <a:p>
            <a:pPr lvl="1"/>
            <a:r>
              <a:rPr lang="pt-BR" dirty="0" smtClean="0"/>
              <a:t>Redução </a:t>
            </a:r>
            <a:r>
              <a:rPr lang="pt-BR" dirty="0" smtClean="0"/>
              <a:t>da incidência de neoplasia de mama e de colo uterino e </a:t>
            </a:r>
            <a:r>
              <a:rPr lang="pt-BR" dirty="0" err="1" smtClean="0"/>
              <a:t>DST´s</a:t>
            </a:r>
            <a:r>
              <a:rPr lang="pt-BR" dirty="0" smtClean="0"/>
              <a:t> em longo prazo</a:t>
            </a:r>
          </a:p>
          <a:p>
            <a:pPr lvl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As ações do projeto já foram incorporadas à rotina do serviço</a:t>
            </a:r>
          </a:p>
          <a:p>
            <a:pPr lvl="1"/>
            <a:r>
              <a:rPr lang="pt-BR" dirty="0" smtClean="0"/>
              <a:t>Reserva de vagas no mapa de consultas</a:t>
            </a:r>
          </a:p>
          <a:p>
            <a:pPr lvl="1"/>
            <a:r>
              <a:rPr lang="pt-BR" dirty="0" smtClean="0"/>
              <a:t>Consultas direcionadas</a:t>
            </a:r>
          </a:p>
          <a:p>
            <a:pPr lvl="1"/>
            <a:r>
              <a:rPr lang="pt-BR" dirty="0" smtClean="0"/>
              <a:t>Monitoramento do programa durante reuniões de produção da </a:t>
            </a:r>
            <a:r>
              <a:rPr lang="pt-BR" dirty="0" smtClean="0"/>
              <a:t>equipe</a:t>
            </a:r>
          </a:p>
          <a:p>
            <a:r>
              <a:rPr lang="pt-BR" dirty="0" smtClean="0"/>
              <a:t>Falta:</a:t>
            </a:r>
          </a:p>
          <a:p>
            <a:pPr lvl="1"/>
            <a:r>
              <a:rPr lang="pt-BR" dirty="0" smtClean="0"/>
              <a:t>Garantia do acesso ao serviço para as residentes de áreas remotas</a:t>
            </a:r>
          </a:p>
          <a:p>
            <a:pPr lvl="1"/>
            <a:r>
              <a:rPr lang="pt-BR" dirty="0" smtClean="0"/>
              <a:t>Viabilidade de atividades coletivas</a:t>
            </a:r>
          </a:p>
          <a:p>
            <a:pPr lvl="2"/>
            <a:r>
              <a:rPr lang="pt-BR" dirty="0" smtClean="0"/>
              <a:t>Mutirões e palestras</a:t>
            </a:r>
          </a:p>
          <a:p>
            <a:pPr lvl="1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Reflexão Crítica sobre o Processo de Aprendizagem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Significado </a:t>
            </a:r>
            <a:r>
              <a:rPr lang="pt-BR" dirty="0" smtClean="0"/>
              <a:t>para a prática profissional:</a:t>
            </a:r>
          </a:p>
          <a:p>
            <a:pPr lvl="1"/>
            <a:r>
              <a:rPr lang="pt-BR" dirty="0" smtClean="0"/>
              <a:t>Relembrou a importância do contexto social em que o paciente está inserido para a resolução dos casos clínicos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Reflexão Crítica sobre o Processo de Aprendizagem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Lições mais relevantes:</a:t>
            </a:r>
          </a:p>
          <a:p>
            <a:pPr lvl="1"/>
            <a:r>
              <a:rPr lang="pt-BR" dirty="0" smtClean="0"/>
              <a:t>Fatores para o funcionamento de um serviço de </a:t>
            </a:r>
            <a:r>
              <a:rPr lang="pt-BR" dirty="0"/>
              <a:t>A</a:t>
            </a:r>
            <a:r>
              <a:rPr lang="pt-BR" dirty="0" smtClean="0"/>
              <a:t>tenção Básica qualificado:</a:t>
            </a:r>
          </a:p>
          <a:p>
            <a:pPr lvl="2"/>
            <a:r>
              <a:rPr lang="pt-BR" dirty="0" smtClean="0"/>
              <a:t>Organização do fluxo de pacientes</a:t>
            </a:r>
          </a:p>
          <a:p>
            <a:pPr lvl="2"/>
            <a:r>
              <a:rPr lang="pt-BR" dirty="0" smtClean="0"/>
              <a:t>Arquivamento das informações</a:t>
            </a:r>
          </a:p>
          <a:p>
            <a:pPr lvl="2"/>
            <a:r>
              <a:rPr lang="pt-BR" dirty="0" smtClean="0"/>
              <a:t>Disponibilidade para acolhimento</a:t>
            </a:r>
          </a:p>
          <a:p>
            <a:pPr lvl="2"/>
            <a:r>
              <a:rPr lang="pt-BR" dirty="0" smtClean="0"/>
              <a:t>Maneira de abordar os usuários</a:t>
            </a:r>
          </a:p>
          <a:p>
            <a:pPr lvl="2"/>
            <a:r>
              <a:rPr lang="pt-BR" dirty="0" smtClean="0"/>
              <a:t>Forma de lidar com os colegas de trabalho com o intuito de incentivá-los a desenvolver as atividades </a:t>
            </a:r>
            <a:r>
              <a:rPr lang="pt-BR" smtClean="0"/>
              <a:t>sem </a:t>
            </a:r>
            <a:r>
              <a:rPr lang="pt-BR" smtClean="0"/>
              <a:t>sobrecarregá-los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t-BR" sz="6000" dirty="0" smtClean="0"/>
              <a:t>Muito Obrigado!!!!</a:t>
            </a:r>
            <a:endParaRPr lang="pt-BR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Equipe da UBS Santa Rosa</a:t>
            </a:r>
          </a:p>
          <a:p>
            <a:pPr lvl="1"/>
            <a:r>
              <a:rPr lang="pt-BR" dirty="0" smtClean="0"/>
              <a:t>Zona Rural 1 (12 localidades)</a:t>
            </a:r>
          </a:p>
          <a:p>
            <a:pPr lvl="1"/>
            <a:r>
              <a:rPr lang="pt-BR" dirty="0" smtClean="0"/>
              <a:t>Atende 635 famílias (SIAB 2013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Antes da Intervenção:</a:t>
            </a:r>
          </a:p>
          <a:p>
            <a:pPr lvl="2"/>
            <a:r>
              <a:rPr lang="pt-BR" dirty="0" smtClean="0"/>
              <a:t>Rastreio de forma </a:t>
            </a:r>
            <a:r>
              <a:rPr lang="pt-BR" dirty="0" err="1" smtClean="0"/>
              <a:t>oportunística</a:t>
            </a:r>
            <a:endParaRPr lang="pt-BR" dirty="0" smtClean="0"/>
          </a:p>
          <a:p>
            <a:pPr lvl="2"/>
            <a:r>
              <a:rPr lang="pt-BR" dirty="0" smtClean="0"/>
              <a:t>Cobertura de neoplasia de colo uterino: 39%</a:t>
            </a:r>
          </a:p>
          <a:p>
            <a:pPr lvl="2"/>
            <a:r>
              <a:rPr lang="pt-BR" dirty="0" smtClean="0"/>
              <a:t>Cobertura de neoplasia de mama: ausência de registros</a:t>
            </a:r>
          </a:p>
          <a:p>
            <a:pPr lvl="2"/>
            <a:r>
              <a:rPr lang="pt-BR" dirty="0" smtClean="0"/>
              <a:t>Ausência de Protocolo definido</a:t>
            </a:r>
          </a:p>
          <a:p>
            <a:pPr lvl="1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</a:t>
            </a:r>
            <a:r>
              <a:rPr lang="pt-BR" dirty="0" smtClean="0"/>
              <a:t>bjetivo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Melhorar a detecção de câncer de colo de útero e de mama na UBS Santa Rosa do Município de Valença do Piauí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Ações Realizadas:</a:t>
            </a:r>
          </a:p>
          <a:p>
            <a:pPr lvl="1"/>
            <a:r>
              <a:rPr lang="pt-BR" dirty="0" smtClean="0"/>
              <a:t>Capacitação dos profissionais da equipe sobre o protocolo de controle de câncer de mama e de colo uterino (Ministério da Saúde)</a:t>
            </a:r>
          </a:p>
          <a:p>
            <a:pPr lvl="1"/>
            <a:r>
              <a:rPr lang="pt-BR" dirty="0" smtClean="0"/>
              <a:t>Levantamento </a:t>
            </a:r>
            <a:r>
              <a:rPr lang="pt-BR" dirty="0" smtClean="0"/>
              <a:t>das mulheres com idade alvo residentes na </a:t>
            </a:r>
            <a:r>
              <a:rPr lang="pt-BR" dirty="0" smtClean="0"/>
              <a:t>área</a:t>
            </a:r>
          </a:p>
          <a:p>
            <a:pPr lvl="1"/>
            <a:r>
              <a:rPr lang="pt-BR" dirty="0" smtClean="0"/>
              <a:t>Consultas</a:t>
            </a:r>
            <a:endParaRPr lang="pt-BR" dirty="0" smtClean="0"/>
          </a:p>
          <a:p>
            <a:pPr lvl="2"/>
            <a:r>
              <a:rPr lang="pt-BR" dirty="0" smtClean="0"/>
              <a:t>Avaliação de fatores de risco</a:t>
            </a:r>
          </a:p>
          <a:p>
            <a:pPr lvl="2"/>
            <a:r>
              <a:rPr lang="pt-BR" dirty="0" smtClean="0"/>
              <a:t>Solicitação de Mamografias e citologias</a:t>
            </a:r>
            <a:endParaRPr lang="pt-BR" dirty="0" smtClean="0"/>
          </a:p>
          <a:p>
            <a:pPr lvl="1"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Ações realizadas:</a:t>
            </a:r>
          </a:p>
          <a:p>
            <a:pPr lvl="1"/>
            <a:r>
              <a:rPr lang="pt-BR" dirty="0" smtClean="0"/>
              <a:t>Orientações:</a:t>
            </a:r>
          </a:p>
          <a:p>
            <a:pPr lvl="2"/>
            <a:r>
              <a:rPr lang="pt-BR" dirty="0" smtClean="0"/>
              <a:t>Hábitos </a:t>
            </a:r>
            <a:r>
              <a:rPr lang="pt-BR" dirty="0" smtClean="0"/>
              <a:t>saudáveis e cuidados preventivos</a:t>
            </a:r>
          </a:p>
          <a:p>
            <a:pPr lvl="2"/>
            <a:r>
              <a:rPr lang="pt-BR" dirty="0" smtClean="0"/>
              <a:t>Periodicidade dos exames ginecológicos</a:t>
            </a:r>
          </a:p>
          <a:p>
            <a:pPr lvl="1"/>
            <a:r>
              <a:rPr lang="pt-BR" dirty="0" smtClean="0"/>
              <a:t>Registro dos exames solicitados</a:t>
            </a:r>
          </a:p>
          <a:p>
            <a:pPr lvl="2"/>
            <a:r>
              <a:rPr lang="pt-BR" dirty="0" smtClean="0"/>
              <a:t>Livros de registro, ficha-espelho, planilha eletrônica</a:t>
            </a:r>
          </a:p>
          <a:p>
            <a:pPr lvl="1"/>
            <a:r>
              <a:rPr lang="pt-BR" dirty="0" smtClean="0"/>
              <a:t>Monitoramento dos dados coletados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Logística</a:t>
            </a:r>
          </a:p>
          <a:p>
            <a:pPr lvl="1"/>
            <a:r>
              <a:rPr lang="pt-BR" dirty="0" smtClean="0"/>
              <a:t>Capacitação dos profissionais em sala reservada da Secretaria Municipal de Saúde</a:t>
            </a:r>
          </a:p>
          <a:p>
            <a:pPr lvl="2"/>
            <a:r>
              <a:rPr lang="pt-BR" dirty="0" smtClean="0"/>
              <a:t>Abordados população alvo e periodicidade dos exames</a:t>
            </a:r>
          </a:p>
          <a:p>
            <a:pPr lvl="2"/>
            <a:r>
              <a:rPr lang="pt-BR" dirty="0" smtClean="0"/>
              <a:t>Adotado o Manual de Controle dos Cânceres do Colo do Útero e da Mama, do Ministério da saúde (Brasil,2006)</a:t>
            </a:r>
          </a:p>
          <a:p>
            <a:pPr lvl="1"/>
            <a:r>
              <a:rPr lang="pt-BR" dirty="0" smtClean="0"/>
              <a:t>Retirado livro de registros do almoxarifado</a:t>
            </a:r>
          </a:p>
          <a:p>
            <a:pPr lvl="1"/>
            <a:r>
              <a:rPr lang="pt-BR" dirty="0" smtClean="0"/>
              <a:t>Impressão de ficha-espelho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Objetivo </a:t>
            </a:r>
            <a:r>
              <a:rPr lang="pt-BR" dirty="0" smtClean="0"/>
              <a:t>1, Meta e Resultado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Ampliar a cobertura de detecção precoce de câncer do colo do útero e da mama</a:t>
            </a:r>
          </a:p>
          <a:p>
            <a:pPr lvl="1"/>
            <a:r>
              <a:rPr lang="pt-BR" dirty="0" smtClean="0"/>
              <a:t>Meta: </a:t>
            </a:r>
            <a:r>
              <a:rPr lang="pt-BR" dirty="0" smtClean="0"/>
              <a:t> Ampliar </a:t>
            </a:r>
            <a:r>
              <a:rPr lang="pt-BR" dirty="0" smtClean="0"/>
              <a:t>a cobertura de detecção precoce do câncer de colo uterino das mulheres entre 25 e 64 anos para 70%</a:t>
            </a:r>
          </a:p>
          <a:p>
            <a:pPr lvl="1"/>
            <a:r>
              <a:rPr lang="pt-BR" dirty="0" smtClean="0"/>
              <a:t>Resultado: 43,4</a:t>
            </a:r>
            <a:r>
              <a:rPr lang="pt-BR" dirty="0" smtClean="0"/>
              <a:t>% das mulheres com </a:t>
            </a:r>
            <a:r>
              <a:rPr lang="pt-BR" dirty="0" err="1" smtClean="0"/>
              <a:t>citopatológico</a:t>
            </a:r>
            <a:r>
              <a:rPr lang="pt-BR" dirty="0" smtClean="0"/>
              <a:t> em </a:t>
            </a:r>
            <a:r>
              <a:rPr lang="pt-BR" dirty="0" smtClean="0"/>
              <a:t>dia</a:t>
            </a:r>
          </a:p>
          <a:p>
            <a:pPr lvl="2"/>
            <a:r>
              <a:rPr lang="pt-BR" dirty="0" smtClean="0"/>
              <a:t>Situação Anterior: 39%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315</TotalTime>
  <Words>1339</Words>
  <Application>Microsoft Office PowerPoint</Application>
  <PresentationFormat>Apresentação na tela (4:3)</PresentationFormat>
  <Paragraphs>155</Paragraphs>
  <Slides>34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35" baseType="lpstr">
      <vt:lpstr>Solstício</vt:lpstr>
      <vt:lpstr>Qualificação das Ações de Prevenção e Controle de Câncer de Colo Uterino e de Mama na UBS Santa Rosa de Valença do Piauí</vt:lpstr>
      <vt:lpstr>Introdução</vt:lpstr>
      <vt:lpstr>Introdução</vt:lpstr>
      <vt:lpstr>Introdução</vt:lpstr>
      <vt:lpstr>Objetivo</vt:lpstr>
      <vt:lpstr>Metodologia</vt:lpstr>
      <vt:lpstr>Metodologia</vt:lpstr>
      <vt:lpstr>Metodologia</vt:lpstr>
      <vt:lpstr>Objetivo 1, Meta e Resultado</vt:lpstr>
      <vt:lpstr>Slide 10</vt:lpstr>
      <vt:lpstr>Objetivo 1, Meta e Resultado</vt:lpstr>
      <vt:lpstr>Slide 12</vt:lpstr>
      <vt:lpstr>Objetivo 2, Meta e Resultados</vt:lpstr>
      <vt:lpstr>Slide 14</vt:lpstr>
      <vt:lpstr>Objetivo 2, Meta e Resultado</vt:lpstr>
      <vt:lpstr>Objetivo 3, Meta e Resultado</vt:lpstr>
      <vt:lpstr>Slide 17</vt:lpstr>
      <vt:lpstr>Objetivo 4, Meta e Resultado</vt:lpstr>
      <vt:lpstr>Slide 19</vt:lpstr>
      <vt:lpstr>Objetivo 4, Meta e Resultado</vt:lpstr>
      <vt:lpstr>Slide 21</vt:lpstr>
      <vt:lpstr>Objetivo 5, Meta e Resultado</vt:lpstr>
      <vt:lpstr>Slide 23</vt:lpstr>
      <vt:lpstr>Objetivo 5, Meta e Resultado</vt:lpstr>
      <vt:lpstr>Slide 25</vt:lpstr>
      <vt:lpstr>Objetivo 6, Meta e Resultado</vt:lpstr>
      <vt:lpstr>Slide 27</vt:lpstr>
      <vt:lpstr>Slide 28</vt:lpstr>
      <vt:lpstr>Discussão</vt:lpstr>
      <vt:lpstr>Discussão</vt:lpstr>
      <vt:lpstr>Discussão</vt:lpstr>
      <vt:lpstr>Reflexão Crítica sobre o Processo de Aprendizagem</vt:lpstr>
      <vt:lpstr>Reflexão Crítica sobre o Processo de Aprendizagem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Qualificação das Ações de Prevenção e Controle de Câncer de Colo Uterino e de Mama na UBS Santa Rosa de Valença do Piauí</dc:title>
  <dc:creator>Assis</dc:creator>
  <cp:lastModifiedBy>Assis</cp:lastModifiedBy>
  <cp:revision>36</cp:revision>
  <dcterms:created xsi:type="dcterms:W3CDTF">2014-02-12T20:23:44Z</dcterms:created>
  <dcterms:modified xsi:type="dcterms:W3CDTF">2014-02-14T01:29:00Z</dcterms:modified>
</cp:coreProperties>
</file>