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8" r:id="rId7"/>
    <p:sldId id="261" r:id="rId8"/>
    <p:sldId id="29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300" r:id="rId35"/>
    <p:sldId id="287" r:id="rId36"/>
    <p:sldId id="288" r:id="rId37"/>
    <p:sldId id="289" r:id="rId38"/>
    <p:sldId id="290" r:id="rId39"/>
    <p:sldId id="291" r:id="rId40"/>
    <p:sldId id="295" r:id="rId41"/>
    <p:sldId id="292" r:id="rId42"/>
    <p:sldId id="301" r:id="rId43"/>
    <p:sldId id="293" r:id="rId44"/>
    <p:sldId id="294" r:id="rId4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2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84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4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95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82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6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1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41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37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BD22-3A8C-421E-9759-2A8CFCCED347}" type="datetimeFigureOut">
              <a:rPr lang="pt-BR" smtClean="0"/>
              <a:t>26/02/2014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6FD4-4EFE-4B01-8D36-581478B1F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3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1.xls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Planilha_do_Microsoft_Excel_97-20032.xls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3.xls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4.xls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5.xls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6.xls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7.xls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8.xls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9.xls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png"/><Relationship Id="rId5" Type="http://schemas.openxmlformats.org/officeDocument/2006/relationships/oleObject" Target="../embeddings/Planilha_do_Microsoft_Excel_97-200310.xls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pt-BR" sz="3200" b="1" dirty="0"/>
              <a:t>UNIVERSIDADE ABERTA DO SUS - UNASUS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UNIVERSIDADE FEDERAL DE </a:t>
            </a:r>
            <a:r>
              <a:rPr lang="pt-BR" sz="3200" b="1" dirty="0" smtClean="0"/>
              <a:t>PELOTAS - UFPEL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ESPECIALIZAÇÃO EM SAÚDE DA FAMÍLIA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MODALIDADE </a:t>
            </a:r>
            <a:r>
              <a:rPr lang="pt-BR" sz="3200" b="1" dirty="0" smtClean="0"/>
              <a:t>À </a:t>
            </a:r>
            <a:r>
              <a:rPr lang="pt-BR" sz="3200" b="1" dirty="0"/>
              <a:t>DISTÂNCIA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TURMA 4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5667" y="2919457"/>
            <a:ext cx="9144000" cy="1655763"/>
          </a:xfrm>
        </p:spPr>
        <p:txBody>
          <a:bodyPr>
            <a:noAutofit/>
          </a:bodyPr>
          <a:lstStyle/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IMPLANTAÇÃO DO PROGRAMA SAÚDE DO IDOSO NA UNIDADE DE SAÚDE DR. ALBUQUERQUE, CAPITÃO GERVÁSIO OLIVEIRA – PI 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24271" y="5821252"/>
            <a:ext cx="408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Igor Reis Coelho</a:t>
            </a:r>
          </a:p>
        </p:txBody>
      </p:sp>
      <p:pic>
        <p:nvPicPr>
          <p:cNvPr id="5" name="Imagem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97878"/>
            <a:ext cx="1711569" cy="184052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6" name="Imagem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37077" y="1043354"/>
            <a:ext cx="2356338" cy="13950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2703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</a:t>
            </a:r>
            <a:r>
              <a:rPr lang="pt-BR" dirty="0"/>
              <a:t> Cadastrar 100% dos idosos acamados ou com problemas de locomoção. </a:t>
            </a:r>
          </a:p>
          <a:p>
            <a:pPr marL="457189" lvl="1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69775" y="23498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793" y="2597430"/>
            <a:ext cx="5019675" cy="320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99793" y="5283574"/>
            <a:ext cx="5019675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377"/>
            <a:endParaRPr lang="pt-BR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914377"/>
            <a:endParaRPr lang="pt-BR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914377"/>
            <a:endParaRPr lang="pt-BR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914377"/>
            <a:endParaRPr lang="pt-BR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914377"/>
            <a:r>
              <a:rPr lang="pt-BR" sz="1000" dirty="0">
                <a:ea typeface="Calibri" panose="020F0502020204030204" pitchFamily="34" charset="0"/>
                <a:cs typeface="Arial" panose="020B0604020202020204" pitchFamily="34" charset="0"/>
              </a:rPr>
              <a:t>FIGURA 2- Proporção de idosos acamados ou com problemas de locomoção   cadastrados, ESF Dr. Albuquerque, Capitão Gervásio Oliveira - PI, 2014.</a:t>
            </a:r>
            <a:r>
              <a:rPr lang="pt-BR" sz="1100" dirty="0"/>
              <a:t> </a:t>
            </a:r>
            <a:r>
              <a:rPr lang="pt-BR" sz="1000" dirty="0">
                <a:ea typeface="Calibri" panose="020F0502020204030204" pitchFamily="34" charset="0"/>
                <a:cs typeface="Arial" panose="020B0604020202020204" pitchFamily="34" charset="0"/>
              </a:rPr>
              <a:t>Fonte: Planilha coleta de dados,2014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472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3</a:t>
            </a:r>
            <a:r>
              <a:rPr lang="pt-BR" dirty="0"/>
              <a:t>- Realizar visita domiciliar a 100% dos idosos acamados ou com problemas de locomoção.</a:t>
            </a:r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95705" y="2510292"/>
            <a:ext cx="11511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651470"/>
              </p:ext>
            </p:extLst>
          </p:nvPr>
        </p:nvGraphicFramePr>
        <p:xfrm>
          <a:off x="4059459" y="2769705"/>
          <a:ext cx="4594211" cy="30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459" y="2769705"/>
                        <a:ext cx="4594211" cy="3031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59459" y="5635387"/>
            <a:ext cx="45942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3 - Proporção de idosos acamados ou com problemas de locomoção que receberam visita domiciliar, ESF Dr. Albuquerque, Capitão Gervásio Oliveira - PI, 2014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4</a:t>
            </a:r>
            <a:r>
              <a:rPr lang="pt-BR" dirty="0"/>
              <a:t> Rastrear 70% dos idosos para Hipertensão Arterial Sistêmica (HAS).</a:t>
            </a:r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59865" y="22075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546701"/>
              </p:ext>
            </p:extLst>
          </p:nvPr>
        </p:nvGraphicFramePr>
        <p:xfrm>
          <a:off x="3795818" y="2620851"/>
          <a:ext cx="4948100" cy="3081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818" y="2620851"/>
                        <a:ext cx="4948100" cy="30812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49759" y="5761467"/>
            <a:ext cx="489415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4 - Proporção de idosos rastreados para Hipertensão Arterial Sistêmica (HAS), ESF Dr. Albuquerque, Capitão Gervásio Oliveira - PI, 2014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90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5</a:t>
            </a:r>
            <a:r>
              <a:rPr lang="pt-BR" dirty="0"/>
              <a:t> Rastrear 70% dos idosos com pressão arterial sustentada maior que 135/80 mmHg para Diabetes Mellitus (DM). </a:t>
            </a:r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95061" y="24823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454088"/>
              </p:ext>
            </p:extLst>
          </p:nvPr>
        </p:nvGraphicFramePr>
        <p:xfrm>
          <a:off x="3810000" y="2703444"/>
          <a:ext cx="4909931" cy="2961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703444"/>
                        <a:ext cx="4909931" cy="29612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0" y="5664729"/>
            <a:ext cx="490993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5 - Proporção de idosos com pressão arterial sustentada maior que 135/80    mmHg rastreados para Diabetes Mellitus, ESF Dr. Albuquerque, Capitão Gervásio Oliveira - PI, 2014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59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6</a:t>
            </a:r>
            <a:r>
              <a:rPr lang="pt-BR" dirty="0"/>
              <a:t> Ampliar a cobertura de primeira consulta odontológica para 50% dos idosos</a:t>
            </a:r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56833" y="25553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6145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15" y="2756084"/>
            <a:ext cx="4890619" cy="315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3815" y="5976909"/>
            <a:ext cx="48906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6 - Proporção de idosos com primeira consulta odontológica programática, ESF Dr. Albuquerque, Capitão Gervásio Oliveira - PI, 2014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36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7</a:t>
            </a:r>
            <a:r>
              <a:rPr lang="pt-BR" dirty="0"/>
              <a:t> Realizar visita domiciliar odontológica de 70% dos idosos acamados ou com dificuldade de locomoção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45636" y="260160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6145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63" y="2768959"/>
            <a:ext cx="5321587" cy="324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63663" y="6064778"/>
            <a:ext cx="532158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7 - Proporção de idosos acamados ou com dificuldade de locomoção que receberam visita domiciliar odontológica, ESF Dr. Albuquerque, Capitão Gervásio Oliveira - PI, 2014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07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2</a:t>
            </a:r>
            <a:r>
              <a:rPr lang="pt-BR" dirty="0">
                <a:solidFill>
                  <a:srgbClr val="006600"/>
                </a:solidFill>
              </a:rPr>
              <a:t> Melhorar a adesão dos idosos ao Programa de Atenção à Saúde do </a:t>
            </a:r>
            <a:r>
              <a:rPr lang="pt-BR" dirty="0" smtClean="0">
                <a:solidFill>
                  <a:srgbClr val="006600"/>
                </a:solidFill>
              </a:rPr>
              <a:t>Idoso</a:t>
            </a:r>
            <a:r>
              <a:rPr lang="pt-BR" dirty="0">
                <a:solidFill>
                  <a:srgbClr val="006600"/>
                </a:solidFill>
              </a:rPr>
              <a:t> </a:t>
            </a:r>
          </a:p>
          <a:p>
            <a:pPr lvl="1"/>
            <a:r>
              <a:rPr lang="pt-BR" b="1" dirty="0"/>
              <a:t>Meta 8</a:t>
            </a:r>
            <a:r>
              <a:rPr lang="pt-BR" dirty="0"/>
              <a:t> Buscar 70% dos idosos faltosos às consultas programadas</a:t>
            </a:r>
            <a:r>
              <a:rPr lang="pt-BR" dirty="0" smtClean="0"/>
              <a:t>.</a:t>
            </a:r>
          </a:p>
          <a:p>
            <a:pPr marL="457189" lvl="1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3688" y="28931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900972"/>
              </p:ext>
            </p:extLst>
          </p:nvPr>
        </p:nvGraphicFramePr>
        <p:xfrm>
          <a:off x="3604591" y="3188919"/>
          <a:ext cx="4572000" cy="2948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591" y="3188919"/>
                        <a:ext cx="4572000" cy="2948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4591" y="6137527"/>
            <a:ext cx="457200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8 - Proporção de idosos faltosos às consultas programadas que receberam busca ativa,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8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3</a:t>
            </a:r>
            <a:r>
              <a:rPr lang="pt-BR" dirty="0">
                <a:solidFill>
                  <a:srgbClr val="006600"/>
                </a:solidFill>
              </a:rPr>
              <a:t> Melhorar a qualidade da atenção ao idoso na unidade de </a:t>
            </a:r>
            <a:r>
              <a:rPr lang="pt-BR" dirty="0" smtClean="0">
                <a:solidFill>
                  <a:srgbClr val="006600"/>
                </a:solidFill>
              </a:rPr>
              <a:t>saúde</a:t>
            </a:r>
            <a:endParaRPr lang="pt-BR" dirty="0">
              <a:solidFill>
                <a:srgbClr val="006600"/>
              </a:solidFill>
            </a:endParaRPr>
          </a:p>
          <a:p>
            <a:pPr lvl="1"/>
            <a:r>
              <a:rPr lang="pt-BR" b="1" dirty="0"/>
              <a:t>Meta 9</a:t>
            </a:r>
            <a:r>
              <a:rPr lang="pt-BR" dirty="0"/>
              <a:t> Realizar Avaliação Multidimensional Rápida em 40% dos idosos da área de abrangência.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62540" y="314591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8193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3356771"/>
            <a:ext cx="45815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05236" y="6194135"/>
            <a:ext cx="4581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9 - Proporção de idosos da área de cobertura com avaliação multidimensional rápida em dia, ESF Dr. Albuquerque, Capitão Gervásio Oliveira - PI, 2014.</a:t>
            </a: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1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10</a:t>
            </a:r>
            <a:r>
              <a:rPr lang="pt-BR" dirty="0"/>
              <a:t> Realizar exame clínico apropriado em 100% das consultas.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59865" y="24780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855438"/>
              </p:ext>
            </p:extLst>
          </p:nvPr>
        </p:nvGraphicFramePr>
        <p:xfrm>
          <a:off x="3904352" y="2434108"/>
          <a:ext cx="4842083" cy="341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4352" y="2434108"/>
                        <a:ext cx="4842083" cy="3412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04352" y="5896403"/>
            <a:ext cx="484208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10 - Proporção de idosos com exame clínico apropriado,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92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11</a:t>
            </a:r>
            <a:r>
              <a:rPr lang="pt-BR" dirty="0"/>
              <a:t> Realizar a solicitação de exames complementares periódicos em 70% dos idosos hipertensos e/ou diabéticos.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16765" y="26811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908822"/>
              </p:ext>
            </p:extLst>
          </p:nvPr>
        </p:nvGraphicFramePr>
        <p:xfrm>
          <a:off x="3861352" y="2865786"/>
          <a:ext cx="5247861" cy="3001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352" y="2865786"/>
                        <a:ext cx="5247861" cy="3001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61354" y="5892270"/>
            <a:ext cx="524786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11 - Proporção de idosos hipertensos e/ou diabéticos com exames complementares periódicos em dia,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89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Importância e motivação</a:t>
            </a:r>
          </a:p>
          <a:p>
            <a:pPr lvl="1"/>
            <a:r>
              <a:rPr lang="pt-BR" sz="2600" dirty="0" smtClean="0"/>
              <a:t>Idoso: </a:t>
            </a:r>
            <a:r>
              <a:rPr lang="pt-BR" sz="2600" dirty="0"/>
              <a:t>p</a:t>
            </a:r>
            <a:r>
              <a:rPr lang="pt-BR" sz="2600" dirty="0" smtClean="0"/>
              <a:t>rograma direcionado e específico</a:t>
            </a:r>
          </a:p>
          <a:p>
            <a:pPr lvl="1"/>
            <a:r>
              <a:rPr lang="pt-BR" sz="2600" dirty="0" smtClean="0"/>
              <a:t>Qualificação da assistência</a:t>
            </a:r>
          </a:p>
          <a:p>
            <a:pPr lvl="1"/>
            <a:r>
              <a:rPr lang="pt-BR" sz="2600" dirty="0" smtClean="0"/>
              <a:t>Mudanças: concepções de profissionais, gestores e usuários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Município beneficiado - </a:t>
            </a:r>
            <a:r>
              <a:rPr lang="pt-BR" dirty="0">
                <a:solidFill>
                  <a:srgbClr val="006600"/>
                </a:solidFill>
              </a:rPr>
              <a:t>Capitão Gervásio </a:t>
            </a:r>
            <a:r>
              <a:rPr lang="pt-BR" dirty="0" smtClean="0">
                <a:solidFill>
                  <a:srgbClr val="006600"/>
                </a:solidFill>
              </a:rPr>
              <a:t>Oliveira</a:t>
            </a:r>
            <a:endParaRPr lang="pt-BR" sz="2400" dirty="0" smtClean="0"/>
          </a:p>
          <a:p>
            <a:pPr lvl="2"/>
            <a:r>
              <a:rPr lang="pt-BR" sz="2400" dirty="0" smtClean="0"/>
              <a:t>Geografia</a:t>
            </a:r>
          </a:p>
          <a:p>
            <a:pPr lvl="2"/>
            <a:r>
              <a:rPr lang="pt-BR" sz="2400" dirty="0" smtClean="0"/>
              <a:t>Economia </a:t>
            </a:r>
          </a:p>
          <a:p>
            <a:pPr lvl="2"/>
            <a:r>
              <a:rPr lang="pt-BR" sz="2400" dirty="0" smtClean="0"/>
              <a:t>População</a:t>
            </a:r>
          </a:p>
        </p:txBody>
      </p:sp>
    </p:spTree>
    <p:extLst>
      <p:ext uri="{BB962C8B-B14F-4D97-AF65-F5344CB8AC3E}">
        <p14:creationId xmlns:p14="http://schemas.microsoft.com/office/powerpoint/2010/main" val="1943241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12</a:t>
            </a:r>
            <a:r>
              <a:rPr lang="pt-BR" dirty="0"/>
              <a:t> Avaliar acesso aos medicamentos prescritos em 50% dos idosos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95471" y="2452288"/>
            <a:ext cx="131899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036367"/>
              </p:ext>
            </p:extLst>
          </p:nvPr>
        </p:nvGraphicFramePr>
        <p:xfrm>
          <a:off x="3385936" y="2636954"/>
          <a:ext cx="5420137" cy="338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936" y="2636954"/>
                        <a:ext cx="5420137" cy="3381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03617" y="6048627"/>
            <a:ext cx="530245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12 - Proporção de idosos com acesso aos medicamentos prescritos,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07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13</a:t>
            </a:r>
            <a:r>
              <a:rPr lang="pt-BR" dirty="0"/>
              <a:t> Concluir o tratamento odontológico em 50% dos idosos com primeira consulta odontológica programática.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80317" y="268410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2289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62" y="2640170"/>
            <a:ext cx="525458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362" y="5892269"/>
            <a:ext cx="525458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13 - Proporção de idosos com primeira consulta odontológica programática e com tratamento odontológico concluído, ESF Dr. Albuquerque, Capitão Gervásio Oliveira - PI, 2014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88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14</a:t>
            </a:r>
            <a:r>
              <a:rPr lang="pt-BR" dirty="0"/>
              <a:t> Avaliar alterações de mucosa bucal em 40% dos idosos cadastrados.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919" y="216895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3313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96" y="2538002"/>
            <a:ext cx="5563675" cy="29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77296" y="5599527"/>
            <a:ext cx="55636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14 - Proporção de idosos cadastrados na ação programática com avaliação para alterações de mucosa bucal,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58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15</a:t>
            </a:r>
            <a:r>
              <a:rPr lang="pt-BR" dirty="0"/>
              <a:t> Avaliar necessidade de prótese dentária em 50% dos idosos com primeira consulta odontológica.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37893" y="26969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4337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66" y="2881648"/>
            <a:ext cx="5563673" cy="306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63666" y="6082744"/>
            <a:ext cx="556367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15 - Proporção de idosos com primeira consulta odontológica programática avaliados para uso de prótese dentária,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0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4</a:t>
            </a:r>
            <a:r>
              <a:rPr lang="pt-BR" dirty="0">
                <a:solidFill>
                  <a:srgbClr val="006600"/>
                </a:solidFill>
              </a:rPr>
              <a:t> Melhorar registros das </a:t>
            </a:r>
            <a:r>
              <a:rPr lang="pt-BR" dirty="0" smtClean="0">
                <a:solidFill>
                  <a:srgbClr val="006600"/>
                </a:solidFill>
              </a:rPr>
              <a:t>informações</a:t>
            </a:r>
            <a:r>
              <a:rPr lang="pt-BR" dirty="0">
                <a:solidFill>
                  <a:srgbClr val="006600"/>
                </a:solidFill>
              </a:rPr>
              <a:t> </a:t>
            </a:r>
          </a:p>
          <a:p>
            <a:pPr lvl="1"/>
            <a:r>
              <a:rPr lang="pt-BR" b="1" dirty="0"/>
              <a:t>Meta 16</a:t>
            </a:r>
            <a:r>
              <a:rPr lang="pt-BR" dirty="0"/>
              <a:t> Manter registro específico de 50% das pessoas idosas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b="1" dirty="0"/>
              <a:t>Meta 17</a:t>
            </a:r>
            <a:r>
              <a:rPr lang="pt-BR" dirty="0"/>
              <a:t> Distribuir a Caderneta de Saúde da Pessoa Idosa a 50% dos idosos cadastrados.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39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5</a:t>
            </a:r>
            <a:r>
              <a:rPr lang="pt-BR" dirty="0">
                <a:solidFill>
                  <a:srgbClr val="006600"/>
                </a:solidFill>
              </a:rPr>
              <a:t> Mapear os idosos de risco da área de </a:t>
            </a:r>
            <a:r>
              <a:rPr lang="pt-BR" dirty="0" smtClean="0">
                <a:solidFill>
                  <a:srgbClr val="006600"/>
                </a:solidFill>
              </a:rPr>
              <a:t>abrangência</a:t>
            </a:r>
            <a:r>
              <a:rPr lang="pt-BR" dirty="0">
                <a:solidFill>
                  <a:srgbClr val="006600"/>
                </a:solidFill>
              </a:rPr>
              <a:t> </a:t>
            </a:r>
          </a:p>
          <a:p>
            <a:pPr lvl="1"/>
            <a:r>
              <a:rPr lang="pt-BR" b="1" dirty="0"/>
              <a:t>Meta 18</a:t>
            </a:r>
            <a:r>
              <a:rPr lang="pt-BR" dirty="0"/>
              <a:t> Rastrear 80% das pessoas idosas para risco de morbimortalidade.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49252" y="27871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5361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330" y="3001687"/>
            <a:ext cx="5705341" cy="301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43330" y="6134339"/>
            <a:ext cx="570534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16 - Proporção de idosos cadastrados no programa e com avaliação de risco para morbimortalidade em dia,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91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19</a:t>
            </a:r>
            <a:r>
              <a:rPr lang="pt-BR" dirty="0"/>
              <a:t> Investigar a presença de indicadores de fragilização na velhice em 80% das pessoas idosas.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7437" y="249092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09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98" y="2691689"/>
            <a:ext cx="5357612" cy="31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17198" y="5969215"/>
            <a:ext cx="53576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17 - Proporção de idosos cadastrados no programa e com avaliação de fragilização na velhice em dia,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48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20</a:t>
            </a:r>
            <a:r>
              <a:rPr lang="pt-BR" dirty="0"/>
              <a:t> Avaliar a rede social de 100% dos idosos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37139" y="243940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8433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349" y="2624074"/>
            <a:ext cx="5082863" cy="296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09349" y="5689743"/>
            <a:ext cx="508286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18 - Proporção de idosos cadastrados no programa e com avaliação de rede social em dia,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80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21</a:t>
            </a:r>
            <a:r>
              <a:rPr lang="pt-BR" dirty="0"/>
              <a:t> Realizar avaliação de risco em saúde bucal em 50% dos idosos.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2469" y="27871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9457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35" y="2478157"/>
            <a:ext cx="5367131" cy="349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12435" y="6111915"/>
            <a:ext cx="536713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19 - Proporção de idosos cadastrados no programa e com avaliação de risco em saúde bucal em dia,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26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6</a:t>
            </a:r>
            <a:r>
              <a:rPr lang="pt-BR" dirty="0">
                <a:solidFill>
                  <a:srgbClr val="006600"/>
                </a:solidFill>
              </a:rPr>
              <a:t> Promover a </a:t>
            </a:r>
            <a:r>
              <a:rPr lang="pt-BR" dirty="0" smtClean="0">
                <a:solidFill>
                  <a:srgbClr val="006600"/>
                </a:solidFill>
              </a:rPr>
              <a:t>saúde</a:t>
            </a:r>
            <a:endParaRPr lang="pt-BR" dirty="0">
              <a:solidFill>
                <a:srgbClr val="006600"/>
              </a:solidFill>
            </a:endParaRPr>
          </a:p>
          <a:p>
            <a:pPr lvl="1"/>
            <a:r>
              <a:rPr lang="pt-BR" b="1" dirty="0"/>
              <a:t>Meta 22</a:t>
            </a:r>
            <a:r>
              <a:rPr lang="pt-BR" dirty="0"/>
              <a:t> Garantir orientação nutricional para hábitos alimentares saudáveis a 50% das pessoas idosas.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79561" y="31554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546406"/>
              </p:ext>
            </p:extLst>
          </p:nvPr>
        </p:nvGraphicFramePr>
        <p:xfrm>
          <a:off x="3558866" y="3111505"/>
          <a:ext cx="5074276" cy="306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866" y="3111505"/>
                        <a:ext cx="5074276" cy="306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10378" y="6176965"/>
            <a:ext cx="497124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20 - Proporção de idosos cadastrados no programa e com orientações para hábitos alimentares saudáveis,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27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006600"/>
                </a:solidFill>
              </a:rPr>
              <a:t>Unidade Básica </a:t>
            </a:r>
            <a:r>
              <a:rPr lang="pt-BR" dirty="0" smtClean="0">
                <a:solidFill>
                  <a:srgbClr val="006600"/>
                </a:solidFill>
              </a:rPr>
              <a:t>Beneficiada - </a:t>
            </a:r>
            <a:r>
              <a:rPr lang="pt-BR" dirty="0">
                <a:solidFill>
                  <a:srgbClr val="006600"/>
                </a:solidFill>
              </a:rPr>
              <a:t>Centro de Saúde Dr. Albuquerque</a:t>
            </a:r>
            <a:r>
              <a:rPr lang="pt-BR" dirty="0" smtClean="0">
                <a:solidFill>
                  <a:srgbClr val="006600"/>
                </a:solidFill>
              </a:rPr>
              <a:t> </a:t>
            </a:r>
            <a:endParaRPr lang="pt-BR" dirty="0">
              <a:solidFill>
                <a:srgbClr val="006600"/>
              </a:solidFill>
            </a:endParaRPr>
          </a:p>
          <a:p>
            <a:pPr lvl="2"/>
            <a:r>
              <a:rPr lang="pt-BR" sz="2400" dirty="0" smtClean="0"/>
              <a:t>Localização</a:t>
            </a:r>
          </a:p>
          <a:p>
            <a:pPr lvl="2"/>
            <a:r>
              <a:rPr lang="pt-BR" sz="2400" dirty="0" smtClean="0"/>
              <a:t>Estrutura</a:t>
            </a:r>
          </a:p>
          <a:p>
            <a:pPr lvl="2"/>
            <a:r>
              <a:rPr lang="pt-BR" sz="2400" dirty="0" smtClean="0"/>
              <a:t>Recursos humanos</a:t>
            </a:r>
            <a:endParaRPr lang="pt-BR" sz="2400" dirty="0"/>
          </a:p>
          <a:p>
            <a:r>
              <a:rPr lang="pt-BR" dirty="0" smtClean="0">
                <a:solidFill>
                  <a:srgbClr val="006600"/>
                </a:solidFill>
              </a:rPr>
              <a:t>Ação programática antes da Intervenção</a:t>
            </a:r>
          </a:p>
          <a:p>
            <a:pPr lvl="1"/>
            <a:r>
              <a:rPr lang="pt-BR" sz="2600" dirty="0" smtClean="0"/>
              <a:t>Inexistente</a:t>
            </a:r>
          </a:p>
          <a:p>
            <a:pPr lvl="1"/>
            <a:r>
              <a:rPr lang="pt-BR" sz="2600" dirty="0" smtClean="0"/>
              <a:t>Idosos: assistidos e dispersos em outros programas</a:t>
            </a:r>
            <a:endParaRPr lang="pt-BR" sz="2600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6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23</a:t>
            </a:r>
            <a:r>
              <a:rPr lang="pt-BR" dirty="0"/>
              <a:t> Garantir orientação para a prática de atividade física regular a 50% dos idosos.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68192" y="296581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338048"/>
              </p:ext>
            </p:extLst>
          </p:nvPr>
        </p:nvGraphicFramePr>
        <p:xfrm>
          <a:off x="3039413" y="2614411"/>
          <a:ext cx="5460643" cy="336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Gráfico" r:id="rId5" imgW="4571849" imgH="2743200" progId="Excel.Chart.8">
                  <p:embed/>
                </p:oleObj>
              </mc:Choice>
              <mc:Fallback>
                <p:oleObj name="Gráfico" r:id="rId5" imgW="4571849" imgH="27432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413" y="2614411"/>
                        <a:ext cx="5460643" cy="3363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36733" y="5977997"/>
            <a:ext cx="535761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21 - Proporção de idosos cadastrados no programa e com orientações para a prática de atividade física regular,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1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24</a:t>
            </a:r>
            <a:r>
              <a:rPr lang="pt-BR" dirty="0"/>
              <a:t> Garantir orientações individuais sobre higiene bucal </a:t>
            </a:r>
            <a:r>
              <a:rPr lang="pt-BR" dirty="0" smtClean="0"/>
              <a:t>para </a:t>
            </a:r>
            <a:r>
              <a:rPr lang="pt-BR" dirty="0"/>
              <a:t>50% dos idosos cadastrados com primeira consulta odontológica programática.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3944" y="301097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597687"/>
              </p:ext>
            </p:extLst>
          </p:nvPr>
        </p:nvGraphicFramePr>
        <p:xfrm>
          <a:off x="3193960" y="2730326"/>
          <a:ext cx="5035640" cy="321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Gráfico" r:id="rId5" imgW="4584589" imgH="2755631" progId="Excel.Chart.8">
                  <p:embed/>
                </p:oleObj>
              </mc:Choice>
              <mc:Fallback>
                <p:oleObj name="Gráfico" r:id="rId5" imgW="4584589" imgH="2755631" progId="Excel.Chart.8">
                  <p:embed/>
                  <p:pic>
                    <p:nvPicPr>
                      <p:cNvPr id="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960" y="2730326"/>
                        <a:ext cx="5035640" cy="3211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3960" y="6027207"/>
            <a:ext cx="503564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22 - Proporção de idosos com primeira consulta odontológica programática e com orientações individuais sobre higiene bucal, ESF Dr. Albuquerque, Capitão Gervásio Oliveira - PI, 2014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07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Meta 25</a:t>
            </a:r>
            <a:r>
              <a:rPr lang="pt-BR" dirty="0"/>
              <a:t> Garantir ações coletivas de educação em saúde bucal para 40% dos idosos cadastrados.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65161" y="25295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3553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55" y="2640169"/>
            <a:ext cx="5293216" cy="336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03055" y="6123762"/>
            <a:ext cx="529321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23 - Proporção de idosos cadastrados no programa e com participação em ações coletivas de saúde bucal,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55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Inclusão no programa: 152 indivíduos – 35,7% do total</a:t>
            </a:r>
          </a:p>
          <a:p>
            <a:pPr lvl="1"/>
            <a:r>
              <a:rPr lang="pt-BR" dirty="0" smtClean="0"/>
              <a:t>Meta: todos os 426 idosos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Inclusão: 38,7%  dos idosos acamados/com dificuldade de locomoção</a:t>
            </a:r>
          </a:p>
          <a:p>
            <a:pPr lvl="1"/>
            <a:r>
              <a:rPr lang="pt-BR" dirty="0" smtClean="0"/>
              <a:t>Meta: 100%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Visita domiciliar: todos os incluídos no programa</a:t>
            </a:r>
          </a:p>
          <a:p>
            <a:pPr lvl="1"/>
            <a:r>
              <a:rPr lang="pt-BR" dirty="0" smtClean="0"/>
              <a:t>Meta: 100%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80961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Rastreio de Hipertensão Arterial Sistêmica/Diabetes Mellitus: cobertura total</a:t>
            </a:r>
          </a:p>
          <a:p>
            <a:pPr lvl="1"/>
            <a:r>
              <a:rPr lang="pt-BR" dirty="0" smtClean="0"/>
              <a:t>Meta: 100%</a:t>
            </a:r>
          </a:p>
          <a:p>
            <a:r>
              <a:rPr lang="pt-BR" dirty="0">
                <a:solidFill>
                  <a:srgbClr val="006600"/>
                </a:solidFill>
              </a:rPr>
              <a:t>Primeira consulta </a:t>
            </a:r>
            <a:r>
              <a:rPr lang="pt-BR" dirty="0" smtClean="0">
                <a:solidFill>
                  <a:srgbClr val="006600"/>
                </a:solidFill>
              </a:rPr>
              <a:t>odontológica: </a:t>
            </a:r>
            <a:r>
              <a:rPr lang="pt-BR" dirty="0">
                <a:solidFill>
                  <a:srgbClr val="006600"/>
                </a:solidFill>
              </a:rPr>
              <a:t>todos os usuários cadastrados</a:t>
            </a:r>
          </a:p>
          <a:p>
            <a:pPr lvl="1"/>
            <a:r>
              <a:rPr lang="pt-BR" dirty="0"/>
              <a:t>Meta: 100%</a:t>
            </a:r>
            <a:endParaRPr lang="pt-BR" dirty="0">
              <a:solidFill>
                <a:srgbClr val="006600"/>
              </a:solidFill>
            </a:endParaRPr>
          </a:p>
          <a:p>
            <a:r>
              <a:rPr lang="pt-BR" dirty="0">
                <a:solidFill>
                  <a:srgbClr val="006600"/>
                </a:solidFill>
              </a:rPr>
              <a:t>Visita domiciliar </a:t>
            </a:r>
            <a:r>
              <a:rPr lang="pt-BR" dirty="0" smtClean="0">
                <a:solidFill>
                  <a:srgbClr val="006600"/>
                </a:solidFill>
              </a:rPr>
              <a:t>odontológica: </a:t>
            </a:r>
            <a:r>
              <a:rPr lang="pt-BR" dirty="0">
                <a:solidFill>
                  <a:srgbClr val="006600"/>
                </a:solidFill>
              </a:rPr>
              <a:t>11 idosos (91,7% do total)</a:t>
            </a:r>
          </a:p>
          <a:p>
            <a:pPr lvl="1"/>
            <a:r>
              <a:rPr lang="pt-BR" dirty="0"/>
              <a:t>Meta: 70% dos idosos da área de cobertura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038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Busca ativa: </a:t>
            </a:r>
            <a:r>
              <a:rPr lang="pt-BR" dirty="0">
                <a:solidFill>
                  <a:srgbClr val="006600"/>
                </a:solidFill>
              </a:rPr>
              <a:t>todos os casos faltosos</a:t>
            </a:r>
          </a:p>
          <a:p>
            <a:pPr lvl="1"/>
            <a:r>
              <a:rPr lang="pt-BR" dirty="0"/>
              <a:t>Meta: 70% dos </a:t>
            </a:r>
            <a:r>
              <a:rPr lang="pt-BR" dirty="0" smtClean="0"/>
              <a:t>faltosos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Avaliação multidimensional rápida: todos os usuários cadastrados</a:t>
            </a:r>
          </a:p>
          <a:p>
            <a:pPr lvl="1"/>
            <a:r>
              <a:rPr lang="pt-BR" dirty="0" smtClean="0"/>
              <a:t>Meta: 40% dos indivíduos da área de abrangência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Tratamento odontológico concluído: </a:t>
            </a:r>
            <a:r>
              <a:rPr lang="pt-BR" dirty="0">
                <a:solidFill>
                  <a:srgbClr val="006600"/>
                </a:solidFill>
              </a:rPr>
              <a:t>92,1% dos cadastrados</a:t>
            </a:r>
          </a:p>
          <a:p>
            <a:pPr lvl="1"/>
            <a:r>
              <a:rPr lang="pt-BR" dirty="0"/>
              <a:t>Meta: 107 indivíduos</a:t>
            </a:r>
            <a:endParaRPr lang="pt-BR" dirty="0">
              <a:solidFill>
                <a:srgbClr val="006600"/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2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Alterações de mucosas: 150 indivíduos avaliados</a:t>
            </a:r>
          </a:p>
          <a:p>
            <a:pPr lvl="1"/>
            <a:r>
              <a:rPr lang="pt-BR" dirty="0" smtClean="0"/>
              <a:t>Meta: 170 idosos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Prótese dentária: 150 indivíduos avaliados</a:t>
            </a:r>
          </a:p>
          <a:p>
            <a:pPr lvl="1"/>
            <a:r>
              <a:rPr lang="pt-BR" dirty="0" smtClean="0"/>
              <a:t>Meta: 50% dos idosos com primeira consulta odontológica programática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Risco de morbimortalidade: todos os cadastrados</a:t>
            </a:r>
          </a:p>
          <a:p>
            <a:pPr lvl="1"/>
            <a:r>
              <a:rPr lang="pt-BR" dirty="0" smtClean="0"/>
              <a:t>Meta: 80% dos cadastrados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21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Fragilização </a:t>
            </a:r>
            <a:r>
              <a:rPr lang="pt-BR" dirty="0">
                <a:solidFill>
                  <a:srgbClr val="006600"/>
                </a:solidFill>
              </a:rPr>
              <a:t>na velhice: todos os </a:t>
            </a:r>
            <a:r>
              <a:rPr lang="pt-BR" dirty="0" smtClean="0">
                <a:solidFill>
                  <a:srgbClr val="006600"/>
                </a:solidFill>
              </a:rPr>
              <a:t>cadastrados avaliados</a:t>
            </a:r>
            <a:endParaRPr lang="pt-BR" dirty="0">
              <a:solidFill>
                <a:srgbClr val="006600"/>
              </a:solidFill>
            </a:endParaRPr>
          </a:p>
          <a:p>
            <a:pPr lvl="1"/>
            <a:r>
              <a:rPr lang="pt-BR" dirty="0"/>
              <a:t>Meta: 80% dos </a:t>
            </a:r>
            <a:r>
              <a:rPr lang="pt-BR" dirty="0" smtClean="0"/>
              <a:t>cadastrados</a:t>
            </a:r>
            <a:endParaRPr lang="pt-BR" dirty="0" smtClean="0">
              <a:solidFill>
                <a:srgbClr val="006600"/>
              </a:solidFill>
            </a:endParaRPr>
          </a:p>
          <a:p>
            <a:r>
              <a:rPr lang="pt-BR" dirty="0" smtClean="0">
                <a:solidFill>
                  <a:srgbClr val="006600"/>
                </a:solidFill>
              </a:rPr>
              <a:t>Rede social: 152 idosos avaliados</a:t>
            </a:r>
          </a:p>
          <a:p>
            <a:pPr lvl="1"/>
            <a:r>
              <a:rPr lang="pt-BR" dirty="0" smtClean="0"/>
              <a:t>Meta: todos os idosos da área de cobertura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Risco em saúde bucal: 150 usuários avaliados</a:t>
            </a:r>
          </a:p>
          <a:p>
            <a:pPr lvl="1"/>
            <a:r>
              <a:rPr lang="pt-BR" dirty="0" smtClean="0"/>
              <a:t>Meta: 107 indivíduos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65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Alimentação saudável/atividade </a:t>
            </a:r>
            <a:r>
              <a:rPr lang="pt-BR" dirty="0">
                <a:solidFill>
                  <a:srgbClr val="006600"/>
                </a:solidFill>
              </a:rPr>
              <a:t>física: todos os </a:t>
            </a:r>
            <a:r>
              <a:rPr lang="pt-BR" dirty="0" smtClean="0">
                <a:solidFill>
                  <a:srgbClr val="006600"/>
                </a:solidFill>
              </a:rPr>
              <a:t>cadastrados orientados</a:t>
            </a:r>
            <a:endParaRPr lang="pt-BR" dirty="0">
              <a:solidFill>
                <a:srgbClr val="006600"/>
              </a:solidFill>
            </a:endParaRPr>
          </a:p>
          <a:p>
            <a:pPr lvl="1"/>
            <a:r>
              <a:rPr lang="pt-BR" dirty="0"/>
              <a:t>Meta: 50% dos </a:t>
            </a:r>
            <a:r>
              <a:rPr lang="pt-BR" dirty="0" smtClean="0"/>
              <a:t>cadastrados</a:t>
            </a:r>
            <a:endParaRPr lang="pt-BR" dirty="0" smtClean="0">
              <a:solidFill>
                <a:srgbClr val="006600"/>
              </a:solidFill>
            </a:endParaRPr>
          </a:p>
          <a:p>
            <a:r>
              <a:rPr lang="pt-BR" dirty="0" smtClean="0">
                <a:solidFill>
                  <a:srgbClr val="006600"/>
                </a:solidFill>
              </a:rPr>
              <a:t>Orientação </a:t>
            </a:r>
            <a:r>
              <a:rPr lang="pt-BR" dirty="0">
                <a:solidFill>
                  <a:srgbClr val="006600"/>
                </a:solidFill>
              </a:rPr>
              <a:t>individual sobre higiene bucal: 150 indivíduos</a:t>
            </a:r>
          </a:p>
          <a:p>
            <a:pPr lvl="1"/>
            <a:r>
              <a:rPr lang="pt-BR" dirty="0"/>
              <a:t>Meta: 50% entre aqueles com primeira consulta </a:t>
            </a:r>
            <a:r>
              <a:rPr lang="pt-BR" dirty="0" smtClean="0"/>
              <a:t>programada</a:t>
            </a:r>
            <a:endParaRPr lang="pt-BR" dirty="0" smtClean="0">
              <a:solidFill>
                <a:srgbClr val="006600"/>
              </a:solidFill>
            </a:endParaRPr>
          </a:p>
          <a:p>
            <a:r>
              <a:rPr lang="pt-BR" dirty="0" smtClean="0">
                <a:solidFill>
                  <a:srgbClr val="006600"/>
                </a:solidFill>
              </a:rPr>
              <a:t>Ações coletivas de saúde bucal: 84,9% participaram</a:t>
            </a:r>
          </a:p>
          <a:p>
            <a:pPr lvl="1"/>
            <a:r>
              <a:rPr lang="pt-BR" dirty="0" smtClean="0"/>
              <a:t>Meta: 40% dos cadastrados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42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Importância da Intervenção</a:t>
            </a:r>
          </a:p>
          <a:p>
            <a:pPr lvl="1"/>
            <a:r>
              <a:rPr lang="pt-BR" sz="2600" dirty="0" smtClean="0"/>
              <a:t>Para a equipe</a:t>
            </a:r>
          </a:p>
          <a:p>
            <a:pPr lvl="2"/>
            <a:r>
              <a:rPr lang="pt-BR" sz="2400" dirty="0" smtClean="0"/>
              <a:t>Atualização do conhecimento</a:t>
            </a:r>
          </a:p>
          <a:p>
            <a:pPr lvl="2"/>
            <a:r>
              <a:rPr lang="pt-BR" sz="2400" dirty="0" smtClean="0"/>
              <a:t>Integração e troca de experiências</a:t>
            </a:r>
          </a:p>
          <a:p>
            <a:pPr lvl="2"/>
            <a:r>
              <a:rPr lang="pt-BR" sz="2400" dirty="0" smtClean="0"/>
              <a:t>Aperfeiçoamento técnico, humano e profissional</a:t>
            </a:r>
          </a:p>
          <a:p>
            <a:pPr lvl="1"/>
            <a:r>
              <a:rPr lang="pt-BR" sz="2600" dirty="0" smtClean="0"/>
              <a:t>Para o serviço</a:t>
            </a:r>
          </a:p>
          <a:p>
            <a:pPr lvl="2"/>
            <a:r>
              <a:rPr lang="pt-BR" sz="2400" dirty="0" smtClean="0"/>
              <a:t>População idosa com programa exclusivo</a:t>
            </a:r>
          </a:p>
          <a:p>
            <a:pPr lvl="2"/>
            <a:r>
              <a:rPr lang="pt-BR" sz="2400" dirty="0" smtClean="0"/>
              <a:t>Agendamento de consulta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762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1079" y="1825625"/>
            <a:ext cx="10515600" cy="4351338"/>
          </a:xfrm>
        </p:spPr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Melhorar </a:t>
            </a:r>
            <a:r>
              <a:rPr lang="pt-BR" dirty="0"/>
              <a:t>a Atenção à Saúde do Idoso na </a:t>
            </a:r>
            <a:r>
              <a:rPr lang="pt-BR" dirty="0" smtClean="0"/>
              <a:t>área de cobertura Unidade </a:t>
            </a:r>
            <a:r>
              <a:rPr lang="pt-BR" dirty="0"/>
              <a:t>Básica de Saúde Dr. </a:t>
            </a:r>
            <a:r>
              <a:rPr lang="pt-BR" dirty="0" smtClean="0"/>
              <a:t>Albuquerque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758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006600"/>
                </a:solidFill>
              </a:rPr>
              <a:t>Importância da </a:t>
            </a:r>
            <a:r>
              <a:rPr lang="pt-BR" dirty="0" smtClean="0">
                <a:solidFill>
                  <a:srgbClr val="006600"/>
                </a:solidFill>
              </a:rPr>
              <a:t>Intervenção</a:t>
            </a:r>
          </a:p>
          <a:p>
            <a:pPr lvl="1"/>
            <a:r>
              <a:rPr lang="pt-BR" sz="2600" dirty="0"/>
              <a:t>Para a comunidade</a:t>
            </a:r>
          </a:p>
          <a:p>
            <a:pPr lvl="2"/>
            <a:r>
              <a:rPr lang="pt-BR" sz="2400" dirty="0"/>
              <a:t>A</a:t>
            </a:r>
            <a:r>
              <a:rPr lang="pt-BR" sz="2400" dirty="0" smtClean="0"/>
              <a:t>vanço </a:t>
            </a:r>
            <a:r>
              <a:rPr lang="pt-BR" sz="2400" dirty="0"/>
              <a:t>na saúde bucal</a:t>
            </a:r>
          </a:p>
          <a:p>
            <a:pPr lvl="2"/>
            <a:r>
              <a:rPr lang="pt-BR" sz="2400" dirty="0"/>
              <a:t>Prevenção e Educação em Saúde</a:t>
            </a:r>
          </a:p>
          <a:p>
            <a:pPr lvl="2"/>
            <a:r>
              <a:rPr lang="pt-BR" sz="2400" dirty="0" smtClean="0"/>
              <a:t>Novas </a:t>
            </a:r>
            <a:r>
              <a:rPr lang="pt-BR" sz="2400" dirty="0"/>
              <a:t>condutas e avaliações</a:t>
            </a:r>
          </a:p>
          <a:p>
            <a:pPr lvl="2"/>
            <a:r>
              <a:rPr lang="pt-BR" sz="2400" dirty="0" smtClean="0"/>
              <a:t>Assistência: ampliada e melhorada</a:t>
            </a:r>
            <a:endParaRPr lang="pt-BR" sz="2400" dirty="0">
              <a:solidFill>
                <a:srgbClr val="006600"/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40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Incorporação da Intervenção</a:t>
            </a:r>
          </a:p>
          <a:p>
            <a:pPr lvl="1"/>
            <a:r>
              <a:rPr lang="pt-BR" dirty="0" smtClean="0"/>
              <a:t>Perfeitamente viável </a:t>
            </a:r>
          </a:p>
          <a:p>
            <a:pPr lvl="1"/>
            <a:r>
              <a:rPr lang="pt-BR" dirty="0" smtClean="0"/>
              <a:t>Conscientização de todos</a:t>
            </a:r>
          </a:p>
          <a:p>
            <a:pPr lvl="1"/>
            <a:r>
              <a:rPr lang="pt-BR" dirty="0" smtClean="0"/>
              <a:t>Disponibilização dos materiais impressos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6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Para continuação </a:t>
            </a:r>
          </a:p>
          <a:p>
            <a:pPr lvl="1"/>
            <a:r>
              <a:rPr lang="pt-BR" dirty="0" smtClean="0"/>
              <a:t>Ação programática: divulgada</a:t>
            </a:r>
          </a:p>
          <a:p>
            <a:pPr lvl="1"/>
            <a:r>
              <a:rPr lang="pt-BR" dirty="0" smtClean="0"/>
              <a:t>Atividades desenvolvidas: mantidas</a:t>
            </a:r>
          </a:p>
          <a:p>
            <a:pPr lvl="1"/>
            <a:r>
              <a:rPr lang="pt-BR" dirty="0" smtClean="0"/>
              <a:t>Inclusão de novos usuários</a:t>
            </a:r>
          </a:p>
          <a:p>
            <a:pPr lvl="1"/>
            <a:r>
              <a:rPr lang="pt-BR" dirty="0" smtClean="0"/>
              <a:t>Inauguração da Academia da Saúde</a:t>
            </a:r>
          </a:p>
          <a:p>
            <a:pPr lvl="1"/>
            <a:r>
              <a:rPr lang="pt-BR" dirty="0" smtClean="0"/>
              <a:t>Caderneta de saúde da pessoa idosa: distribuída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64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>
                <a:solidFill>
                  <a:schemeClr val="accent5">
                    <a:lumMod val="75000"/>
                  </a:schemeClr>
                </a:solidFill>
              </a:rPr>
              <a:t>Reflexão Crítica –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Expectativas iniciais</a:t>
            </a:r>
          </a:p>
          <a:p>
            <a:pPr lvl="1"/>
            <a:r>
              <a:rPr lang="pt-BR" sz="2600" dirty="0" smtClean="0"/>
              <a:t>Satisfatório</a:t>
            </a:r>
          </a:p>
          <a:p>
            <a:pPr lvl="1"/>
            <a:r>
              <a:rPr lang="pt-BR" sz="2600" dirty="0" smtClean="0"/>
              <a:t>Às vezes, cansativo e repetitivo</a:t>
            </a:r>
          </a:p>
          <a:p>
            <a:pPr lvl="1"/>
            <a:r>
              <a:rPr lang="pt-BR" sz="2600" dirty="0" smtClean="0"/>
              <a:t>Sensação </a:t>
            </a:r>
          </a:p>
          <a:p>
            <a:pPr lvl="2"/>
            <a:r>
              <a:rPr lang="pt-BR" sz="2400" dirty="0" smtClean="0"/>
              <a:t>“Especialização”: políticas e portarias do Ministério da Saúde</a:t>
            </a:r>
          </a:p>
          <a:p>
            <a:pPr lvl="1"/>
            <a:r>
              <a:rPr lang="pt-BR" sz="2600" dirty="0" smtClean="0"/>
              <a:t>Boa oportunidade</a:t>
            </a:r>
            <a:endParaRPr lang="pt-BR" sz="2600" dirty="0"/>
          </a:p>
          <a:p>
            <a:pPr lvl="2"/>
            <a:r>
              <a:rPr lang="pt-BR" sz="2400" dirty="0" smtClean="0"/>
              <a:t>Atenção Primária em Saúde: novo olhar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9204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1079" y="1825625"/>
            <a:ext cx="10515600" cy="4351338"/>
          </a:xfrm>
        </p:spPr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Prática profissional</a:t>
            </a:r>
          </a:p>
          <a:p>
            <a:pPr lvl="1"/>
            <a:r>
              <a:rPr lang="pt-BR" dirty="0" smtClean="0"/>
              <a:t>Aperfeiçoamento técnico</a:t>
            </a:r>
          </a:p>
          <a:p>
            <a:pPr lvl="1"/>
            <a:r>
              <a:rPr lang="pt-BR" dirty="0" smtClean="0"/>
              <a:t>Amadurecimento e mudanças de práticas</a:t>
            </a:r>
          </a:p>
          <a:p>
            <a:pPr lvl="1"/>
            <a:r>
              <a:rPr lang="pt-BR" dirty="0" smtClean="0"/>
              <a:t>Conhecimento sobre Atenção Primária em Saúde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Aprendizados</a:t>
            </a:r>
          </a:p>
          <a:p>
            <a:pPr lvl="1"/>
            <a:r>
              <a:rPr lang="pt-BR" dirty="0" smtClean="0"/>
              <a:t>Processo de trabalho</a:t>
            </a:r>
          </a:p>
          <a:p>
            <a:pPr lvl="1"/>
            <a:r>
              <a:rPr lang="pt-BR" dirty="0" smtClean="0"/>
              <a:t>Qualificação da prática clínica</a:t>
            </a:r>
          </a:p>
          <a:p>
            <a:pPr marL="457189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>
                <a:solidFill>
                  <a:schemeClr val="accent5">
                    <a:lumMod val="75000"/>
                  </a:schemeClr>
                </a:solidFill>
              </a:rPr>
              <a:t>Reflexão Crítica – Processo Pessoal de Aprendizagem</a:t>
            </a:r>
          </a:p>
        </p:txBody>
      </p:sp>
    </p:spTree>
    <p:extLst>
      <p:ext uri="{BB962C8B-B14F-4D97-AF65-F5344CB8AC3E}">
        <p14:creationId xmlns:p14="http://schemas.microsoft.com/office/powerpoint/2010/main" val="3974558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Ações</a:t>
            </a:r>
          </a:p>
          <a:p>
            <a:pPr lvl="1"/>
            <a:r>
              <a:rPr lang="pt-BR" sz="2600" dirty="0" smtClean="0"/>
              <a:t>Monitoramento e avaliação da assistência oferecida</a:t>
            </a:r>
          </a:p>
          <a:p>
            <a:pPr lvl="2"/>
            <a:r>
              <a:rPr lang="pt-BR" sz="2400" dirty="0" smtClean="0"/>
              <a:t>Atendimento oferecido: revisão e análise</a:t>
            </a:r>
          </a:p>
          <a:p>
            <a:pPr lvl="2"/>
            <a:r>
              <a:rPr lang="pt-BR" sz="2400" dirty="0" smtClean="0"/>
              <a:t>Farmácia Básica: avaliação mensal</a:t>
            </a:r>
          </a:p>
          <a:p>
            <a:pPr marL="457189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3379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Ações</a:t>
            </a:r>
          </a:p>
          <a:p>
            <a:pPr lvl="1"/>
            <a:r>
              <a:rPr lang="pt-BR" sz="2600" dirty="0"/>
              <a:t>Organização e gestão do serviço</a:t>
            </a:r>
          </a:p>
          <a:p>
            <a:pPr lvl="2"/>
            <a:r>
              <a:rPr lang="pt-BR" sz="2400" dirty="0" smtClean="0"/>
              <a:t>Caderneta </a:t>
            </a:r>
            <a:r>
              <a:rPr lang="pt-BR" sz="2400" dirty="0"/>
              <a:t>de saúde da pessoa idosa, fichas-espelho, livros de anotação e planilha eletrônica de coleta de dados</a:t>
            </a:r>
          </a:p>
          <a:p>
            <a:pPr lvl="2"/>
            <a:r>
              <a:rPr lang="pt-BR" sz="2400" dirty="0" smtClean="0"/>
              <a:t>Visitas </a:t>
            </a:r>
            <a:r>
              <a:rPr lang="pt-BR" sz="2400" dirty="0"/>
              <a:t>domiciliares</a:t>
            </a:r>
          </a:p>
          <a:p>
            <a:pPr lvl="2"/>
            <a:r>
              <a:rPr lang="pt-BR" sz="2400" dirty="0"/>
              <a:t>Busca </a:t>
            </a:r>
            <a:r>
              <a:rPr lang="pt-BR" sz="2400" dirty="0" smtClean="0"/>
              <a:t>ativa</a:t>
            </a:r>
            <a:endParaRPr lang="pt-BR" sz="2400" dirty="0"/>
          </a:p>
          <a:p>
            <a:pPr lvl="2"/>
            <a:r>
              <a:rPr lang="pt-BR" sz="2400" dirty="0"/>
              <a:t>Solicitação de exames complementares</a:t>
            </a:r>
          </a:p>
          <a:p>
            <a:pPr lvl="2"/>
            <a:r>
              <a:rPr lang="pt-BR" sz="2400" dirty="0"/>
              <a:t>Avaliação para prótese dentária e orientações sobre autoexame da boca</a:t>
            </a:r>
            <a:endParaRPr lang="pt-BR" sz="2600" dirty="0" smtClean="0"/>
          </a:p>
          <a:p>
            <a:pPr marL="457189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724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Ações</a:t>
            </a:r>
          </a:p>
          <a:p>
            <a:pPr lvl="1"/>
            <a:r>
              <a:rPr lang="pt-BR" sz="2600" dirty="0" smtClean="0"/>
              <a:t>Promoção do engajamento público</a:t>
            </a:r>
          </a:p>
          <a:p>
            <a:pPr lvl="2"/>
            <a:r>
              <a:rPr lang="pt-BR" sz="2400" dirty="0" smtClean="0"/>
              <a:t>Informações sobre a ação programática</a:t>
            </a:r>
          </a:p>
          <a:p>
            <a:pPr lvl="2"/>
            <a:r>
              <a:rPr lang="pt-BR" sz="2400" dirty="0" smtClean="0"/>
              <a:t>Prevenção e Educação em Saúde</a:t>
            </a:r>
          </a:p>
          <a:p>
            <a:pPr lvl="2"/>
            <a:r>
              <a:rPr lang="pt-BR" sz="2400" dirty="0" smtClean="0"/>
              <a:t>Atividades coletivas</a:t>
            </a:r>
          </a:p>
          <a:p>
            <a:pPr marL="457189" lvl="1" indent="0">
              <a:buNone/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34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Ações</a:t>
            </a:r>
          </a:p>
          <a:p>
            <a:pPr lvl="1"/>
            <a:r>
              <a:rPr lang="pt-BR" sz="2600" dirty="0"/>
              <a:t>Qualificação da prática clínica</a:t>
            </a:r>
          </a:p>
          <a:p>
            <a:pPr lvl="2"/>
            <a:r>
              <a:rPr lang="pt-BR" sz="2400" dirty="0" smtClean="0"/>
              <a:t>Temas </a:t>
            </a:r>
            <a:r>
              <a:rPr lang="pt-BR" sz="2400" dirty="0"/>
              <a:t>relacionados à ação </a:t>
            </a:r>
            <a:r>
              <a:rPr lang="pt-BR" sz="2400" dirty="0" smtClean="0"/>
              <a:t>programática: apresentação e discussão</a:t>
            </a:r>
            <a:endParaRPr lang="pt-BR" sz="2400" dirty="0"/>
          </a:p>
          <a:p>
            <a:pPr lvl="2"/>
            <a:r>
              <a:rPr lang="pt-BR" sz="2400" dirty="0" smtClean="0"/>
              <a:t>Materiais necessários: verificação </a:t>
            </a:r>
            <a:r>
              <a:rPr lang="pt-BR" sz="2400" dirty="0"/>
              <a:t>na UBS</a:t>
            </a:r>
          </a:p>
          <a:p>
            <a:pPr lvl="2"/>
            <a:r>
              <a:rPr lang="pt-BR" sz="2400" dirty="0"/>
              <a:t>Aplicação da Avaliação Multidimensional Rápida</a:t>
            </a:r>
          </a:p>
          <a:p>
            <a:pPr lvl="2"/>
            <a:r>
              <a:rPr lang="pt-BR" sz="2400" dirty="0"/>
              <a:t>Emprego da caderneta de saúde da pessoa idosa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72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63"/>
                    </a14:imgEffect>
                    <a14:imgEffect>
                      <a14:saturation sat="22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6600"/>
                </a:solidFill>
              </a:rPr>
              <a:t>Objetivo 1</a:t>
            </a:r>
            <a:r>
              <a:rPr lang="pt-BR" dirty="0">
                <a:solidFill>
                  <a:srgbClr val="006600"/>
                </a:solidFill>
              </a:rPr>
              <a:t> Ampliar a cobertura de acompanhamento de </a:t>
            </a:r>
            <a:r>
              <a:rPr lang="pt-BR" dirty="0" smtClean="0">
                <a:solidFill>
                  <a:srgbClr val="006600"/>
                </a:solidFill>
              </a:rPr>
              <a:t>idosos</a:t>
            </a:r>
            <a:r>
              <a:rPr lang="pt-BR" dirty="0">
                <a:solidFill>
                  <a:srgbClr val="006600"/>
                </a:solidFill>
              </a:rPr>
              <a:t> </a:t>
            </a:r>
          </a:p>
          <a:p>
            <a:pPr lvl="1"/>
            <a:r>
              <a:rPr lang="pt-BR" b="1" dirty="0"/>
              <a:t>Meta 1</a:t>
            </a:r>
            <a:r>
              <a:rPr lang="pt-BR" dirty="0"/>
              <a:t> Ampliar a cobertura dos idosos da área com acompanhamento na unidade de saúde para 100</a:t>
            </a:r>
            <a:r>
              <a:rPr lang="pt-BR" dirty="0" smtClean="0"/>
              <a:t>%.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4108" y="286441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028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93" y="3231880"/>
            <a:ext cx="543877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52093" y="5818931"/>
            <a:ext cx="54387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1-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Cobertura da atenção à saúde do idoso, ESF Dr. Albuquerque, Capitão Gervásio Oliveira - PI, 2014.</a:t>
            </a:r>
            <a:r>
              <a:rPr lang="pt-BR" sz="1100" dirty="0"/>
              <a:t>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11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1807</Words>
  <Application>Microsoft Office PowerPoint</Application>
  <PresentationFormat>Personalizar</PresentationFormat>
  <Paragraphs>224</Paragraphs>
  <Slides>44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6" baseType="lpstr">
      <vt:lpstr>Tema do Office</vt:lpstr>
      <vt:lpstr>Gráfico</vt:lpstr>
      <vt:lpstr>UNIVERSIDADE ABERTA DO SUS - UNASUS UNIVERSIDADE FEDERAL DE PELOTAS - UFPEL ESPECIALIZAÇÃO EM SAÚDE DA FAMÍLIA MODALIDADE À DISTÂNCIA TURMA 4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Reflexão Crítica – Processo Pessoal de Aprendizagem</vt:lpstr>
      <vt:lpstr>Reflexão Crítica – Processo Pessoal de Aprendizagem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igor reis coelho</dc:creator>
  <cp:lastModifiedBy>Elenir</cp:lastModifiedBy>
  <cp:revision>48</cp:revision>
  <dcterms:created xsi:type="dcterms:W3CDTF">2014-02-17T01:19:20Z</dcterms:created>
  <dcterms:modified xsi:type="dcterms:W3CDTF">2014-02-26T05:26:13Z</dcterms:modified>
</cp:coreProperties>
</file>