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charts/chart6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79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8" r:id="rId2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iti" initials="L" lastIdx="15" clrIdx="0"/>
  <p:cmAuthor id="1" name="Ileana" initials="I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C9E0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>
        <p:scale>
          <a:sx n="68" d="100"/>
          <a:sy n="68" d="100"/>
        </p:scale>
        <p:origin x="-1446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leana\Documents\2014_11_06%20Coleta%20de%20dados%20Pre-Natal%20(1)original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leana\Documents\2014-11-06%20Coleta%20de%20dados%20Puerperio%20(1)%20Original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leana\Documents\2014_11_06%20Coleta%20de%20dados%20Pre-Natal%20(1)original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leana\Documents\2014_11_06%20Coleta%20de%20dados%20Pre-Natal%20(1)original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leana\Documents\2014_11_06%20Coleta%20de%20dados%20Pre-Natal%20(1)original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leana\Documents\2014_11_06%20Coleta%20de%20dados%20Pre-Natal%20(1)origina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18"/>
  <c:chart>
    <c:title>
      <c:tx>
        <c:rich>
          <a:bodyPr/>
          <a:lstStyle/>
          <a:p>
            <a:pPr algn="ctr" rtl="1"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 dirty="0"/>
              <a:t>Proporção de gestantes cadastradas no Programa de </a:t>
            </a:r>
            <a:r>
              <a:rPr lang="pt-BR" dirty="0" smtClean="0"/>
              <a:t>Pré-natal</a:t>
            </a:r>
            <a:endParaRPr lang="pt-BR" dirty="0"/>
          </a:p>
        </c:rich>
      </c:tx>
      <c:layout>
        <c:manualLayout>
          <c:xMode val="edge"/>
          <c:yMode val="edge"/>
          <c:x val="0.18907006113244804"/>
          <c:y val="6.4237048596668352E-4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6.5257900637302926E-2"/>
          <c:y val="0.13987528517503225"/>
          <c:w val="0.90908838411893556"/>
          <c:h val="0.71662192572918271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Indicadores!$C$5</c:f>
              <c:strCache>
                <c:ptCount val="1"/>
                <c:pt idx="0">
                  <c:v>Proporção de gestantes cadastradas no Programa de Pré-natal. 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Indicadores!$D$4:$G$4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Indicadores!$D$5:$G$5</c:f>
              <c:numCache>
                <c:formatCode>0.0%</c:formatCode>
                <c:ptCount val="4"/>
                <c:pt idx="0">
                  <c:v>0.60714285714285732</c:v>
                </c:pt>
                <c:pt idx="1">
                  <c:v>0.85714285714285732</c:v>
                </c:pt>
                <c:pt idx="2">
                  <c:v>1</c:v>
                </c:pt>
                <c:pt idx="3">
                  <c:v>1.178571428571429</c:v>
                </c:pt>
              </c:numCache>
            </c:numRef>
          </c:val>
        </c:ser>
        <c:dLbls/>
        <c:axId val="52610560"/>
        <c:axId val="52612096"/>
      </c:barChart>
      <c:catAx>
        <c:axId val="52610560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2612096"/>
        <c:crosses val="autoZero"/>
        <c:auto val="1"/>
        <c:lblAlgn val="ctr"/>
        <c:lblOffset val="100"/>
      </c:catAx>
      <c:valAx>
        <c:axId val="52612096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2610560"/>
        <c:crosses val="autoZero"/>
        <c:crossBetween val="between"/>
        <c:majorUnit val="0.1"/>
        <c:min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18"/>
  <c:chart>
    <c:title>
      <c:tx>
        <c:rich>
          <a:bodyPr/>
          <a:lstStyle/>
          <a:p>
            <a:pPr algn="ctr" rtl="1"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 dirty="0"/>
              <a:t>Proporção de puérperas com consulta até 42 dias após o </a:t>
            </a:r>
            <a:r>
              <a:rPr lang="pt-BR" dirty="0" smtClean="0"/>
              <a:t>parto    </a:t>
            </a:r>
            <a:endParaRPr lang="pt-BR" dirty="0"/>
          </a:p>
        </c:rich>
      </c:tx>
      <c:layout>
        <c:manualLayout>
          <c:xMode val="edge"/>
          <c:yMode val="edge"/>
          <c:x val="0.15799045832514338"/>
          <c:y val="3.6355133667318615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1464199846740675"/>
          <c:y val="0.13884019346687579"/>
          <c:w val="0.87179113289406618"/>
          <c:h val="0.77230654927230291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Indicadores!$C$5</c:f>
              <c:strCache>
                <c:ptCount val="1"/>
                <c:pt idx="0">
                  <c:v>Proporção de puérperas com consulta até 42 dias após o parto.     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Indicadores!$D$4:$G$4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Indicadores!$D$5:$G$5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/>
        <c:axId val="56533376"/>
        <c:axId val="56534912"/>
      </c:barChart>
      <c:catAx>
        <c:axId val="5653337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6534912"/>
        <c:crosses val="autoZero"/>
        <c:auto val="1"/>
        <c:lblAlgn val="ctr"/>
        <c:lblOffset val="100"/>
      </c:catAx>
      <c:valAx>
        <c:axId val="56534912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6533376"/>
        <c:crosses val="autoZero"/>
        <c:crossBetween val="between"/>
        <c:majorUnit val="0.1"/>
        <c:min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layout>
        <c:manualLayout>
          <c:xMode val="edge"/>
          <c:yMode val="edge"/>
          <c:x val="0.1748187889033351"/>
          <c:y val="4.5106967281413175E-2"/>
        </c:manualLayout>
      </c:layout>
      <c:spPr>
        <a:noFill/>
        <a:ln w="25400">
          <a:noFill/>
        </a:ln>
      </c:spPr>
      <c:txPr>
        <a:bodyPr/>
        <a:lstStyle/>
        <a:p>
          <a:pPr algn="ctr" rtl="1"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>
        <c:manualLayout>
          <c:layoutTarget val="inner"/>
          <c:xMode val="edge"/>
          <c:yMode val="edge"/>
          <c:x val="0.10810304110354108"/>
          <c:y val="0.19866311150612898"/>
          <c:w val="0.8717911328940664"/>
          <c:h val="0.7276598896418921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Indicadores!$C$11</c:f>
              <c:strCache>
                <c:ptCount val="1"/>
                <c:pt idx="0">
                  <c:v>Proporção de gestantes com ingresso no primeiro trimestre de gestação</c:v>
                </c:pt>
              </c:strCache>
            </c:strRef>
          </c:tx>
          <c:spPr>
            <a:solidFill>
              <a:srgbClr val="E46C0A"/>
            </a:solidFill>
            <a:ln w="25400">
              <a:noFill/>
            </a:ln>
          </c:spPr>
          <c:cat>
            <c:strRef>
              <c:f>Indicadores!$D$10:$G$10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Indicadores!$D$11:$G$11</c:f>
              <c:numCache>
                <c:formatCode>0.0%</c:formatCode>
                <c:ptCount val="4"/>
                <c:pt idx="0">
                  <c:v>0.82352941176470584</c:v>
                </c:pt>
                <c:pt idx="1">
                  <c:v>0.87500000000000022</c:v>
                </c:pt>
                <c:pt idx="2">
                  <c:v>0.85714285714285732</c:v>
                </c:pt>
                <c:pt idx="3">
                  <c:v>0.87878787878787901</c:v>
                </c:pt>
              </c:numCache>
            </c:numRef>
          </c:val>
        </c:ser>
        <c:dLbls/>
        <c:axId val="56790016"/>
        <c:axId val="56804096"/>
      </c:barChart>
      <c:catAx>
        <c:axId val="5679001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6804096"/>
        <c:crosses val="autoZero"/>
        <c:auto val="1"/>
        <c:lblAlgn val="ctr"/>
        <c:lblOffset val="100"/>
      </c:catAx>
      <c:valAx>
        <c:axId val="56804096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6790016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layout>
        <c:manualLayout>
          <c:xMode val="edge"/>
          <c:yMode val="edge"/>
          <c:x val="0.13620195168573354"/>
          <c:y val="2.8794986498098845E-2"/>
        </c:manualLayout>
      </c:layout>
      <c:spPr>
        <a:noFill/>
        <a:ln w="25400">
          <a:noFill/>
        </a:ln>
      </c:spPr>
      <c:txPr>
        <a:bodyPr/>
        <a:lstStyle/>
        <a:p>
          <a:pPr algn="ctr" rtl="1"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>
        <c:manualLayout>
          <c:layoutTarget val="inner"/>
          <c:xMode val="edge"/>
          <c:yMode val="edge"/>
          <c:x val="0.12249399990564215"/>
          <c:y val="0.14542375110248526"/>
          <c:w val="0.86300989387784932"/>
          <c:h val="0.73561100920759381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Indicadores!$C$17</c:f>
              <c:strCache>
                <c:ptCount val="1"/>
                <c:pt idx="0">
                  <c:v>Proporção de gestantes com pelo menos um exame ginecológico por trimestre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cat>
            <c:strRef>
              <c:f>Indicadores!$D$16:$G$16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Indicadores!$D$17:$G$17</c:f>
              <c:numCache>
                <c:formatCode>0.0%</c:formatCode>
                <c:ptCount val="4"/>
                <c:pt idx="0">
                  <c:v>0.35294117647058826</c:v>
                </c:pt>
                <c:pt idx="1">
                  <c:v>0.70833333333333348</c:v>
                </c:pt>
                <c:pt idx="2">
                  <c:v>0.89285714285714279</c:v>
                </c:pt>
                <c:pt idx="3">
                  <c:v>0.84848484848484862</c:v>
                </c:pt>
              </c:numCache>
            </c:numRef>
          </c:val>
        </c:ser>
        <c:dLbls/>
        <c:axId val="56718464"/>
        <c:axId val="56720000"/>
      </c:barChart>
      <c:catAx>
        <c:axId val="5671846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6720000"/>
        <c:crosses val="autoZero"/>
        <c:auto val="1"/>
        <c:lblAlgn val="ctr"/>
        <c:lblOffset val="100"/>
      </c:catAx>
      <c:valAx>
        <c:axId val="56720000"/>
        <c:scaling>
          <c:orientation val="minMax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6718464"/>
        <c:crosses val="autoZero"/>
        <c:crossBetween val="between"/>
        <c:majorUnit val="0.1"/>
        <c:min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18"/>
  <c:chart>
    <c:title>
      <c:layout>
        <c:manualLayout>
          <c:xMode val="edge"/>
          <c:yMode val="edge"/>
          <c:x val="0.18478071964919321"/>
          <c:y val="5.6438173536273756E-2"/>
        </c:manualLayout>
      </c:layout>
      <c:spPr>
        <a:noFill/>
        <a:ln w="25400">
          <a:noFill/>
        </a:ln>
      </c:spPr>
      <c:txPr>
        <a:bodyPr/>
        <a:lstStyle/>
        <a:p>
          <a:pPr algn="ctr" rtl="1"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>
        <c:manualLayout>
          <c:layoutTarget val="inner"/>
          <c:xMode val="edge"/>
          <c:yMode val="edge"/>
          <c:x val="0.12480616194307223"/>
          <c:y val="0.20495000555493836"/>
          <c:w val="0.86572104027729202"/>
          <c:h val="0.71973447394733914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Indicadores!$C$50</c:f>
              <c:strCache>
                <c:ptCount val="1"/>
                <c:pt idx="0">
                  <c:v>Proporção de gestantes com avaliação de necessidade de atendimento odontológico 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Indicadores!$D$49:$G$49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Indicadores!$D$50:$G$50</c:f>
              <c:numCache>
                <c:formatCode>0.0%</c:formatCode>
                <c:ptCount val="4"/>
                <c:pt idx="0">
                  <c:v>0.58823529411764697</c:v>
                </c:pt>
                <c:pt idx="1">
                  <c:v>0.83333333333333348</c:v>
                </c:pt>
                <c:pt idx="2">
                  <c:v>0.96428571428571441</c:v>
                </c:pt>
                <c:pt idx="3">
                  <c:v>1</c:v>
                </c:pt>
              </c:numCache>
            </c:numRef>
          </c:val>
        </c:ser>
        <c:dLbls/>
        <c:axId val="59262464"/>
        <c:axId val="59264000"/>
      </c:barChart>
      <c:catAx>
        <c:axId val="5926246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9264000"/>
        <c:crosses val="autoZero"/>
        <c:auto val="1"/>
        <c:lblAlgn val="ctr"/>
        <c:lblOffset val="100"/>
      </c:catAx>
      <c:valAx>
        <c:axId val="59264000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9262464"/>
        <c:crosses val="autoZero"/>
        <c:crossBetween val="between"/>
        <c:majorUnit val="0.1"/>
        <c:min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18"/>
  <c:chart>
    <c:title>
      <c:layout>
        <c:manualLayout>
          <c:xMode val="edge"/>
          <c:yMode val="edge"/>
          <c:x val="0.16457038961482914"/>
          <c:y val="2.1164315076102655E-2"/>
        </c:manualLayout>
      </c:layout>
      <c:spPr>
        <a:noFill/>
        <a:ln w="25400">
          <a:noFill/>
        </a:ln>
      </c:spPr>
      <c:txPr>
        <a:bodyPr/>
        <a:lstStyle/>
        <a:p>
          <a:pPr algn="ctr" rtl="1"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>
        <c:manualLayout>
          <c:layoutTarget val="inner"/>
          <c:xMode val="edge"/>
          <c:yMode val="edge"/>
          <c:x val="0.10333627460196732"/>
          <c:y val="0.14145706032663041"/>
          <c:w val="0.87179113289406618"/>
          <c:h val="0.74089878902344197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Indicadores!$C$56</c:f>
              <c:strCache>
                <c:ptCount val="1"/>
                <c:pt idx="0">
                  <c:v>Proporção de gestantes com primeira consulta odontológica programática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Indicadores!$D$55:$G$55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Indicadores!$D$56:$G$56</c:f>
              <c:numCache>
                <c:formatCode>0.0%</c:formatCode>
                <c:ptCount val="4"/>
                <c:pt idx="0">
                  <c:v>0.29411764705882359</c:v>
                </c:pt>
                <c:pt idx="1">
                  <c:v>0.5</c:v>
                </c:pt>
                <c:pt idx="2">
                  <c:v>0.85714285714285721</c:v>
                </c:pt>
                <c:pt idx="3">
                  <c:v>0.78787878787878785</c:v>
                </c:pt>
              </c:numCache>
            </c:numRef>
          </c:val>
        </c:ser>
        <c:dLbls/>
        <c:axId val="59339136"/>
        <c:axId val="59340672"/>
      </c:barChart>
      <c:catAx>
        <c:axId val="5933913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9340672"/>
        <c:crosses val="autoZero"/>
        <c:auto val="1"/>
        <c:lblAlgn val="ctr"/>
        <c:lblOffset val="100"/>
      </c:catAx>
      <c:valAx>
        <c:axId val="59340672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9339136"/>
        <c:crosses val="autoZero"/>
        <c:crossBetween val="between"/>
        <c:majorUnit val="0.1"/>
        <c:min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A4ECDD-EAD4-4050-A12B-AA8CDF8A07BB}" type="datetimeFigureOut">
              <a:rPr lang="pt-BR" smtClean="0"/>
              <a:pPr/>
              <a:t>06/08/2015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08D868-CA63-4957-8F1A-48A96A7E301A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559488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323B4-B0F8-470C-A147-A1B2ED291568}" type="datetimeFigureOut">
              <a:rPr lang="pt-BR" smtClean="0"/>
              <a:pPr/>
              <a:t>06/08/2015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541-F71D-4089-AF96-50668CF6CDA5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323B4-B0F8-470C-A147-A1B2ED291568}" type="datetimeFigureOut">
              <a:rPr lang="pt-BR" smtClean="0"/>
              <a:pPr/>
              <a:t>06/08/2015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541-F71D-4089-AF96-50668CF6CDA5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323B4-B0F8-470C-A147-A1B2ED291568}" type="datetimeFigureOut">
              <a:rPr lang="pt-BR" smtClean="0"/>
              <a:pPr/>
              <a:t>06/08/2015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541-F71D-4089-AF96-50668CF6CDA5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323B4-B0F8-470C-A147-A1B2ED291568}" type="datetimeFigureOut">
              <a:rPr lang="pt-BR" smtClean="0"/>
              <a:pPr/>
              <a:t>06/08/2015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541-F71D-4089-AF96-50668CF6CDA5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323B4-B0F8-470C-A147-A1B2ED291568}" type="datetimeFigureOut">
              <a:rPr lang="pt-BR" smtClean="0"/>
              <a:pPr/>
              <a:t>06/08/2015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541-F71D-4089-AF96-50668CF6CDA5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323B4-B0F8-470C-A147-A1B2ED291568}" type="datetimeFigureOut">
              <a:rPr lang="pt-BR" smtClean="0"/>
              <a:pPr/>
              <a:t>06/08/2015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541-F71D-4089-AF96-50668CF6CDA5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323B4-B0F8-470C-A147-A1B2ED291568}" type="datetimeFigureOut">
              <a:rPr lang="pt-BR" smtClean="0"/>
              <a:pPr/>
              <a:t>06/08/2015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541-F71D-4089-AF96-50668CF6CDA5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323B4-B0F8-470C-A147-A1B2ED291568}" type="datetimeFigureOut">
              <a:rPr lang="pt-BR" smtClean="0"/>
              <a:pPr/>
              <a:t>06/08/2015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541-F71D-4089-AF96-50668CF6CDA5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323B4-B0F8-470C-A147-A1B2ED291568}" type="datetimeFigureOut">
              <a:rPr lang="pt-BR" smtClean="0"/>
              <a:pPr/>
              <a:t>06/08/2015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541-F71D-4089-AF96-50668CF6CDA5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323B4-B0F8-470C-A147-A1B2ED291568}" type="datetimeFigureOut">
              <a:rPr lang="pt-BR" smtClean="0"/>
              <a:pPr/>
              <a:t>06/08/2015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541-F71D-4089-AF96-50668CF6CDA5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323B4-B0F8-470C-A147-A1B2ED291568}" type="datetimeFigureOut">
              <a:rPr lang="pt-BR" smtClean="0"/>
              <a:pPr/>
              <a:t>06/08/2015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541-F71D-4089-AF96-50668CF6CDA5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323B4-B0F8-470C-A147-A1B2ED291568}" type="datetimeFigureOut">
              <a:rPr lang="pt-BR" smtClean="0"/>
              <a:pPr/>
              <a:t>06/08/2015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A3541-F71D-4089-AF96-50668CF6CDA5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Ileana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0" y="1052736"/>
            <a:ext cx="8676456" cy="5040560"/>
          </a:xfrm>
        </p:spPr>
        <p:txBody>
          <a:bodyPr>
            <a:normAutofit/>
          </a:bodyPr>
          <a:lstStyle/>
          <a:p>
            <a:r>
              <a:rPr lang="pt-BR" sz="2800" b="1" dirty="0">
                <a:solidFill>
                  <a:srgbClr val="DC9E02"/>
                </a:solidFill>
              </a:rPr>
              <a:t>Qualificação da atenção ao pré-natal e puerpério </a:t>
            </a:r>
            <a:r>
              <a:rPr lang="pt-BR" sz="2800" b="1" dirty="0" smtClean="0">
                <a:solidFill>
                  <a:srgbClr val="DC9E02"/>
                </a:solidFill>
              </a:rPr>
              <a:t>no </a:t>
            </a:r>
            <a:r>
              <a:rPr lang="pt-BR" sz="2800" b="1" dirty="0">
                <a:solidFill>
                  <a:srgbClr val="DC9E02"/>
                </a:solidFill>
              </a:rPr>
              <a:t>CS/ESF </a:t>
            </a:r>
            <a:r>
              <a:rPr lang="pt-BR" sz="2800" b="1" dirty="0" smtClean="0">
                <a:solidFill>
                  <a:srgbClr val="DC9E02"/>
                </a:solidFill>
              </a:rPr>
              <a:t>Olenka, Boa </a:t>
            </a:r>
            <a:r>
              <a:rPr lang="pt-BR" sz="2800" b="1" dirty="0">
                <a:solidFill>
                  <a:srgbClr val="DC9E02"/>
                </a:solidFill>
              </a:rPr>
              <a:t>Vista/RR</a:t>
            </a:r>
            <a:r>
              <a:rPr lang="pt-BR" b="1" dirty="0"/>
              <a:t/>
            </a:r>
            <a:br>
              <a:rPr lang="pt-BR" b="1" dirty="0"/>
            </a:br>
            <a:r>
              <a:rPr lang="pt-BR" b="1" dirty="0" smtClean="0"/>
              <a:t>      </a:t>
            </a:r>
            <a:r>
              <a:rPr lang="pt-BR" b="1" dirty="0"/>
              <a:t> </a:t>
            </a:r>
            <a:br>
              <a:rPr lang="pt-BR" b="1" dirty="0"/>
            </a:br>
            <a:r>
              <a:rPr lang="pt-BR" b="1" dirty="0"/>
              <a:t> </a:t>
            </a: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5004048" y="4725144"/>
            <a:ext cx="554461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000" dirty="0" smtClean="0">
                <a:solidFill>
                  <a:srgbClr val="0070C0"/>
                </a:solidFill>
                <a:ea typeface="Calibri" pitchFamily="34" charset="0"/>
                <a:cs typeface="Arial" pitchFamily="34" charset="0"/>
              </a:rPr>
              <a:t>Ileana Nicolasa Ferrer Valdes.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2000" dirty="0" smtClean="0">
              <a:solidFill>
                <a:srgbClr val="0070C0"/>
              </a:solidFill>
              <a:ea typeface="Calibri" pitchFamily="34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Calibri" pitchFamily="34" charset="0"/>
                <a:cs typeface="Arial" pitchFamily="34" charset="0"/>
              </a:rPr>
              <a:t>Orientador: Elitiele Ortiz dos Santos</a:t>
            </a:r>
            <a:r>
              <a:rPr kumimoji="0" lang="pt-BR" sz="1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Calibri" pitchFamily="34" charset="0"/>
                <a:cs typeface="Arial" pitchFamily="34" charset="0"/>
              </a:rPr>
              <a:t>. </a:t>
            </a: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cs typeface="Arial" pitchFamily="34" charset="0"/>
            </a:endParaRPr>
          </a:p>
        </p:txBody>
      </p:sp>
      <p:pic>
        <p:nvPicPr>
          <p:cNvPr id="6" name="Imagem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225" t="18695" r="19223" b="18871"/>
          <a:stretch/>
        </p:blipFill>
        <p:spPr bwMode="auto">
          <a:xfrm>
            <a:off x="7308304" y="332656"/>
            <a:ext cx="1440160" cy="12961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482066"/>
            <a:ext cx="954055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UNIVERSIDADE ABERTA DO SUS</a:t>
            </a:r>
            <a:endParaRPr kumimoji="0" lang="pt-BR" b="0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539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UNIVERSIDADE FEDERAL DE PELOTAS</a:t>
            </a:r>
            <a:endParaRPr kumimoji="0" lang="pt-BR" b="0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539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Especialização em Saúde da Família</a:t>
            </a:r>
            <a:endParaRPr kumimoji="0" lang="pt-BR" b="0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539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Modalidade a Distância</a:t>
            </a:r>
            <a:endParaRPr kumimoji="0" lang="pt-BR" b="0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1691680" y="6182316"/>
            <a:ext cx="68762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Boa Vista, 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agosto de  2015</a:t>
            </a:r>
            <a:endParaRPr kumimoji="0" lang="pt-BR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 descr="C:\Users\Ileana\Desktop\ESF-Ufpel-01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88640"/>
            <a:ext cx="2555776" cy="1224136"/>
          </a:xfrm>
          <a:prstGeom prst="rect">
            <a:avLst/>
          </a:prstGeom>
          <a:noFill/>
        </p:spPr>
      </p:pic>
      <p:sp>
        <p:nvSpPr>
          <p:cNvPr id="13314" name="AutoShape 2" descr="Resultado de imagem para fotos de gestantes no pre nat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13316" name="AutoShape 4" descr="Resultado de imagem para fotos de gestantes no pre nat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pic>
        <p:nvPicPr>
          <p:cNvPr id="13318" name="Picture 6" descr="http://4.bp.blogspot.com/-YHYKv0pfohA/T1LxeBX5M3I/AAAAAAAAA2o/FgUhSn-kW1w/s1600/pre_natal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221088"/>
            <a:ext cx="2843808" cy="26369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0" y="-353031"/>
            <a:ext cx="9144000" cy="443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539750" fontAlgn="base">
              <a:spcBef>
                <a:spcPct val="0"/>
              </a:spcBef>
              <a:spcAft>
                <a:spcPct val="0"/>
              </a:spcAft>
            </a:pPr>
            <a:endParaRPr lang="pt-BR" sz="3600" b="1" dirty="0" smtClean="0">
              <a:latin typeface="Arial" pitchFamily="34" charset="0"/>
              <a:cs typeface="Arial" pitchFamily="34" charset="0"/>
            </a:endParaRPr>
          </a:p>
          <a:p>
            <a:pPr lvl="0" indent="539750"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3200" b="1" dirty="0" smtClean="0">
                <a:latin typeface="Arial" pitchFamily="34" charset="0"/>
                <a:cs typeface="Arial" pitchFamily="34" charset="0"/>
              </a:rPr>
              <a:t>Resultados </a:t>
            </a:r>
          </a:p>
          <a:p>
            <a:pPr lvl="0" indent="539750" fontAlgn="base">
              <a:spcBef>
                <a:spcPct val="0"/>
              </a:spcBef>
              <a:spcAft>
                <a:spcPct val="0"/>
              </a:spcAft>
            </a:pPr>
            <a:endParaRPr kumimoji="0" lang="pt-BR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    Objetivo 2: Melhorar a qualidade da atenção ao pré-natal  realizado na Unidade.</a:t>
            </a:r>
          </a:p>
          <a:p>
            <a:pPr>
              <a:lnSpc>
                <a:spcPct val="150000"/>
              </a:lnSpc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pt-BR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Meta 2.1: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Garantir a 100% das gestantes o ingresso  no Programa de Pré-Natal  no primeiro trimestre de gestação.</a:t>
            </a:r>
          </a:p>
          <a:p>
            <a:pPr lvl="0" indent="539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indent="539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C:\Users\Ileana\Desktop\ESF-Ufpel-0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0"/>
            <a:ext cx="2771800" cy="908720"/>
          </a:xfrm>
          <a:prstGeom prst="rect">
            <a:avLst/>
          </a:prstGeom>
          <a:noFill/>
        </p:spPr>
      </p:pic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21744765"/>
              </p:ext>
            </p:extLst>
          </p:nvPr>
        </p:nvGraphicFramePr>
        <p:xfrm>
          <a:off x="3563888" y="3068960"/>
          <a:ext cx="5328592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tângulo 4"/>
          <p:cNvSpPr/>
          <p:nvPr/>
        </p:nvSpPr>
        <p:spPr>
          <a:xfrm>
            <a:off x="251520" y="3429000"/>
            <a:ext cx="28803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539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1º mês: </a:t>
            </a:r>
            <a:r>
              <a:rPr lang="pt-BR" dirty="0" smtClean="0"/>
              <a:t>14 (82,4%) 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lvl="0" indent="539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2º mês: </a:t>
            </a:r>
            <a:r>
              <a:rPr lang="pt-BR" dirty="0" smtClean="0"/>
              <a:t>21 (87,5%) 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lvl="0" indent="539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3º mês: </a:t>
            </a:r>
            <a:r>
              <a:rPr lang="pt-BR" dirty="0" smtClean="0"/>
              <a:t>24 (85,7%) 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lvl="0" indent="539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4º mês: </a:t>
            </a:r>
            <a:r>
              <a:rPr lang="pt-BR" dirty="0" smtClean="0">
                <a:cs typeface="Arial" pitchFamily="34" charset="0"/>
              </a:rPr>
              <a:t>29 (87,9%)</a:t>
            </a:r>
            <a:endParaRPr lang="pt-BR" dirty="0">
              <a:cs typeface="Arial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0" y="6059179"/>
            <a:ext cx="36004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539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dirty="0">
                <a:latin typeface="Arial" pitchFamily="34" charset="0"/>
                <a:ea typeface="Calibri" pitchFamily="34" charset="0"/>
                <a:cs typeface="Arial" pitchFamily="34" charset="0"/>
              </a:rPr>
              <a:t>A meta </a:t>
            </a:r>
            <a:r>
              <a:rPr lang="pt-BR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não foi alcançada.</a:t>
            </a:r>
            <a:endParaRPr lang="pt-BR" dirty="0"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188640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539750"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3200" b="1" dirty="0" smtClean="0">
                <a:latin typeface="Arial" pitchFamily="34" charset="0"/>
                <a:cs typeface="Arial" pitchFamily="34" charset="0"/>
              </a:rPr>
              <a:t>Resultados</a:t>
            </a:r>
          </a:p>
          <a:p>
            <a:pPr indent="539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Objetivo 2: Melhorar a qualidade da atenção ao pré-natal  realizado na Unidade.</a:t>
            </a:r>
          </a:p>
          <a:p>
            <a:pPr indent="539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Meta 2.2: Realizar pelo menos um exame ginecológico por trimestre em 100% das gestantes durante o pré-natal.</a:t>
            </a:r>
          </a:p>
          <a:p>
            <a:pPr indent="539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indent="539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lvl="0" indent="539750" fontAlgn="base">
              <a:spcBef>
                <a:spcPct val="0"/>
              </a:spcBef>
              <a:spcAft>
                <a:spcPct val="0"/>
              </a:spcAft>
            </a:pPr>
            <a:endParaRPr lang="pt-BR" sz="3600" b="1" dirty="0" smtClean="0">
              <a:latin typeface="Arial" pitchFamily="34" charset="0"/>
              <a:cs typeface="Arial" pitchFamily="34" charset="0"/>
            </a:endParaRPr>
          </a:p>
          <a:p>
            <a:pPr lvl="0" indent="539750" fontAlgn="base">
              <a:spcBef>
                <a:spcPct val="0"/>
              </a:spcBef>
              <a:spcAft>
                <a:spcPct val="0"/>
              </a:spcAft>
            </a:pPr>
            <a:endParaRPr lang="pt-BR" sz="3600" b="1" dirty="0" smtClean="0">
              <a:latin typeface="Arial" pitchFamily="34" charset="0"/>
              <a:cs typeface="Arial" pitchFamily="34" charset="0"/>
            </a:endParaRPr>
          </a:p>
          <a:p>
            <a:pPr lvl="0" indent="539750" fontAlgn="base">
              <a:spcBef>
                <a:spcPct val="0"/>
              </a:spcBef>
              <a:spcAft>
                <a:spcPct val="0"/>
              </a:spcAft>
            </a:pPr>
            <a:endParaRPr lang="pt-BR" sz="3600" b="1" dirty="0" smtClean="0">
              <a:latin typeface="Arial" pitchFamily="34" charset="0"/>
              <a:cs typeface="Arial" pitchFamily="34" charset="0"/>
            </a:endParaRPr>
          </a:p>
          <a:p>
            <a:pPr lvl="0" indent="539750" fontAlgn="base">
              <a:spcBef>
                <a:spcPct val="0"/>
              </a:spcBef>
              <a:spcAft>
                <a:spcPct val="0"/>
              </a:spcAft>
            </a:pPr>
            <a:r>
              <a:rPr lang="pt-BR" sz="3600" b="1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4" name="Picture 3" descr="C:\Users\Ileana\Desktop\ESF-Ufpel-0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0"/>
            <a:ext cx="2771800" cy="908720"/>
          </a:xfrm>
          <a:prstGeom prst="rect">
            <a:avLst/>
          </a:prstGeom>
          <a:noFill/>
        </p:spPr>
      </p:pic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317878152"/>
              </p:ext>
            </p:extLst>
          </p:nvPr>
        </p:nvGraphicFramePr>
        <p:xfrm>
          <a:off x="3635896" y="2780928"/>
          <a:ext cx="5256584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tângulo 5"/>
          <p:cNvSpPr/>
          <p:nvPr/>
        </p:nvSpPr>
        <p:spPr>
          <a:xfrm>
            <a:off x="251520" y="3284984"/>
            <a:ext cx="27363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539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1º mês</a:t>
            </a:r>
            <a:r>
              <a:rPr lang="pt-BR" dirty="0" smtClean="0">
                <a:latin typeface="+mj-lt"/>
                <a:cs typeface="Arial" pitchFamily="34" charset="0"/>
              </a:rPr>
              <a:t>: 06</a:t>
            </a:r>
            <a:r>
              <a:rPr lang="pt-BR" dirty="0" smtClean="0">
                <a:latin typeface="+mj-lt"/>
              </a:rPr>
              <a:t> </a:t>
            </a:r>
            <a:r>
              <a:rPr lang="pt-BR" dirty="0" smtClean="0"/>
              <a:t>(35,3%) 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lvl="0" indent="539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2º mês: 1</a:t>
            </a:r>
            <a:r>
              <a:rPr lang="pt-BR" dirty="0" smtClean="0"/>
              <a:t>7 (70,8%) 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lvl="0" indent="539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3º mês: </a:t>
            </a:r>
            <a:r>
              <a:rPr lang="pt-BR" dirty="0" smtClean="0"/>
              <a:t>25 (89,3%) 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lvl="0" indent="539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4º mês: </a:t>
            </a:r>
            <a:r>
              <a:rPr lang="pt-BR" dirty="0" smtClean="0">
                <a:cs typeface="Arial" pitchFamily="34" charset="0"/>
              </a:rPr>
              <a:t>28 (84,8%)</a:t>
            </a:r>
            <a:endParaRPr lang="pt-BR" dirty="0">
              <a:cs typeface="Arial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0" y="6059179"/>
            <a:ext cx="36004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539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dirty="0">
                <a:latin typeface="Arial" pitchFamily="34" charset="0"/>
                <a:ea typeface="Calibri" pitchFamily="34" charset="0"/>
                <a:cs typeface="Arial" pitchFamily="34" charset="0"/>
              </a:rPr>
              <a:t>A meta </a:t>
            </a:r>
            <a:r>
              <a:rPr lang="pt-BR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não foi alcançada.</a:t>
            </a:r>
            <a:endParaRPr lang="pt-BR" dirty="0"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69379" y="75765"/>
            <a:ext cx="8605241" cy="3831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539750"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3200" b="1" dirty="0" smtClean="0">
                <a:latin typeface="Arial" pitchFamily="34" charset="0"/>
                <a:cs typeface="Arial" pitchFamily="34" charset="0"/>
              </a:rPr>
              <a:t>Resultados</a:t>
            </a:r>
          </a:p>
          <a:p>
            <a:pPr indent="53975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Objetivo 2: Melhorar a qualidade da atenção ao pré-natal  realizado na Unidade.</a:t>
            </a: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indent="53975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Meta</a:t>
            </a:r>
            <a:r>
              <a:rPr kumimoji="0" lang="pt-BR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2.8: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Realizar avaliação da necessidade de atendimento odontológico em 100% das gestantes durante o pré-natal.</a:t>
            </a: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53975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indent="53975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53975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C:\Users\Ileana\Desktop\ESF-Ufpel-0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0"/>
            <a:ext cx="2771800" cy="836712"/>
          </a:xfrm>
          <a:prstGeom prst="rect">
            <a:avLst/>
          </a:prstGeom>
          <a:noFill/>
        </p:spPr>
      </p:pic>
      <p:graphicFrame>
        <p:nvGraphicFramePr>
          <p:cNvPr id="5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226078362"/>
              </p:ext>
            </p:extLst>
          </p:nvPr>
        </p:nvGraphicFramePr>
        <p:xfrm>
          <a:off x="3536609" y="2724336"/>
          <a:ext cx="5362724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tângulo 5"/>
          <p:cNvSpPr/>
          <p:nvPr/>
        </p:nvSpPr>
        <p:spPr>
          <a:xfrm>
            <a:off x="251520" y="3212976"/>
            <a:ext cx="31683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539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1º mês</a:t>
            </a:r>
            <a:r>
              <a:rPr lang="pt-BR" dirty="0" smtClean="0">
                <a:cs typeface="Arial" pitchFamily="34" charset="0"/>
              </a:rPr>
              <a:t>: 10</a:t>
            </a:r>
            <a:r>
              <a:rPr lang="pt-BR" dirty="0" smtClean="0"/>
              <a:t> (58,8%) 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lvl="0" indent="539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2º mês: </a:t>
            </a:r>
            <a:r>
              <a:rPr lang="pt-BR" dirty="0" smtClean="0">
                <a:latin typeface="+mj-lt"/>
                <a:cs typeface="Arial" pitchFamily="34" charset="0"/>
              </a:rPr>
              <a:t>20</a:t>
            </a:r>
            <a:r>
              <a:rPr lang="pt-BR" dirty="0" smtClean="0"/>
              <a:t> (83,3%) 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lvl="0" indent="539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3º mês: </a:t>
            </a:r>
            <a:r>
              <a:rPr lang="pt-BR" dirty="0" smtClean="0"/>
              <a:t>27 (96,4%) 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lvl="0" indent="539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4º mês: </a:t>
            </a:r>
            <a:r>
              <a:rPr lang="pt-BR" dirty="0" smtClean="0">
                <a:cs typeface="Arial" pitchFamily="34" charset="0"/>
              </a:rPr>
              <a:t>33 (100%)</a:t>
            </a:r>
            <a:endParaRPr lang="pt-BR" dirty="0">
              <a:cs typeface="Arial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0" y="6059179"/>
            <a:ext cx="3600400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539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dirty="0">
                <a:latin typeface="Arial" pitchFamily="34" charset="0"/>
                <a:ea typeface="Calibri" pitchFamily="34" charset="0"/>
                <a:cs typeface="Arial" pitchFamily="34" charset="0"/>
              </a:rPr>
              <a:t>A meta </a:t>
            </a:r>
            <a:r>
              <a:rPr lang="pt-BR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foi alcançada.</a:t>
            </a:r>
            <a:endParaRPr lang="pt-BR" dirty="0"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0" y="-44483"/>
            <a:ext cx="8892480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indent="539750"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3200" b="1" dirty="0" smtClean="0">
                <a:latin typeface="Arial" pitchFamily="34" charset="0"/>
                <a:cs typeface="Arial" pitchFamily="34" charset="0"/>
              </a:rPr>
              <a:t>Resultados </a:t>
            </a:r>
          </a:p>
          <a:p>
            <a:pPr indent="53975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Objetivo 2: Melhorar a qualidade da atenção ao pré-natal  realizado na Unidade.</a:t>
            </a: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indent="53975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Meta</a:t>
            </a:r>
            <a:r>
              <a:rPr lang="pt-BR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2.9: Garantir a primeira consulta odontológica programática para 100% das gestantes cadastradas.</a:t>
            </a:r>
          </a:p>
          <a:p>
            <a:pPr marL="0" marR="0" lvl="0" indent="53975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</a:p>
          <a:p>
            <a:pPr lvl="0" indent="53975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pt-BR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C:\Users\Ileana\Desktop\ESF-Ufpel-0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0"/>
            <a:ext cx="2771800" cy="836712"/>
          </a:xfrm>
          <a:prstGeom prst="rect">
            <a:avLst/>
          </a:prstGeom>
          <a:noFill/>
        </p:spPr>
      </p:pic>
      <p:graphicFrame>
        <p:nvGraphicFramePr>
          <p:cNvPr id="5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649584178"/>
              </p:ext>
            </p:extLst>
          </p:nvPr>
        </p:nvGraphicFramePr>
        <p:xfrm>
          <a:off x="3347864" y="2852936"/>
          <a:ext cx="5616624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tângulo 5"/>
          <p:cNvSpPr/>
          <p:nvPr/>
        </p:nvSpPr>
        <p:spPr>
          <a:xfrm>
            <a:off x="0" y="3428998"/>
            <a:ext cx="32038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539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1º mês</a:t>
            </a:r>
            <a:r>
              <a:rPr lang="pt-BR" dirty="0" smtClean="0">
                <a:cs typeface="Arial" pitchFamily="34" charset="0"/>
              </a:rPr>
              <a:t>: 0</a:t>
            </a:r>
            <a:r>
              <a:rPr lang="pt-BR" dirty="0" smtClean="0"/>
              <a:t>5(29,4%) 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lvl="0" indent="539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2º mês: </a:t>
            </a:r>
            <a:r>
              <a:rPr lang="pt-BR" dirty="0" smtClean="0">
                <a:latin typeface="+mj-lt"/>
                <a:cs typeface="Arial" pitchFamily="34" charset="0"/>
              </a:rPr>
              <a:t>12</a:t>
            </a:r>
            <a:r>
              <a:rPr lang="pt-BR" dirty="0" smtClean="0"/>
              <a:t> (50,0%) 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lvl="0" indent="539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3º mês: </a:t>
            </a:r>
            <a:r>
              <a:rPr lang="pt-BR" dirty="0" smtClean="0"/>
              <a:t>24 (85,7%) 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lvl="0" indent="539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4º mês: </a:t>
            </a:r>
            <a:r>
              <a:rPr lang="pt-BR" dirty="0" smtClean="0">
                <a:cs typeface="Arial" pitchFamily="34" charset="0"/>
              </a:rPr>
              <a:t>26 (78,8%)</a:t>
            </a:r>
            <a:endParaRPr lang="pt-BR" dirty="0">
              <a:cs typeface="Arial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-198276" y="6059179"/>
            <a:ext cx="3600400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539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dirty="0">
                <a:latin typeface="Arial" pitchFamily="34" charset="0"/>
                <a:ea typeface="Calibri" pitchFamily="34" charset="0"/>
                <a:cs typeface="Arial" pitchFamily="34" charset="0"/>
              </a:rPr>
              <a:t>A </a:t>
            </a:r>
            <a:r>
              <a:rPr lang="pt-BR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meta não  foi alcançada.</a:t>
            </a:r>
            <a:endParaRPr lang="pt-BR" dirty="0"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260648"/>
            <a:ext cx="91440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3200" b="1" dirty="0" smtClean="0">
                <a:latin typeface="Arial" pitchFamily="34" charset="0"/>
                <a:cs typeface="Arial" pitchFamily="34" charset="0"/>
              </a:rPr>
              <a:t>Discussão</a:t>
            </a:r>
          </a:p>
          <a:p>
            <a:pPr indent="53975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Indicadores de qualidade da atenção ao pré-natal e puerpério em 100%. </a:t>
            </a:r>
          </a:p>
          <a:p>
            <a:pPr indent="539750" algn="just" fontAlgn="base">
              <a:spcBef>
                <a:spcPct val="0"/>
              </a:spcBef>
              <a:spcAft>
                <a:spcPct val="0"/>
              </a:spcAft>
            </a:pPr>
            <a:endParaRPr lang="pt-BR" sz="3600" b="1" dirty="0" smtClean="0">
              <a:latin typeface="Arial" pitchFamily="34" charset="0"/>
              <a:cs typeface="Arial" pitchFamily="34" charset="0"/>
            </a:endParaRPr>
          </a:p>
          <a:p>
            <a:pPr indent="539750" algn="just" fontAlgn="base">
              <a:spcBef>
                <a:spcPct val="0"/>
              </a:spcBef>
              <a:spcAft>
                <a:spcPct val="0"/>
              </a:spcAft>
            </a:pPr>
            <a:endParaRPr lang="pt-BR" sz="36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m 4" descr="C:\Users\Ileana\Desktop\20150415_08303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293096"/>
            <a:ext cx="3744416" cy="206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m 6" descr="C:\Users\Ileana\Desktop\20150311_08310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556792"/>
            <a:ext cx="3672408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-612576" y="6437034"/>
            <a:ext cx="48965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1699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300" b="1" i="0" u="none" strike="noStrike" cap="none" normalizeH="0" baseline="0" dirty="0" smtClean="0">
                <a:ln>
                  <a:noFill/>
                </a:ln>
                <a:solidFill>
                  <a:srgbClr val="DC9E0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Exame obstétrico na consulta medica</a:t>
            </a:r>
            <a:endParaRPr kumimoji="0" lang="pt-BR" sz="1300" b="1" i="0" u="none" strike="noStrike" cap="none" normalizeH="0" baseline="0" dirty="0" smtClean="0">
              <a:ln>
                <a:noFill/>
              </a:ln>
              <a:solidFill>
                <a:srgbClr val="DC9E0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1699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Imagem 10" descr="C:\Users\Ileana\Desktop\20150609_151750_resized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4293096"/>
            <a:ext cx="345638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5724128" y="6447918"/>
            <a:ext cx="3995936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300" b="1" i="0" u="none" strike="noStrike" cap="none" normalizeH="0" baseline="0" dirty="0" smtClean="0">
                <a:ln>
                  <a:noFill/>
                </a:ln>
                <a:solidFill>
                  <a:srgbClr val="DC9E0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Consulta Puerperal </a:t>
            </a:r>
            <a:endParaRPr kumimoji="0" lang="pt-BR" sz="1300" b="1" i="0" u="none" strike="noStrike" cap="none" normalizeH="0" baseline="0" dirty="0" smtClean="0">
              <a:ln>
                <a:noFill/>
              </a:ln>
              <a:solidFill>
                <a:srgbClr val="DC9E0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-684584" y="3717032"/>
            <a:ext cx="576064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400" b="0" i="0" u="none" strike="noStrike" cap="none" normalizeH="0" baseline="0" dirty="0" smtClean="0">
                <a:ln>
                  <a:noFill/>
                </a:ln>
                <a:solidFill>
                  <a:srgbClr val="DC9E0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</a:t>
            </a:r>
            <a:r>
              <a:rPr kumimoji="0" lang="pt-BR" sz="1300" b="1" i="0" u="none" strike="noStrike" cap="none" normalizeH="0" baseline="0" dirty="0" smtClean="0">
                <a:ln>
                  <a:noFill/>
                </a:ln>
                <a:solidFill>
                  <a:srgbClr val="DC9E0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Preenchimento da ficha espelho no atendimento clínico</a:t>
            </a:r>
            <a:endParaRPr kumimoji="0" lang="pt-BR" sz="1300" b="1" i="0" u="none" strike="noStrike" cap="none" normalizeH="0" baseline="0" dirty="0" smtClean="0">
              <a:ln>
                <a:noFill/>
              </a:ln>
              <a:solidFill>
                <a:srgbClr val="DC9E0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4788024" y="3717032"/>
            <a:ext cx="4355976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b="1" dirty="0" smtClean="0">
                <a:solidFill>
                  <a:srgbClr val="DC9E02"/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pt-BR" sz="1300" b="1" dirty="0" smtClean="0">
                <a:solidFill>
                  <a:srgbClr val="DC9E02"/>
                </a:solidFill>
                <a:latin typeface="Arial" pitchFamily="34" charset="0"/>
                <a:cs typeface="Arial" pitchFamily="34" charset="0"/>
              </a:rPr>
              <a:t>Realização de testes rápidos anti HIV, VDRL e sorologia para  Hepatites B pela enfermeira </a:t>
            </a:r>
          </a:p>
          <a:p>
            <a:endParaRPr lang="pt-BR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Imagem 14" descr="C:\Users\Ileana\Desktop\IMG-20150320-WA000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1556792"/>
            <a:ext cx="3456384" cy="2016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C:\Users\Ileana\Desktop\ESF-Ufpel-01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192" y="0"/>
            <a:ext cx="2843808" cy="908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C:\Users\Ileana\Desktop\IMG-20150401-WA000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628800"/>
            <a:ext cx="4104456" cy="3463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m 3" descr="C:\Users\Ileana\Desktop\20150429_09394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221088"/>
            <a:ext cx="4248472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ângulo 5"/>
          <p:cNvSpPr/>
          <p:nvPr/>
        </p:nvSpPr>
        <p:spPr>
          <a:xfrm>
            <a:off x="4860032" y="5229200"/>
            <a:ext cx="4283968" cy="1008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300" b="1" dirty="0" smtClean="0">
                <a:solidFill>
                  <a:srgbClr val="DC9E0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Palestra sobre Saúde bucal , aleitamento materno exclusivo e importância da avaliação ginecológica na gravidez</a:t>
            </a:r>
            <a:endParaRPr lang="pt-BR" sz="1300" b="1" dirty="0">
              <a:solidFill>
                <a:srgbClr val="DC9E02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51520" y="332656"/>
            <a:ext cx="529446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3200" b="1" dirty="0" smtClean="0">
                <a:latin typeface="Arial" pitchFamily="34" charset="0"/>
                <a:cs typeface="Arial" pitchFamily="34" charset="0"/>
              </a:rPr>
              <a:t>Discussão</a:t>
            </a:r>
          </a:p>
          <a:p>
            <a:pPr indent="539750"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Promoção de saúde</a:t>
            </a:r>
          </a:p>
        </p:txBody>
      </p:sp>
      <p:sp>
        <p:nvSpPr>
          <p:cNvPr id="8" name="Retângulo 7"/>
          <p:cNvSpPr/>
          <p:nvPr/>
        </p:nvSpPr>
        <p:spPr>
          <a:xfrm>
            <a:off x="323528" y="6376972"/>
            <a:ext cx="4176464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300" b="1" dirty="0" smtClean="0">
                <a:solidFill>
                  <a:srgbClr val="DC9E02"/>
                </a:solidFill>
                <a:latin typeface="Arial" pitchFamily="34" charset="0"/>
                <a:cs typeface="Arial" pitchFamily="34" charset="0"/>
              </a:rPr>
              <a:t>Atividade  educativa com o grupo de gestantes </a:t>
            </a:r>
            <a:endParaRPr lang="pt-BR" sz="1300" b="1" dirty="0">
              <a:solidFill>
                <a:srgbClr val="DC9E0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Imagem 8" descr="C:\Users\Ileana\Desktop\20150429_08302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599" y="1628800"/>
            <a:ext cx="2664297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tângulo 9"/>
          <p:cNvSpPr/>
          <p:nvPr/>
        </p:nvSpPr>
        <p:spPr>
          <a:xfrm>
            <a:off x="179512" y="3501008"/>
            <a:ext cx="432048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300" b="1" dirty="0" smtClean="0">
                <a:solidFill>
                  <a:srgbClr val="DC9E02"/>
                </a:solidFill>
                <a:latin typeface="Arial" pitchFamily="34" charset="0"/>
                <a:cs typeface="Arial" pitchFamily="34" charset="0"/>
              </a:rPr>
              <a:t>Dinâmica de grupo com as gestantes. Respondendo perguntas quanto aos indicadores de qualidade</a:t>
            </a:r>
            <a:endParaRPr lang="pt-BR" sz="1300" b="1" dirty="0">
              <a:solidFill>
                <a:srgbClr val="DC9E0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3" descr="C:\Users\Ileana\Desktop\ESF-Ufpel-01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0"/>
            <a:ext cx="2771800" cy="9807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C:\Users\Ileana\Desktop\IMG-20150320-WA000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3262433"/>
            <a:ext cx="4968552" cy="3334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ângulo 2"/>
          <p:cNvSpPr/>
          <p:nvPr/>
        </p:nvSpPr>
        <p:spPr>
          <a:xfrm>
            <a:off x="179512" y="1"/>
            <a:ext cx="9144000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pt-BR" sz="3200" b="1" dirty="0" smtClean="0">
                <a:latin typeface="Arial" pitchFamily="34" charset="0"/>
                <a:cs typeface="Arial" pitchFamily="34" charset="0"/>
              </a:rPr>
              <a:t>Carta para Gestores e </a:t>
            </a:r>
          </a:p>
          <a:p>
            <a:pPr algn="ctr"/>
            <a:r>
              <a:rPr lang="pt-BR" sz="3200" b="1" dirty="0" smtClean="0">
                <a:latin typeface="Arial" pitchFamily="34" charset="0"/>
                <a:cs typeface="Arial" pitchFamily="34" charset="0"/>
              </a:rPr>
              <a:t>  Comunidade</a:t>
            </a:r>
            <a:endParaRPr lang="pt-BR" sz="3200" dirty="0" smtClean="0">
              <a:latin typeface="Arial" pitchFamily="34" charset="0"/>
              <a:cs typeface="Arial" pitchFamily="34" charset="0"/>
            </a:endParaRPr>
          </a:p>
          <a:p>
            <a:endParaRPr lang="pt-BR" dirty="0" smtClean="0"/>
          </a:p>
          <a:p>
            <a:pPr>
              <a:lnSpc>
                <a:spcPct val="150000"/>
              </a:lnSpc>
              <a:buFontTx/>
              <a:buChar char="-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 Qualificação  do programa de pré-natal e puerpério. 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 Incorporação da intervenção à rotina do serviço. 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 Ampliação da intervenção e/ou a implementação de outras ações programáticas.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C:\Users\Ileana\Desktop\ESF-Ufpel-0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0"/>
            <a:ext cx="2123728" cy="9807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332656"/>
            <a:ext cx="9144000" cy="7571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b="1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pt-BR" sz="3200" b="1" dirty="0" smtClean="0">
                <a:latin typeface="Arial" pitchFamily="34" charset="0"/>
                <a:cs typeface="Arial" pitchFamily="34" charset="0"/>
              </a:rPr>
              <a:t>Reflexão sobre o </a:t>
            </a:r>
          </a:p>
          <a:p>
            <a:pPr algn="ctr"/>
            <a:r>
              <a:rPr lang="pt-BR" sz="3200" b="1" dirty="0" smtClean="0">
                <a:latin typeface="Arial" pitchFamily="34" charset="0"/>
                <a:cs typeface="Arial" pitchFamily="34" charset="0"/>
              </a:rPr>
              <a:t>processo de aprendizagem</a:t>
            </a:r>
          </a:p>
          <a:p>
            <a:endParaRPr lang="pt-BR" sz="3600" b="1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Melhorias na minha prática clínica.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FontTx/>
              <a:buChar char="-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Troca de experiências entre colegas e orientadores.</a:t>
            </a: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Excelente  material pedagógico disponível, literatura, casos clínicos, planilhas eletrônica.</a:t>
            </a:r>
          </a:p>
          <a:p>
            <a:pPr>
              <a:buFontTx/>
              <a:buChar char="-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Ampliou meu conhecimento sobre o trabalho multidisciplinar.</a:t>
            </a:r>
          </a:p>
          <a:p>
            <a:pPr>
              <a:buFontTx/>
              <a:buChar char="-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Importância dos registros para planejar novas ações.</a:t>
            </a:r>
          </a:p>
          <a:p>
            <a:pPr>
              <a:buFontTx/>
              <a:buChar char="-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Importância do engajamento público.     </a:t>
            </a:r>
          </a:p>
          <a:p>
            <a:r>
              <a:rPr lang="pt-BR" sz="3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3600" dirty="0" smtClean="0">
                <a:latin typeface="Arial" pitchFamily="34" charset="0"/>
                <a:cs typeface="Arial" pitchFamily="34" charset="0"/>
              </a:rPr>
            </a:br>
            <a:r>
              <a:rPr lang="pt-BR" sz="36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pt-BR" dirty="0" smtClean="0"/>
              <a:t> </a:t>
            </a:r>
            <a:endParaRPr lang="pt-BR" dirty="0"/>
          </a:p>
        </p:txBody>
      </p:sp>
      <p:pic>
        <p:nvPicPr>
          <p:cNvPr id="3" name="Picture 3" descr="C:\Users\Ileana\Desktop\ESF-Ufpel-0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0"/>
            <a:ext cx="2483768" cy="9807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980728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Gestante acompanhada durante a intervenção. Satisfação de nossas grávidas como sinônima de qualidade de vida. 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agem 2" descr="C:\Users\Ileana\Desktop\IMG-20150526-WA001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924944"/>
            <a:ext cx="6264696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C:\Users\Ileana\Desktop\ESF-Ufpel-0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0"/>
            <a:ext cx="3347864" cy="908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 rot="21218246">
            <a:off x="1774918" y="2855140"/>
            <a:ext cx="5934533" cy="9233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MUITO OBRIGADA</a:t>
            </a:r>
            <a:endParaRPr lang="pt-BR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3" name="Picture 3" descr="C:\Users\Ileana\Desktop\ESF-Ufpel-0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0"/>
            <a:ext cx="3491880" cy="9807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23528" y="56138"/>
            <a:ext cx="7920880" cy="12126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 smtClean="0">
                <a:latin typeface="Arial" pitchFamily="34" charset="0"/>
                <a:cs typeface="Arial" pitchFamily="34" charset="0"/>
              </a:rPr>
              <a:t>Introdução</a:t>
            </a:r>
          </a:p>
          <a:p>
            <a:pPr>
              <a:lnSpc>
                <a:spcPct val="150000"/>
              </a:lnSpc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  </a:t>
            </a:r>
          </a:p>
          <a:p>
            <a:pPr>
              <a:lnSpc>
                <a:spcPct val="150000"/>
              </a:lnSpc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 Importância da Intervenção. </a:t>
            </a:r>
          </a:p>
          <a:p>
            <a:pPr>
              <a:lnSpc>
                <a:spcPct val="150000"/>
              </a:lnSpc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Roraima, 2013. 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000" b="1" dirty="0" smtClean="0">
                <a:latin typeface="Arial" pitchFamily="34" charset="0"/>
                <a:cs typeface="Arial" pitchFamily="34" charset="0"/>
              </a:rPr>
            </a:b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 -Taxa de mortalidade </a:t>
            </a:r>
            <a:r>
              <a:rPr lang="pt-BR" dirty="0">
                <a:latin typeface="Arial" pitchFamily="34" charset="0"/>
                <a:cs typeface="Arial" pitchFamily="34" charset="0"/>
              </a:rPr>
              <a:t>infantil de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18,1 para cada 1.000 nascidos vivos.  </a:t>
            </a:r>
          </a:p>
          <a:p>
            <a:pPr>
              <a:lnSpc>
                <a:spcPct val="150000"/>
              </a:lnSpc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     - Para cada 1000 </a:t>
            </a:r>
            <a:r>
              <a:rPr lang="pt-BR" dirty="0">
                <a:latin typeface="Arial" pitchFamily="34" charset="0"/>
                <a:cs typeface="Arial" pitchFamily="34" charset="0"/>
              </a:rPr>
              <a:t>nascidos vivos 4,81 mulheres morreram durante a gravidez, parto e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puerpério.</a:t>
            </a:r>
          </a:p>
          <a:p>
            <a:pPr>
              <a:lnSpc>
                <a:spcPct val="150000"/>
              </a:lnSpc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                                        </a:t>
            </a:r>
          </a:p>
          <a:p>
            <a:pPr>
              <a:lnSpc>
                <a:spcPct val="150000"/>
              </a:lnSpc>
            </a:pPr>
            <a:endParaRPr lang="pt-BR" dirty="0" smtClean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     </a:t>
            </a:r>
          </a:p>
          <a:p>
            <a:pPr>
              <a:lnSpc>
                <a:spcPct val="150000"/>
              </a:lnSpc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      -  Garantir acompanhamento adequado ao pré-natal e puerpério.</a:t>
            </a:r>
          </a:p>
          <a:p>
            <a:pPr>
              <a:lnSpc>
                <a:spcPct val="150000"/>
              </a:lnSpc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      -  Adequada  Atenção Primaria à Saúde.</a:t>
            </a:r>
          </a:p>
          <a:p>
            <a:pPr>
              <a:lnSpc>
                <a:spcPct val="150000"/>
              </a:lnSpc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     -   Fortalecimento da Estratégia de Saúde da Família. </a:t>
            </a:r>
          </a:p>
          <a:p>
            <a:pPr>
              <a:lnSpc>
                <a:spcPct val="150000"/>
              </a:lnSpc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      -  Colaboração e o empenho de cada profissional.</a:t>
            </a:r>
          </a:p>
          <a:p>
            <a:endParaRPr lang="pt-BR" sz="2400" dirty="0" smtClean="0"/>
          </a:p>
          <a:p>
            <a:endParaRPr lang="pt-BR" sz="2000" dirty="0" smtClean="0"/>
          </a:p>
          <a:p>
            <a:endParaRPr lang="pt-BR" sz="2000" dirty="0" smtClean="0"/>
          </a:p>
          <a:p>
            <a:endParaRPr lang="pt-BR" sz="2000" dirty="0" smtClean="0"/>
          </a:p>
          <a:p>
            <a:endParaRPr lang="pt-BR" sz="2000" dirty="0" smtClean="0"/>
          </a:p>
          <a:p>
            <a:endParaRPr lang="pt-BR" sz="2000" dirty="0" smtClean="0"/>
          </a:p>
          <a:p>
            <a:r>
              <a:rPr lang="pt-BR" sz="2000" dirty="0" smtClean="0"/>
              <a:t> </a:t>
            </a:r>
            <a:endParaRPr lang="pt-BR" sz="2000" dirty="0">
              <a:latin typeface="Arial" pitchFamily="34" charset="0"/>
              <a:cs typeface="Arial" pitchFamily="34" charset="0"/>
            </a:endParaRPr>
          </a:p>
          <a:p>
            <a:endParaRPr lang="pt-BR" dirty="0" smtClean="0"/>
          </a:p>
          <a:p>
            <a:r>
              <a:rPr lang="pt-BR" dirty="0" smtClean="0"/>
              <a:t> </a:t>
            </a:r>
          </a:p>
          <a:p>
            <a:endParaRPr lang="pt-BR" dirty="0" smtClean="0"/>
          </a:p>
          <a:p>
            <a:endParaRPr lang="pt-BR" dirty="0"/>
          </a:p>
          <a:p>
            <a:r>
              <a:rPr lang="pt-BR" dirty="0" smtClean="0"/>
              <a:t> </a:t>
            </a:r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3" name="Picture 3" descr="C:\Users\Ileana\Desktop\ESF-Ufpel-0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0"/>
            <a:ext cx="3635896" cy="1141140"/>
          </a:xfrm>
          <a:prstGeom prst="rect">
            <a:avLst/>
          </a:prstGeom>
          <a:noFill/>
        </p:spPr>
      </p:pic>
      <p:sp>
        <p:nvSpPr>
          <p:cNvPr id="4" name="Seta para baixo 3"/>
          <p:cNvSpPr/>
          <p:nvPr/>
        </p:nvSpPr>
        <p:spPr>
          <a:xfrm flipH="1">
            <a:off x="3563888" y="3573016"/>
            <a:ext cx="1080120" cy="864096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DC9E0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99565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 smtClean="0">
                <a:latin typeface="Arial" pitchFamily="34" charset="0"/>
                <a:cs typeface="Arial" pitchFamily="34" charset="0"/>
              </a:rPr>
              <a:t>           Caracterização do Município</a:t>
            </a:r>
            <a:endParaRPr lang="pt-BR" sz="3200" dirty="0" smtClean="0"/>
          </a:p>
          <a:p>
            <a:pPr>
              <a:lnSpc>
                <a:spcPct val="150000"/>
              </a:lnSpc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   </a:t>
            </a:r>
          </a:p>
          <a:p>
            <a:pPr>
              <a:lnSpc>
                <a:spcPct val="150000"/>
              </a:lnSpc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    Localização : 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Boa </a:t>
            </a:r>
            <a:r>
              <a:rPr lang="pt-BR" dirty="0">
                <a:latin typeface="Arial" pitchFamily="34" charset="0"/>
                <a:cs typeface="Arial" pitchFamily="34" charset="0"/>
              </a:rPr>
              <a:t>Vista é a capital do estado brasileiro de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Roraima. </a:t>
            </a:r>
            <a:endParaRPr lang="pt-BR" dirty="0"/>
          </a:p>
          <a:p>
            <a:pPr>
              <a:lnSpc>
                <a:spcPct val="150000"/>
              </a:lnSpc>
            </a:pPr>
            <a:r>
              <a:rPr lang="pt-BR" dirty="0" smtClean="0"/>
              <a:t>   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População total: 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309.050 habitantes - densidade </a:t>
            </a:r>
            <a:r>
              <a:rPr lang="pt-BR" dirty="0">
                <a:latin typeface="Arial" pitchFamily="34" charset="0"/>
                <a:cs typeface="Arial" pitchFamily="34" charset="0"/>
              </a:rPr>
              <a:t>populacional de 0,499 hab./km²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.</a:t>
            </a:r>
            <a:endParaRPr lang="pt-BR" dirty="0" smtClean="0"/>
          </a:p>
          <a:p>
            <a:pPr>
              <a:lnSpc>
                <a:spcPct val="150000"/>
              </a:lnSpc>
            </a:pPr>
            <a:r>
              <a:rPr lang="pt-BR" dirty="0" smtClean="0"/>
              <a:t>         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 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Serviços 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de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saúde no município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         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-  </a:t>
            </a:r>
            <a:r>
              <a:rPr lang="pt-BR" dirty="0">
                <a:latin typeface="Arial" pitchFamily="34" charset="0"/>
                <a:cs typeface="Arial" pitchFamily="34" charset="0"/>
              </a:rPr>
              <a:t>33 Unidades Básicas de Saúde (UBS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). </a:t>
            </a:r>
          </a:p>
          <a:p>
            <a:pPr>
              <a:lnSpc>
                <a:spcPct val="150000"/>
              </a:lnSpc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       -  </a:t>
            </a:r>
            <a:r>
              <a:rPr lang="pt-BR" dirty="0">
                <a:latin typeface="Arial" pitchFamily="34" charset="0"/>
                <a:cs typeface="Arial" pitchFamily="34" charset="0"/>
              </a:rPr>
              <a:t>55 Equipes trabalhando na modalidade Estratégia Saúde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da Família </a:t>
            </a:r>
            <a:r>
              <a:rPr lang="pt-BR" dirty="0">
                <a:latin typeface="Arial" pitchFamily="34" charset="0"/>
                <a:cs typeface="Arial" pitchFamily="34" charset="0"/>
              </a:rPr>
              <a:t>(ESF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pPr>
              <a:lnSpc>
                <a:spcPct val="150000"/>
              </a:lnSpc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       -  Núcleo de Apoio à Saúde da Família (NASF).</a:t>
            </a:r>
          </a:p>
          <a:p>
            <a:pPr>
              <a:lnSpc>
                <a:spcPct val="150000"/>
              </a:lnSpc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       -  Atenção Especializada - Hospital Coronel Mota.  </a:t>
            </a:r>
          </a:p>
          <a:p>
            <a:pPr>
              <a:lnSpc>
                <a:spcPct val="150000"/>
              </a:lnSpc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      </a:t>
            </a:r>
          </a:p>
          <a:p>
            <a:pPr>
              <a:lnSpc>
                <a:spcPct val="150000"/>
              </a:lnSpc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   Hospitais de referência.</a:t>
            </a:r>
          </a:p>
          <a:p>
            <a:pPr>
              <a:lnSpc>
                <a:spcPct val="150000"/>
              </a:lnSpc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       -  Hospital Geral de Roraima (HGR). </a:t>
            </a:r>
          </a:p>
          <a:p>
            <a:pPr>
              <a:lnSpc>
                <a:spcPct val="150000"/>
              </a:lnSpc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       -  Hospital da Criança- Santo Antonio. </a:t>
            </a:r>
          </a:p>
          <a:p>
            <a:pPr>
              <a:lnSpc>
                <a:spcPct val="150000"/>
              </a:lnSpc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       -  Hospital Materno-Infantil- Nossa Sra. de Nazaré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           </a:t>
            </a:r>
          </a:p>
          <a:p>
            <a:r>
              <a:rPr lang="pt-BR" dirty="0" smtClean="0"/>
              <a:t>             </a:t>
            </a:r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4098" name="Picture 2" descr="http://mochileiro.tur.br/rr%20parque%20mapa%20reserva%20indigena%20raposa%20serra%20do%20s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3717032"/>
            <a:ext cx="3275856" cy="3140968"/>
          </a:xfrm>
          <a:prstGeom prst="rect">
            <a:avLst/>
          </a:prstGeom>
          <a:noFill/>
        </p:spPr>
      </p:pic>
      <p:pic>
        <p:nvPicPr>
          <p:cNvPr id="4" name="Picture 3" descr="C:\Users\Ileana\Desktop\ESF-Ufpel-0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0"/>
            <a:ext cx="2195736" cy="9807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9510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 smtClean="0">
                <a:latin typeface="Arial" pitchFamily="34" charset="0"/>
                <a:cs typeface="Arial" pitchFamily="34" charset="0"/>
              </a:rPr>
              <a:t>Local do estudo </a:t>
            </a:r>
            <a:endParaRPr lang="pt-BR" sz="3200" dirty="0" smtClean="0"/>
          </a:p>
          <a:p>
            <a:pPr>
              <a:lnSpc>
                <a:spcPct val="150000"/>
              </a:lnSpc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- ESF Centro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de Saúde Olenka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M. Thome Vieira.  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U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rbana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Bairro Caimbe.</a:t>
            </a:r>
          </a:p>
          <a:p>
            <a:pPr>
              <a:lnSpc>
                <a:spcPct val="150000"/>
              </a:lnSpc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   - População – 3340 pessoas.</a:t>
            </a:r>
          </a:p>
          <a:p>
            <a:pPr>
              <a:lnSpc>
                <a:spcPct val="150000"/>
              </a:lnSpc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   - Famílias – 835. </a:t>
            </a:r>
          </a:p>
          <a:p>
            <a:pPr>
              <a:lnSpc>
                <a:spcPct val="150000"/>
              </a:lnSpc>
            </a:pPr>
            <a:r>
              <a:rPr lang="pt-BR" sz="2000" b="1" dirty="0">
                <a:latin typeface="Arial" pitchFamily="34" charset="0"/>
                <a:cs typeface="Arial" pitchFamily="34" charset="0"/>
              </a:rPr>
              <a:t> Para a organização e processo de trabalho 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funcionam:</a:t>
            </a:r>
          </a:p>
          <a:p>
            <a:pPr>
              <a:lnSpc>
                <a:spcPct val="150000"/>
              </a:lnSpc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       - 3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E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quipes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de saúde da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família.</a:t>
            </a:r>
          </a:p>
          <a:p>
            <a:pPr>
              <a:lnSpc>
                <a:spcPct val="150000"/>
              </a:lnSpc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     - 1 Médico.</a:t>
            </a:r>
          </a:p>
          <a:p>
            <a:pPr>
              <a:lnSpc>
                <a:spcPct val="150000"/>
              </a:lnSpc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       - 1 Enfermeiro.</a:t>
            </a:r>
          </a:p>
          <a:p>
            <a:pPr>
              <a:lnSpc>
                <a:spcPct val="150000"/>
              </a:lnSpc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       - 1 Técnico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de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enfermagem.</a:t>
            </a:r>
          </a:p>
          <a:p>
            <a:pPr>
              <a:lnSpc>
                <a:spcPct val="150000"/>
              </a:lnSpc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- 6 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Agentes Comunitários de Saúde (ACS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pPr>
              <a:lnSpc>
                <a:spcPct val="150000"/>
              </a:lnSpc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Equipe de apoio.</a:t>
            </a:r>
          </a:p>
          <a:p>
            <a:pPr>
              <a:lnSpc>
                <a:spcPct val="150000"/>
              </a:lnSpc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       - 1 Psicóloga.</a:t>
            </a:r>
          </a:p>
          <a:p>
            <a:pPr>
              <a:lnSpc>
                <a:spcPct val="150000"/>
              </a:lnSpc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       - 2 odontólogo. </a:t>
            </a:r>
          </a:p>
          <a:p>
            <a:pPr>
              <a:lnSpc>
                <a:spcPct val="150000"/>
              </a:lnSpc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       - 1 Assistente Social. 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  </a:t>
            </a:r>
          </a:p>
          <a:p>
            <a:endParaRPr lang="pt-BR" sz="2400" dirty="0">
              <a:latin typeface="Arial" pitchFamily="34" charset="0"/>
              <a:cs typeface="Arial" pitchFamily="34" charset="0"/>
            </a:endParaRP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1026" name="Picture 2" descr="E:\IMG_20140516_1113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2852936"/>
            <a:ext cx="3635896" cy="4005064"/>
          </a:xfrm>
          <a:prstGeom prst="rect">
            <a:avLst/>
          </a:prstGeom>
          <a:noFill/>
        </p:spPr>
      </p:pic>
      <p:pic>
        <p:nvPicPr>
          <p:cNvPr id="4" name="Picture 3" descr="C:\Users\Ileana\Desktop\ESF-Ufpel-0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0"/>
            <a:ext cx="2483768" cy="836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-315416"/>
            <a:ext cx="9144000" cy="9623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 smtClean="0"/>
          </a:p>
          <a:p>
            <a:pPr algn="ctr">
              <a:lnSpc>
                <a:spcPct val="150000"/>
              </a:lnSpc>
            </a:pPr>
            <a:r>
              <a:rPr lang="pt-BR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3200" b="1" dirty="0" smtClean="0">
                <a:latin typeface="Arial" pitchFamily="34" charset="0"/>
                <a:cs typeface="Arial" pitchFamily="34" charset="0"/>
              </a:rPr>
              <a:t>Analise Situacional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 </a:t>
            </a:r>
            <a:r>
              <a:rPr lang="pt-BR" sz="2000" dirty="0" smtClean="0"/>
              <a:t> </a:t>
            </a:r>
            <a:r>
              <a:rPr lang="pt-BR" sz="2000" b="1" dirty="0">
                <a:latin typeface="Arial" pitchFamily="34" charset="0"/>
                <a:cs typeface="Arial" pitchFamily="34" charset="0"/>
              </a:rPr>
              <a:t>D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ecisão </a:t>
            </a:r>
            <a:r>
              <a:rPr lang="pt-BR" sz="2000" b="1" dirty="0">
                <a:latin typeface="Arial" pitchFamily="34" charset="0"/>
                <a:cs typeface="Arial" pitchFamily="34" charset="0"/>
              </a:rPr>
              <a:t>pela equipe de intervir na ação programática de pré-natal e 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puerpério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     - 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B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aixa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cobertura de pré-natal por ano 24 (48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%) - Estimativa - 50</a:t>
            </a:r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      - Baixa cobertura de puérperas 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14 (27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%) – Estimativa - 70 </a:t>
            </a:r>
          </a:p>
          <a:p>
            <a:pPr>
              <a:lnSpc>
                <a:spcPct val="150000"/>
              </a:lnSpc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  </a:t>
            </a:r>
          </a:p>
          <a:p>
            <a:pPr>
              <a:lnSpc>
                <a:spcPct val="150000"/>
              </a:lnSpc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  Indicadores de Qualidade.</a:t>
            </a:r>
          </a:p>
          <a:p>
            <a:pPr>
              <a:lnSpc>
                <a:spcPct val="150000"/>
              </a:lnSpc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        - Deficiente o monitoramento e avaliação das ações.</a:t>
            </a:r>
          </a:p>
          <a:p>
            <a:pPr>
              <a:lnSpc>
                <a:spcPct val="150000"/>
              </a:lnSpc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        - Deficiente  cobertura de gestantes.</a:t>
            </a:r>
          </a:p>
          <a:p>
            <a:pPr>
              <a:lnSpc>
                <a:spcPct val="150000"/>
              </a:lnSpc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        - Exame clínico deficiente.</a:t>
            </a:r>
          </a:p>
          <a:p>
            <a:pPr>
              <a:lnSpc>
                <a:spcPct val="150000"/>
              </a:lnSpc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        - Dificuldade na realização  da primeira consulta odontológica.</a:t>
            </a:r>
          </a:p>
          <a:p>
            <a:pPr>
              <a:lnSpc>
                <a:spcPct val="150000"/>
              </a:lnSpc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        - Poucas puérperas com a primeira consulta  antes dos sete dias depois do parto. </a:t>
            </a:r>
          </a:p>
          <a:p>
            <a:pPr>
              <a:lnSpc>
                <a:spcPct val="150000"/>
              </a:lnSpc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         </a:t>
            </a:r>
          </a:p>
          <a:p>
            <a:endParaRPr lang="pt-BR" sz="2000" dirty="0" smtClean="0"/>
          </a:p>
          <a:p>
            <a:endParaRPr lang="pt-BR" sz="2000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3" name="Picture 3" descr="C:\Users\Ileana\Desktop\ESF-Ufpel-0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0"/>
            <a:ext cx="2051720" cy="908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79512" y="188640"/>
            <a:ext cx="8712968" cy="7048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 smtClean="0">
                <a:latin typeface="Arial" pitchFamily="34" charset="0"/>
                <a:cs typeface="Arial" pitchFamily="34" charset="0"/>
              </a:rPr>
              <a:t>Objetivos </a:t>
            </a:r>
          </a:p>
          <a:p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000" b="1" dirty="0" smtClean="0">
                <a:latin typeface="Arial" pitchFamily="34" charset="0"/>
                <a:cs typeface="Arial" pitchFamily="34" charset="0"/>
              </a:rPr>
              <a:t>Objetivo Geral</a:t>
            </a:r>
          </a:p>
          <a:p>
            <a:pPr algn="just">
              <a:buFontTx/>
              <a:buChar char="-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 Melhorar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a atenção ao pré-natal e puerpério no Centro de Saúde Olenka,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Boa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Vista-RR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buFontTx/>
              <a:buChar char="-"/>
            </a:pP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000" b="1" dirty="0" smtClean="0">
                <a:latin typeface="Arial" pitchFamily="34" charset="0"/>
                <a:cs typeface="Arial" pitchFamily="34" charset="0"/>
              </a:rPr>
              <a:t>Específicos</a:t>
            </a:r>
            <a:endParaRPr lang="pt-BR" sz="2000" dirty="0"/>
          </a:p>
          <a:p>
            <a:pPr algn="just"/>
            <a:r>
              <a:rPr lang="pt-BR" sz="2000" dirty="0" smtClean="0">
                <a:latin typeface="Arial" pitchFamily="34" charset="0"/>
                <a:cs typeface="Arial" pitchFamily="34" charset="0"/>
              </a:rPr>
              <a:t> 1. Ampliar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a cobertura do pré-natal e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puerpério.</a:t>
            </a:r>
          </a:p>
          <a:p>
            <a:pPr algn="just"/>
            <a:r>
              <a:rPr lang="pt-BR" sz="2000" dirty="0" smtClean="0">
                <a:latin typeface="Arial" pitchFamily="34" charset="0"/>
                <a:cs typeface="Arial" pitchFamily="34" charset="0"/>
              </a:rPr>
              <a:t> 2. Melhorar a qualidade da atenção ao pré-natal e puerpério </a:t>
            </a:r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000" dirty="0" smtClean="0">
                <a:latin typeface="Arial" pitchFamily="34" charset="0"/>
                <a:cs typeface="Arial" pitchFamily="34" charset="0"/>
              </a:rPr>
              <a:t> 3. Melhorar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a adesão ao pré-natal e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puerpério.</a:t>
            </a:r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000" dirty="0" smtClean="0">
                <a:latin typeface="Arial" pitchFamily="34" charset="0"/>
                <a:cs typeface="Arial" pitchFamily="34" charset="0"/>
              </a:rPr>
              <a:t> 4. Melhorar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registro das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informações.</a:t>
            </a:r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000" dirty="0" smtClean="0">
                <a:latin typeface="Arial" pitchFamily="34" charset="0"/>
                <a:cs typeface="Arial" pitchFamily="34" charset="0"/>
              </a:rPr>
              <a:t> 5. Realizar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avaliação de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risco.</a:t>
            </a:r>
            <a:endParaRPr lang="pt-BR" sz="2000" dirty="0"/>
          </a:p>
          <a:p>
            <a:pPr algn="just"/>
            <a:r>
              <a:rPr lang="pt-BR" sz="2000" dirty="0" smtClean="0">
                <a:latin typeface="Arial" pitchFamily="34" charset="0"/>
                <a:cs typeface="Arial" pitchFamily="34" charset="0"/>
              </a:rPr>
              <a:t> 6</a:t>
            </a:r>
            <a:r>
              <a:rPr lang="pt-BR" sz="2000" dirty="0" smtClean="0"/>
              <a:t>.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Promover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a Saúde no pré-natal e no puerpério.</a:t>
            </a:r>
          </a:p>
          <a:p>
            <a:pPr algn="just"/>
            <a:r>
              <a:rPr lang="pt-BR" sz="2000" dirty="0">
                <a:latin typeface="Arial" pitchFamily="34" charset="0"/>
                <a:cs typeface="Arial" pitchFamily="34" charset="0"/>
              </a:rPr>
              <a:t> </a:t>
            </a: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000" b="1" dirty="0" smtClean="0">
                <a:latin typeface="Arial" pitchFamily="34" charset="0"/>
                <a:cs typeface="Arial" pitchFamily="34" charset="0"/>
              </a:rPr>
              <a:t>Metas</a:t>
            </a:r>
          </a:p>
          <a:p>
            <a:pPr lvl="0" algn="just"/>
            <a:r>
              <a:rPr lang="pt-BR" sz="2000" b="1" dirty="0" smtClean="0">
                <a:latin typeface="Arial" pitchFamily="34" charset="0"/>
                <a:cs typeface="Arial" pitchFamily="34" charset="0"/>
              </a:rPr>
              <a:t>Meta de </a:t>
            </a:r>
            <a:r>
              <a:rPr lang="pt-BR" sz="2000" b="1" dirty="0">
                <a:latin typeface="Arial" pitchFamily="34" charset="0"/>
                <a:cs typeface="Arial" pitchFamily="34" charset="0"/>
              </a:rPr>
              <a:t>cobertura: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Ampliar a cobertura das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gestantes e puérperas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residentes na área de abrangência da unidade de saúde que frequentam o programa de pré-natal na unidade de saúde para 100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%.</a:t>
            </a:r>
          </a:p>
          <a:p>
            <a:pPr algn="just"/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000" b="1" dirty="0" smtClean="0">
                <a:latin typeface="Arial" pitchFamily="34" charset="0"/>
                <a:cs typeface="Arial" pitchFamily="34" charset="0"/>
              </a:rPr>
              <a:t>Meta de qualidade: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Pactuadas para alcançar 100% das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gestantes e puérperas cadastradas no Programa.</a:t>
            </a:r>
            <a:endParaRPr lang="pt-BR" sz="2000" dirty="0"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  <p:pic>
        <p:nvPicPr>
          <p:cNvPr id="3" name="Picture 3" descr="C:\Users\Ileana\Desktop\ESF-Ufpel-0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0"/>
            <a:ext cx="2915816" cy="1141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188640"/>
            <a:ext cx="9144000" cy="10372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 smtClean="0">
                <a:latin typeface="Arial" pitchFamily="34" charset="0"/>
                <a:cs typeface="Arial" pitchFamily="34" charset="0"/>
              </a:rPr>
              <a:t>Metodologia</a:t>
            </a:r>
          </a:p>
          <a:p>
            <a:pPr>
              <a:lnSpc>
                <a:spcPct val="150000"/>
              </a:lnSpc>
            </a:pPr>
            <a:endParaRPr lang="pt-BR" sz="2000" dirty="0"/>
          </a:p>
          <a:p>
            <a:pPr>
              <a:lnSpc>
                <a:spcPct val="150000"/>
              </a:lnSpc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Período: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12 semanas.</a:t>
            </a:r>
          </a:p>
          <a:p>
            <a:pPr>
              <a:lnSpc>
                <a:spcPct val="150000"/>
              </a:lnSpc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Base teórica: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Manual Técnico de Pré-natal e Puerpério do Ministério da Saúde 2012, além das ações preconizadas pela Rede Cegonha. </a:t>
            </a:r>
          </a:p>
          <a:p>
            <a:pPr>
              <a:lnSpc>
                <a:spcPct val="150000"/>
              </a:lnSpc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           </a:t>
            </a:r>
          </a:p>
          <a:p>
            <a:pPr>
              <a:lnSpc>
                <a:spcPct val="150000"/>
              </a:lnSpc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     Ações realizadas pela equipe ESF</a:t>
            </a:r>
          </a:p>
          <a:p>
            <a:pPr>
              <a:lnSpc>
                <a:spcPct val="150000"/>
              </a:lnSpc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- Acolhimento e atendimento clínico.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 Capacitação para todos os profissionais da equipe. 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 Registro  e organização das informações. </a:t>
            </a:r>
          </a:p>
          <a:p>
            <a:pPr>
              <a:lnSpc>
                <a:spcPct val="150000"/>
              </a:lnSpc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- Monitoramento das ações.</a:t>
            </a:r>
          </a:p>
          <a:p>
            <a:pPr>
              <a:lnSpc>
                <a:spcPct val="150000"/>
              </a:lnSpc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- Divulgação do programa para a comunidade e</a:t>
            </a:r>
          </a:p>
          <a:p>
            <a:pPr>
              <a:lnSpc>
                <a:spcPct val="150000"/>
              </a:lnSpc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 atividades coletivas com as gestantes e puérperas.</a:t>
            </a:r>
          </a:p>
          <a:p>
            <a:pPr>
              <a:lnSpc>
                <a:spcPct val="150000"/>
              </a:lnSpc>
              <a:buFontTx/>
              <a:buChar char="-"/>
            </a:pP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pt-BR" sz="3600" b="1" dirty="0" smtClean="0">
              <a:latin typeface="Arial" pitchFamily="34" charset="0"/>
              <a:cs typeface="Arial" pitchFamily="34" charset="0"/>
            </a:endParaRPr>
          </a:p>
          <a:p>
            <a:endParaRPr lang="pt-BR" sz="3600" b="1" dirty="0" smtClean="0">
              <a:latin typeface="Arial" pitchFamily="34" charset="0"/>
              <a:cs typeface="Arial" pitchFamily="34" charset="0"/>
            </a:endParaRPr>
          </a:p>
          <a:p>
            <a:endParaRPr lang="pt-BR" sz="3600" b="1" dirty="0" smtClean="0">
              <a:latin typeface="Arial" pitchFamily="34" charset="0"/>
              <a:cs typeface="Arial" pitchFamily="34" charset="0"/>
            </a:endParaRPr>
          </a:p>
          <a:p>
            <a:endParaRPr lang="pt-BR" sz="3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C:\Users\Ileana\Desktop\20150727_142056_resiz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2492896"/>
            <a:ext cx="3179762" cy="2232248"/>
          </a:xfrm>
          <a:prstGeom prst="rect">
            <a:avLst/>
          </a:prstGeom>
          <a:noFill/>
        </p:spPr>
      </p:pic>
      <p:pic>
        <p:nvPicPr>
          <p:cNvPr id="4" name="Picture 3" descr="C:\Users\Ileana\Desktop\ESF-Ufpel-0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0"/>
            <a:ext cx="2987824" cy="114114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4725144"/>
            <a:ext cx="2387673" cy="213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0"/>
            <a:ext cx="8891464" cy="9818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539750"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32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Resultados </a:t>
            </a:r>
          </a:p>
          <a:p>
            <a:pPr lvl="0" indent="539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pt-BR" sz="20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indent="539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Objetivo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1 : Ampliar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a cobertura do pré-natal:</a:t>
            </a:r>
          </a:p>
          <a:p>
            <a:pPr lvl="0" indent="539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Meta 1 : Ampliar a cobertura das gestantes residentes na área de abrangência da unidade de saúde que frequentam o programa de pré-natal na unidade de saúde para 100%.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lvl="0" indent="539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lvl="0" indent="539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1º mês: </a:t>
            </a:r>
            <a:r>
              <a:rPr lang="pt-BR" sz="2000" dirty="0"/>
              <a:t>17 (60,7%) </a:t>
            </a: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lvl="0" indent="539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2º mês: </a:t>
            </a:r>
            <a:r>
              <a:rPr lang="pt-BR" sz="2000" dirty="0"/>
              <a:t>24 (85,7%) </a:t>
            </a: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lvl="0" indent="539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3º mês: </a:t>
            </a:r>
            <a:r>
              <a:rPr lang="pt-BR" sz="2000" dirty="0"/>
              <a:t>28 (100%) </a:t>
            </a: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lvl="0" indent="539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4º mês: </a:t>
            </a:r>
            <a:r>
              <a:rPr lang="pt-BR" sz="2000" dirty="0" smtClean="0">
                <a:latin typeface="+mj-lt"/>
                <a:cs typeface="Arial" pitchFamily="34" charset="0"/>
              </a:rPr>
              <a:t>28 (100%)</a:t>
            </a:r>
            <a:endParaRPr lang="pt-BR" sz="2000" dirty="0">
              <a:latin typeface="+mj-lt"/>
              <a:cs typeface="Arial" pitchFamily="34" charset="0"/>
            </a:endParaRPr>
          </a:p>
          <a:p>
            <a:pPr lvl="0" indent="539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pt-BR" sz="2000" dirty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indent="539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pt-BR" sz="20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indent="539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A meta de cobertura de gestantes foi alcançada.</a:t>
            </a:r>
          </a:p>
          <a:p>
            <a:pPr lvl="0" indent="539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pt-BR" sz="20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indent="539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pt-BR" sz="20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indent="539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pt-BR" sz="20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indent="539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lvl="0" indent="539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lvl="0" indent="539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lvl="0" indent="539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pt-BR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C:\Users\Ileana\Desktop\ESF-Ufpel-0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0"/>
            <a:ext cx="2771800" cy="1052736"/>
          </a:xfrm>
          <a:prstGeom prst="rect">
            <a:avLst/>
          </a:prstGeom>
          <a:noFill/>
        </p:spPr>
      </p:pic>
      <p:sp>
        <p:nvSpPr>
          <p:cNvPr id="2" name="CaixaDeTexto 1"/>
          <p:cNvSpPr txBox="1"/>
          <p:nvPr/>
        </p:nvSpPr>
        <p:spPr>
          <a:xfrm>
            <a:off x="4716016" y="4146043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graphicFrame>
        <p:nvGraphicFramePr>
          <p:cNvPr id="9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699507650"/>
              </p:ext>
            </p:extLst>
          </p:nvPr>
        </p:nvGraphicFramePr>
        <p:xfrm>
          <a:off x="3275856" y="2924944"/>
          <a:ext cx="5688632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Ileana\Desktop\ESF-Ufpel-0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0"/>
            <a:ext cx="2771800" cy="1052736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2411760" y="188640"/>
            <a:ext cx="34563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Resultados </a:t>
            </a:r>
            <a:endParaRPr lang="pt-BR" sz="3200" dirty="0"/>
          </a:p>
        </p:txBody>
      </p:sp>
      <p:sp>
        <p:nvSpPr>
          <p:cNvPr id="4" name="Retângulo 3"/>
          <p:cNvSpPr/>
          <p:nvPr/>
        </p:nvSpPr>
        <p:spPr>
          <a:xfrm>
            <a:off x="0" y="980728"/>
            <a:ext cx="88924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      Objetivo 1: Ampliar a cobertura do Puerpério:</a:t>
            </a:r>
          </a:p>
          <a:p>
            <a:pPr algn="just">
              <a:lnSpc>
                <a:spcPct val="150000"/>
              </a:lnSpc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      Meta 1.1: Garantir a 100% das puérperas cadastradas no programa de Pré-Natal e Puerpério da área de abrangência consulta puerperal antes dos 42 dias após o parto.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112861714"/>
              </p:ext>
            </p:extLst>
          </p:nvPr>
        </p:nvGraphicFramePr>
        <p:xfrm>
          <a:off x="3275856" y="2924944"/>
          <a:ext cx="5616624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tângulo 5"/>
          <p:cNvSpPr/>
          <p:nvPr/>
        </p:nvSpPr>
        <p:spPr>
          <a:xfrm>
            <a:off x="179512" y="3140968"/>
            <a:ext cx="28083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539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1º mês: </a:t>
            </a:r>
            <a:r>
              <a:rPr lang="pt-BR" dirty="0" smtClean="0"/>
              <a:t>02 (100%) 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lvl="0" indent="539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2º mês: </a:t>
            </a:r>
            <a:r>
              <a:rPr lang="pt-BR" dirty="0" smtClean="0"/>
              <a:t>06 (100%) 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lvl="0" indent="539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3º mês: </a:t>
            </a:r>
            <a:r>
              <a:rPr lang="pt-BR" dirty="0" smtClean="0"/>
              <a:t>10 (100%) 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lvl="0" indent="539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4º mês: </a:t>
            </a:r>
            <a:r>
              <a:rPr lang="pt-BR" dirty="0" smtClean="0">
                <a:cs typeface="Arial" pitchFamily="34" charset="0"/>
              </a:rPr>
              <a:t>15 (100%)</a:t>
            </a:r>
            <a:endParaRPr lang="pt-BR" dirty="0">
              <a:cs typeface="Arial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95536" y="6093296"/>
            <a:ext cx="5814392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539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A meta do cadastro de puérperas foi alcançada.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Metrô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1396</TotalTime>
  <Words>1043</Words>
  <Application>Microsoft Office PowerPoint</Application>
  <PresentationFormat>Apresentação na tela (4:3)</PresentationFormat>
  <Paragraphs>250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0" baseType="lpstr">
      <vt:lpstr>Tema do Office</vt:lpstr>
      <vt:lpstr>Qualificação da atenção ao pré-natal e puerpério no CS/ESF Olenka, Boa Vista/RR          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Qualificação da atenção ao pré-natal e puerpério na CS/ESF Olenka,  Boa Vista/RR</dc:title>
  <dc:creator>Ileana</dc:creator>
  <cp:lastModifiedBy>Ileana</cp:lastModifiedBy>
  <cp:revision>242</cp:revision>
  <dcterms:created xsi:type="dcterms:W3CDTF">2015-07-21T19:27:58Z</dcterms:created>
  <dcterms:modified xsi:type="dcterms:W3CDTF">2015-08-07T00:04:53Z</dcterms:modified>
</cp:coreProperties>
</file>