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4764" r:id="rId1"/>
  </p:sldMasterIdLst>
  <p:notesMasterIdLst>
    <p:notesMasterId r:id="rId28"/>
  </p:notesMasterIdLst>
  <p:sldIdLst>
    <p:sldId id="256" r:id="rId2"/>
    <p:sldId id="257" r:id="rId3"/>
    <p:sldId id="261" r:id="rId4"/>
    <p:sldId id="378" r:id="rId5"/>
    <p:sldId id="263" r:id="rId6"/>
    <p:sldId id="377" r:id="rId7"/>
    <p:sldId id="266" r:id="rId8"/>
    <p:sldId id="337" r:id="rId9"/>
    <p:sldId id="340" r:id="rId10"/>
    <p:sldId id="344" r:id="rId11"/>
    <p:sldId id="347" r:id="rId12"/>
    <p:sldId id="352" r:id="rId13"/>
    <p:sldId id="380" r:id="rId14"/>
    <p:sldId id="382" r:id="rId15"/>
    <p:sldId id="384" r:id="rId16"/>
    <p:sldId id="360" r:id="rId17"/>
    <p:sldId id="359" r:id="rId18"/>
    <p:sldId id="386" r:id="rId19"/>
    <p:sldId id="388" r:id="rId20"/>
    <p:sldId id="390" r:id="rId21"/>
    <p:sldId id="366" r:id="rId22"/>
    <p:sldId id="368" r:id="rId23"/>
    <p:sldId id="370" r:id="rId24"/>
    <p:sldId id="373" r:id="rId25"/>
    <p:sldId id="391" r:id="rId26"/>
    <p:sldId id="392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\Downloads\pre-natal%20final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\Downloads\pre-natal%20final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\Downloads\pre-natal%20final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\Downloads\pre-natal%20final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\Downloads\pre-natal%20final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\Downloads\pre-natal%20final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\Downloads\pre-natal%20final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\Downloads\Coleta%20de%20dados%20Puerperio%20final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m\Downloads\Coleta%20de%20dados%20Puerperio%20final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96786102084348"/>
          <c:y val="0.24014420973415709"/>
          <c:w val="0.85080728917993276"/>
          <c:h val="0.598568403367219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</c:spPr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0.39473684210526438</c:v>
                </c:pt>
                <c:pt idx="1">
                  <c:v>0.5</c:v>
                </c:pt>
                <c:pt idx="2">
                  <c:v>0.5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584320"/>
        <c:axId val="44784384"/>
      </c:barChart>
      <c:catAx>
        <c:axId val="15858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784384"/>
        <c:crosses val="autoZero"/>
        <c:auto val="1"/>
        <c:lblAlgn val="ctr"/>
        <c:lblOffset val="100"/>
        <c:tickMarkSkip val="1"/>
        <c:noMultiLvlLbl val="0"/>
      </c:catAx>
      <c:valAx>
        <c:axId val="447843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8584320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993310530068853"/>
          <c:y val="0.23444525322657433"/>
          <c:w val="0.83669437206084896"/>
          <c:h val="0.667845675252741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0.93333333333333335</c:v>
                </c:pt>
                <c:pt idx="1">
                  <c:v>0.94736842105262131</c:v>
                </c:pt>
                <c:pt idx="2">
                  <c:v>0.94736842105262131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890432"/>
        <c:axId val="44786816"/>
      </c:barChart>
      <c:catAx>
        <c:axId val="15989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786816"/>
        <c:crosses val="autoZero"/>
        <c:auto val="1"/>
        <c:lblAlgn val="ctr"/>
        <c:lblOffset val="100"/>
        <c:tickMarkSkip val="1"/>
        <c:noMultiLvlLbl val="0"/>
      </c:catAx>
      <c:valAx>
        <c:axId val="447868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98904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267339560778502"/>
          <c:y val="0.19784172661870467"/>
          <c:w val="0.83960477220451157"/>
          <c:h val="0.6402877697841726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Indicadores!$C$11</c:f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multiLvlStrRef>
              <c:f>Indicadores!$D$10:$G$10</c:f>
            </c:multiLvlStrRef>
          </c:cat>
          <c:val>
            <c:numRef>
              <c:f>Indicadores!$D$11:$G$11</c:f>
            </c:numRef>
          </c:val>
        </c:ser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0.8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639040"/>
        <c:axId val="44789120"/>
      </c:barChart>
      <c:catAx>
        <c:axId val="15963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789120"/>
        <c:crosses val="autoZero"/>
        <c:auto val="1"/>
        <c:lblAlgn val="ctr"/>
        <c:lblOffset val="100"/>
        <c:tickMarkSkip val="1"/>
        <c:noMultiLvlLbl val="0"/>
      </c:catAx>
      <c:valAx>
        <c:axId val="447891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96390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993310530068853"/>
          <c:y val="0.23444525322657439"/>
          <c:w val="0.8366943720608494"/>
          <c:h val="0.66784567525274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0.93333333333333335</c:v>
                </c:pt>
                <c:pt idx="1">
                  <c:v>0.94736842105262109</c:v>
                </c:pt>
                <c:pt idx="2">
                  <c:v>0.94736842105262109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970304"/>
        <c:axId val="44791424"/>
      </c:barChart>
      <c:catAx>
        <c:axId val="15997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791424"/>
        <c:crosses val="autoZero"/>
        <c:auto val="1"/>
        <c:lblAlgn val="ctr"/>
        <c:lblOffset val="100"/>
        <c:tickMarkSkip val="1"/>
        <c:noMultiLvlLbl val="0"/>
      </c:catAx>
      <c:valAx>
        <c:axId val="447914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99703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96786102084348"/>
          <c:y val="0.17253521126760571"/>
          <c:w val="0.85080728917993276"/>
          <c:h val="0.6690140845070422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Indicadores!$C$11</c:f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multiLvlStrRef>
              <c:f>Indicadores!$D$10:$G$10</c:f>
            </c:multiLvlStrRef>
          </c:cat>
          <c:val>
            <c:numRef>
              <c:f>Indicadores!$D$11:$G$11</c:f>
            </c:numRef>
          </c:val>
        </c:ser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</c:spPr>
          <c:invertIfNegative val="0"/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0.73333333333333361</c:v>
                </c:pt>
                <c:pt idx="1">
                  <c:v>0.89473684210526316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972864"/>
        <c:axId val="44793856"/>
      </c:barChart>
      <c:catAx>
        <c:axId val="15997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793856"/>
        <c:crosses val="autoZero"/>
        <c:auto val="1"/>
        <c:lblAlgn val="ctr"/>
        <c:lblOffset val="100"/>
        <c:tickMarkSkip val="1"/>
        <c:noMultiLvlLbl val="0"/>
      </c:catAx>
      <c:valAx>
        <c:axId val="447938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99728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29508196721674"/>
          <c:y val="0.18631178707224738"/>
          <c:w val="0.83401639344262257"/>
          <c:h val="0.64258555133079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Indicadores!$C$89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Indicadores!$D$88:$G$88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Indicadores!$D$89:$G$89</c:f>
              <c:numCache>
                <c:formatCode>0.0%</c:formatCode>
                <c:ptCount val="4"/>
                <c:pt idx="0">
                  <c:v>1</c:v>
                </c:pt>
                <c:pt idx="1">
                  <c:v>0.73684210526315785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827456"/>
        <c:axId val="44797888"/>
      </c:barChart>
      <c:catAx>
        <c:axId val="15982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797888"/>
        <c:crosses val="autoZero"/>
        <c:auto val="1"/>
        <c:lblAlgn val="ctr"/>
        <c:lblOffset val="100"/>
        <c:tickMarkSkip val="1"/>
        <c:noMultiLvlLbl val="0"/>
      </c:catAx>
      <c:valAx>
        <c:axId val="447978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98274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86035931945914"/>
          <c:y val="0.16943549080456619"/>
          <c:w val="0.83333500782658165"/>
          <c:h val="0.68106422774382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Indicadores!$C$94</c:f>
              <c:strCache>
                <c:ptCount val="1"/>
                <c:pt idx="0">
                  <c:v>Proporção de gestantes que receberam orientação sobre anticoncepção após o 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</c:spPr>
          <c:invertIfNegative val="0"/>
          <c:cat>
            <c:strRef>
              <c:f>Indicadores!$D$93:$G$93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Indicadores!$D$94:$G$94</c:f>
              <c:numCache>
                <c:formatCode>0.0%</c:formatCode>
                <c:ptCount val="4"/>
                <c:pt idx="0">
                  <c:v>1</c:v>
                </c:pt>
                <c:pt idx="1">
                  <c:v>0.73684210526315785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530816"/>
        <c:axId val="44800192"/>
      </c:barChart>
      <c:catAx>
        <c:axId val="16253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800192"/>
        <c:crosses val="autoZero"/>
        <c:auto val="1"/>
        <c:lblAlgn val="ctr"/>
        <c:lblOffset val="100"/>
        <c:tickMarkSkip val="1"/>
        <c:noMultiLvlLbl val="0"/>
      </c:catAx>
      <c:valAx>
        <c:axId val="448001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25308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29508196721674"/>
          <c:y val="0.20161290322580638"/>
          <c:w val="0.83401639344262257"/>
          <c:h val="0.616935483870967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puérperas que receberam orientação sobre os cuidados com o recém-nascido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Indicadores!$D$58:$G$58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Indicadores!$D$59:$G$59</c:f>
              <c:numCache>
                <c:formatCode>0.0%</c:formatCode>
                <c:ptCount val="4"/>
                <c:pt idx="0">
                  <c:v>0.8333333333333337</c:v>
                </c:pt>
                <c:pt idx="1">
                  <c:v>0.90909090909090906</c:v>
                </c:pt>
                <c:pt idx="2">
                  <c:v>0.93333333333333335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251328"/>
        <c:axId val="81209600"/>
      </c:barChart>
      <c:catAx>
        <c:axId val="161251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1209600"/>
        <c:crosses val="autoZero"/>
        <c:auto val="1"/>
        <c:lblAlgn val="ctr"/>
        <c:lblOffset val="100"/>
        <c:tickMarkSkip val="1"/>
        <c:noMultiLvlLbl val="0"/>
      </c:catAx>
      <c:valAx>
        <c:axId val="812096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12513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29508196721679"/>
          <c:y val="0.20161290322580638"/>
          <c:w val="0.83401639344262257"/>
          <c:h val="0.616935483870967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puérperas que receberam orientação sobre os cuidados com o recém-nascido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Indicadores!$D$58:$G$58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Indicadores!$D$59:$G$59</c:f>
              <c:numCache>
                <c:formatCode>0.0%</c:formatCode>
                <c:ptCount val="4"/>
                <c:pt idx="0">
                  <c:v>0.8333333333333337</c:v>
                </c:pt>
                <c:pt idx="1">
                  <c:v>0.90909090909090906</c:v>
                </c:pt>
                <c:pt idx="2">
                  <c:v>0.93333333333333335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254400"/>
        <c:axId val="81211904"/>
      </c:barChart>
      <c:catAx>
        <c:axId val="16125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1211904"/>
        <c:crosses val="autoZero"/>
        <c:auto val="1"/>
        <c:lblAlgn val="ctr"/>
        <c:lblOffset val="100"/>
        <c:tickMarkSkip val="1"/>
        <c:noMultiLvlLbl val="0"/>
      </c:catAx>
      <c:valAx>
        <c:axId val="812119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12544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5D490-D176-4418-8947-4C83C34C64E9}" type="datetimeFigureOut">
              <a:rPr lang="pt-BR" smtClean="0"/>
              <a:pPr/>
              <a:t>18/08/2015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D170E-0C1B-47F1-9CA4-E61C58E36E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26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476D35-30D0-4B01-A265-A63308F2688C}" type="datetimeFigureOut">
              <a:rPr lang="pt-BR" smtClean="0"/>
              <a:pPr/>
              <a:t>18/08/2015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AB73BA-43D4-4E6F-B0A0-BD8768FA5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76D35-30D0-4B01-A265-A63308F2688C}" type="datetimeFigureOut">
              <a:rPr lang="pt-BR" smtClean="0"/>
              <a:pPr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B73BA-43D4-4E6F-B0A0-BD8768FA5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76D35-30D0-4B01-A265-A63308F2688C}" type="datetimeFigureOut">
              <a:rPr lang="pt-BR" smtClean="0"/>
              <a:pPr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B73BA-43D4-4E6F-B0A0-BD8768FA5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76D35-30D0-4B01-A265-A63308F2688C}" type="datetimeFigureOut">
              <a:rPr lang="pt-BR" smtClean="0"/>
              <a:pPr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B73BA-43D4-4E6F-B0A0-BD8768FA5DF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76D35-30D0-4B01-A265-A63308F2688C}" type="datetimeFigureOut">
              <a:rPr lang="pt-BR" smtClean="0"/>
              <a:pPr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B73BA-43D4-4E6F-B0A0-BD8768FA5DF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76D35-30D0-4B01-A265-A63308F2688C}" type="datetimeFigureOut">
              <a:rPr lang="pt-BR" smtClean="0"/>
              <a:pPr/>
              <a:t>18/08/2015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B73BA-43D4-4E6F-B0A0-BD8768FA5DF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76D35-30D0-4B01-A265-A63308F2688C}" type="datetimeFigureOut">
              <a:rPr lang="pt-BR" smtClean="0"/>
              <a:pPr/>
              <a:t>18/08/2015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B73BA-43D4-4E6F-B0A0-BD8768FA5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76D35-30D0-4B01-A265-A63308F2688C}" type="datetimeFigureOut">
              <a:rPr lang="pt-BR" smtClean="0"/>
              <a:pPr/>
              <a:t>18/08/2015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B73BA-43D4-4E6F-B0A0-BD8768FA5DF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76D35-30D0-4B01-A265-A63308F2688C}" type="datetimeFigureOut">
              <a:rPr lang="pt-BR" smtClean="0"/>
              <a:pPr/>
              <a:t>18/08/2015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B73BA-43D4-4E6F-B0A0-BD8768FA5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476D35-30D0-4B01-A265-A63308F2688C}" type="datetimeFigureOut">
              <a:rPr lang="pt-BR" smtClean="0"/>
              <a:pPr/>
              <a:t>18/08/2015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B73BA-43D4-4E6F-B0A0-BD8768FA5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476D35-30D0-4B01-A265-A63308F2688C}" type="datetimeFigureOut">
              <a:rPr lang="pt-BR" smtClean="0"/>
              <a:pPr/>
              <a:t>18/08/2015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AB73BA-43D4-4E6F-B0A0-BD8768FA5DF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476D35-30D0-4B01-A265-A63308F2688C}" type="datetimeFigureOut">
              <a:rPr lang="pt-BR" smtClean="0"/>
              <a:pPr/>
              <a:t>18/08/2015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AB73BA-43D4-4E6F-B0A0-BD8768FA5DF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5" r:id="rId1"/>
    <p:sldLayoutId id="2147484766" r:id="rId2"/>
    <p:sldLayoutId id="2147484767" r:id="rId3"/>
    <p:sldLayoutId id="2147484768" r:id="rId4"/>
    <p:sldLayoutId id="2147484769" r:id="rId5"/>
    <p:sldLayoutId id="2147484770" r:id="rId6"/>
    <p:sldLayoutId id="2147484771" r:id="rId7"/>
    <p:sldLayoutId id="2147484772" r:id="rId8"/>
    <p:sldLayoutId id="2147484773" r:id="rId9"/>
    <p:sldLayoutId id="2147484774" r:id="rId10"/>
    <p:sldLayoutId id="21474847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215238" cy="1857387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200" dirty="0" smtClean="0">
                <a:solidFill>
                  <a:srgbClr val="0070C0"/>
                </a:solidFill>
              </a:rPr>
              <a:t>  </a:t>
            </a:r>
            <a:r>
              <a:rPr lang="pt-BR" dirty="0" smtClean="0">
                <a:solidFill>
                  <a:srgbClr val="0070C0"/>
                </a:solidFill>
                <a:latin typeface="Algerian" pitchFamily="82" charset="0"/>
              </a:rPr>
              <a:t/>
            </a:r>
            <a:br>
              <a:rPr lang="pt-BR" dirty="0" smtClean="0">
                <a:solidFill>
                  <a:srgbClr val="0070C0"/>
                </a:solidFill>
                <a:latin typeface="Algerian" pitchFamily="82" charset="0"/>
              </a:rPr>
            </a:br>
            <a:r>
              <a:rPr lang="pt-BR" dirty="0" smtClean="0">
                <a:solidFill>
                  <a:srgbClr val="0070C0"/>
                </a:solidFill>
                <a:latin typeface="Algerian" pitchFamily="82" charset="0"/>
              </a:rPr>
              <a:t> </a:t>
            </a:r>
            <a:br>
              <a:rPr lang="pt-BR" dirty="0" smtClean="0">
                <a:solidFill>
                  <a:srgbClr val="0070C0"/>
                </a:solidFill>
                <a:latin typeface="Algerian" pitchFamily="82" charset="0"/>
              </a:rPr>
            </a:br>
            <a:r>
              <a:rPr lang="pt-BR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pt-B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786050" y="357166"/>
            <a:ext cx="40719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UNIVERSIDADE ABERTA DO SUS</a:t>
            </a:r>
            <a:r>
              <a:rPr lang="pt-BR" sz="16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16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1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UNIVERSIDADE FEDERAL DE PELOTAS</a:t>
            </a:r>
            <a:r>
              <a:rPr lang="pt-BR" sz="16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16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1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Especialização em Saúde da Família</a:t>
            </a:r>
            <a:r>
              <a:rPr lang="pt-BR" sz="16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16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16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pt-BR" sz="1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Modalidade a Distância</a:t>
            </a:r>
          </a:p>
          <a:p>
            <a:pPr algn="ctr"/>
            <a:r>
              <a:rPr lang="pt-BR" sz="1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Turma 7</a:t>
            </a:r>
            <a:endParaRPr lang="pt-BR" sz="16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agem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785786" y="285728"/>
            <a:ext cx="1357322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685800" y="2285992"/>
            <a:ext cx="7772400" cy="285752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QUALIFICAÇÃO DA ATENÇÃO AO  PRÉ-NATAL  E PUERPÉRIO  NO POSTO DE SAUDE DE JABOTICABA,JABOTICABA /RS</a:t>
            </a:r>
          </a:p>
          <a:p>
            <a:pPr algn="ctr"/>
            <a:endParaRPr lang="pt-BR" sz="2400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pt-BR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Especializado: </a:t>
            </a:r>
            <a:r>
              <a:rPr lang="pt-BR" sz="1800" b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Ilia</a:t>
            </a:r>
            <a:r>
              <a:rPr lang="pt-BR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b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Lantigua</a:t>
            </a:r>
            <a:r>
              <a:rPr lang="pt-BR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b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Suárez</a:t>
            </a:r>
            <a:endParaRPr lang="pt-BR" sz="1800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pt-BR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Orientadora : </a:t>
            </a:r>
            <a:r>
              <a:rPr lang="pt-BR" sz="1800" b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Suame</a:t>
            </a:r>
            <a:r>
              <a:rPr lang="pt-BR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Cristine Melo Freitas.</a:t>
            </a:r>
          </a:p>
          <a:p>
            <a:pPr algn="l"/>
            <a:endParaRPr lang="pt-BR" sz="1800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pt-BR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just"/>
            <a:r>
              <a:rPr lang="pt-BR" sz="1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PELOTAS, 2015</a:t>
            </a:r>
            <a:endParaRPr lang="pt-BR" sz="18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285728"/>
            <a:ext cx="4443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Resultado</a:t>
            </a:r>
          </a:p>
        </p:txBody>
      </p:sp>
      <p:graphicFrame>
        <p:nvGraphicFramePr>
          <p:cNvPr id="3" name="Image1"/>
          <p:cNvGraphicFramePr/>
          <p:nvPr/>
        </p:nvGraphicFramePr>
        <p:xfrm>
          <a:off x="1428728" y="2357430"/>
          <a:ext cx="607223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571472" y="642918"/>
            <a:ext cx="82153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Objetivo 2:</a:t>
            </a:r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Melhorar a qualidade da atenção ao pré-natal realizado na Unidade. </a:t>
            </a:r>
          </a:p>
          <a:p>
            <a:pPr algn="just"/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Meta 2.3:Realizar pelo menos um exame ginecológico por trimestre em 100% das gestantes;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285728"/>
            <a:ext cx="4443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Resultado</a:t>
            </a:r>
          </a:p>
        </p:txBody>
      </p:sp>
      <p:graphicFrame>
        <p:nvGraphicFramePr>
          <p:cNvPr id="3" name="Image1"/>
          <p:cNvGraphicFramePr/>
          <p:nvPr/>
        </p:nvGraphicFramePr>
        <p:xfrm>
          <a:off x="1500166" y="2643182"/>
          <a:ext cx="607223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785786" y="928670"/>
            <a:ext cx="78581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Objetivo 2:</a:t>
            </a:r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Melhorar a qualidade da atenção ao pré-natal realizado na Unidade. </a:t>
            </a:r>
          </a:p>
          <a:p>
            <a:pPr algn="just"/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Meta 2.7:Garantir que 100% das gestantes estejam com vacina contra hepatite B em dia;</a:t>
            </a:r>
          </a:p>
          <a:p>
            <a:pPr algn="just"/>
            <a:endParaRPr lang="pt-BR" sz="28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285728"/>
            <a:ext cx="4443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Resultado</a:t>
            </a:r>
          </a:p>
        </p:txBody>
      </p:sp>
      <p:graphicFrame>
        <p:nvGraphicFramePr>
          <p:cNvPr id="3" name="Image1"/>
          <p:cNvGraphicFramePr/>
          <p:nvPr/>
        </p:nvGraphicFramePr>
        <p:xfrm>
          <a:off x="1571604" y="2857496"/>
          <a:ext cx="607223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428596" y="1071546"/>
            <a:ext cx="80010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Objetivo 2:</a:t>
            </a:r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Melhorar a qualidade da atenção ao pré-natal realizado na Unidade. </a:t>
            </a:r>
          </a:p>
          <a:p>
            <a:pPr algn="just"/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Meta 2.9: Garantir a primeira consulta odontológica programática para 100% das gestantes cadastradas;</a:t>
            </a:r>
          </a:p>
          <a:p>
            <a:pPr algn="just"/>
            <a:endParaRPr lang="pt-BR" sz="28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1"/>
            <a:ext cx="721523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Resultados</a:t>
            </a:r>
          </a:p>
          <a:p>
            <a:pPr algn="just"/>
            <a:r>
              <a:rPr lang="pt-BR" sz="28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Meta de 100%  Alcançada</a:t>
            </a:r>
          </a:p>
          <a:p>
            <a:pPr algn="just"/>
            <a:endParaRPr lang="pt-BR" sz="2400" u="sng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Objetivo 2</a:t>
            </a:r>
            <a:r>
              <a:rPr lang="pt-BR" sz="2400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Melhorar a qualidade da atenção ao pré-natal realizado na Unidade .</a:t>
            </a:r>
          </a:p>
          <a:p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Meta 2.3: Realizar pelo menos um exame de mamas em 100% das gestantes.</a:t>
            </a:r>
          </a:p>
          <a:p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Meta 2.4: Garantir a 100% das gestantes a solicitação de exames laboratoriais de acordo com protocolo.</a:t>
            </a:r>
          </a:p>
          <a:p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Meta 2.5: Garantir a 100% das gestantes a prescrição de sulfato ferroso e ácido fólico conforme protocolo.</a:t>
            </a:r>
          </a:p>
          <a:p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Meta 2.6: Garantir que 100% das gestantes estejam com vacina antitetânica em dia.</a:t>
            </a:r>
          </a:p>
          <a:p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Meta 2.8: Realizar avaliação da necessidade de atendimento odontológico em 100% das gestantes durante o pré-natal.</a:t>
            </a:r>
          </a:p>
          <a:p>
            <a:pPr algn="just"/>
            <a:endParaRPr lang="pt-BR" sz="2800" b="1" u="sng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57167"/>
            <a:ext cx="735811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Resultados</a:t>
            </a:r>
          </a:p>
          <a:p>
            <a:pPr algn="just"/>
            <a:r>
              <a:rPr lang="pt-BR" sz="28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Meta de 100%  Alcançada</a:t>
            </a:r>
          </a:p>
          <a:p>
            <a:pPr algn="just"/>
            <a:endParaRPr lang="pt-BR" sz="2400" u="sng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Objetivo 3: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Melhorar a adesão ao pré-natal.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3.1: Realizar busca ativa de 100% das gestantes faltosas às consultas de pré-natal.</a:t>
            </a:r>
          </a:p>
          <a:p>
            <a:endParaRPr lang="pt-BR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Objetivo 4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Melhorar o registro do programa de pré-natal.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4.1: Manter registro na ficha de acompanhamento/espelho de pré-natal em 100% das gestantes.</a:t>
            </a:r>
          </a:p>
          <a:p>
            <a:endParaRPr lang="pt-BR" sz="2400" b="1" u="sng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Objetivo 5</a:t>
            </a:r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: Realizar avaliação de risco, na avaliação do risco gestacional das gestantes.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5.1:Avaliar risco gestacional em 100% das gestantes.</a:t>
            </a:r>
          </a:p>
          <a:p>
            <a:r>
              <a:rPr lang="pt-BR" sz="2400" dirty="0" smtClean="0"/>
              <a:t> </a:t>
            </a:r>
          </a:p>
          <a:p>
            <a:endParaRPr lang="pt-BR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57167"/>
            <a:ext cx="728667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Resultados</a:t>
            </a:r>
          </a:p>
          <a:p>
            <a:pPr algn="just"/>
            <a:r>
              <a:rPr lang="pt-BR" sz="28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de 100%  Alcançada</a:t>
            </a:r>
          </a:p>
          <a:p>
            <a:pPr algn="just"/>
            <a:endParaRPr lang="pt-BR" sz="2400" u="sng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Objetivo 6</a:t>
            </a:r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: Promover a saúde no pré-natal.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6.1: Garantir a 100% das gestantes s orientação nutricional durante a gestação.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6.2: Promover o aleitamento materno junto a 100% das gestantes.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6.5: Orientar 100% das gestantes sobre os riscos do tabagismo e do uso de álcool e drogas na gestação.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6.6: Orientar 100% das gestantes sobre higiene bucal</a:t>
            </a:r>
          </a:p>
          <a:p>
            <a:endParaRPr lang="pt-B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285728"/>
            <a:ext cx="4443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Resultado</a:t>
            </a:r>
          </a:p>
        </p:txBody>
      </p:sp>
      <p:graphicFrame>
        <p:nvGraphicFramePr>
          <p:cNvPr id="5" name="Image1"/>
          <p:cNvGraphicFramePr/>
          <p:nvPr/>
        </p:nvGraphicFramePr>
        <p:xfrm>
          <a:off x="1428728" y="2285992"/>
          <a:ext cx="607223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785787" y="785794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Objetivo 6: </a:t>
            </a:r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Promover a saúde no pré-natal</a:t>
            </a:r>
          </a:p>
          <a:p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Meta 6.3: Orientar 100% das gestantes sobre os cuidados com o recém-nascido</a:t>
            </a:r>
            <a:endParaRPr lang="pt-BR" sz="28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285728"/>
            <a:ext cx="4443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Resultado</a:t>
            </a:r>
          </a:p>
        </p:txBody>
      </p:sp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0" y="5416848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Image1"/>
          <p:cNvGraphicFramePr/>
          <p:nvPr/>
        </p:nvGraphicFramePr>
        <p:xfrm>
          <a:off x="1357290" y="2643182"/>
          <a:ext cx="6183467" cy="357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714348" y="928670"/>
            <a:ext cx="77867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Objetivo 6</a:t>
            </a:r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: Promover a saúde no pré-natal</a:t>
            </a:r>
          </a:p>
          <a:p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Meta 6.4: Orientar 100% das gestantes sobre anticoncepção após o parto.</a:t>
            </a:r>
          </a:p>
          <a:p>
            <a:endParaRPr lang="pt-BR" sz="28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57167"/>
            <a:ext cx="71438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Resultados</a:t>
            </a:r>
          </a:p>
          <a:p>
            <a:pPr algn="just"/>
            <a:r>
              <a:rPr lang="pt-BR" sz="28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de 100%  Alcançada</a:t>
            </a:r>
          </a:p>
          <a:p>
            <a:r>
              <a:rPr lang="pt-BR" sz="2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Objetivo 1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Ampliar a cobertura ao programa de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puerpério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1.1: Garantir a 100% das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cadastradas no programa de Pré-Natal e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Puerpério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da Unidade de Saúde consulta puerperal antes dos 42 dias após o parto.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pt-BR" sz="2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Objetivo 2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Melhorar a qualidade da atenção às puérperas na Unidade de Saúde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2.1: Examinar as mamas em 100% das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cadastradas no Programa.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2.2: Examinar o abdome em 100% das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cadastradas no Programa.</a:t>
            </a:r>
          </a:p>
          <a:p>
            <a:r>
              <a:rPr lang="pt-BR" sz="2800" dirty="0" smtClean="0"/>
              <a:t> </a:t>
            </a:r>
            <a:endParaRPr lang="pt-BR" sz="28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357166"/>
            <a:ext cx="68580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 </a:t>
            </a:r>
            <a:r>
              <a:rPr lang="pt-BR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Resultado</a:t>
            </a:r>
          </a:p>
          <a:p>
            <a:pPr algn="just"/>
            <a:r>
              <a:rPr lang="pt-BR" sz="28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de 100%  Alcançada</a:t>
            </a:r>
            <a:endParaRPr lang="pt-BR" sz="2800" u="sng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800" u="sng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Objetivo 2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:Melhorar a qualidade da atenção às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na Unidade de Saúde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2.3: Realizar exame ginecológico em 100% das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cadastradas no Programa.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2.4: Avaliar o estado psíquico em 100% das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cadastradas no Programa 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2.5: Avaliar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intercorrências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em 100% das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cadastradas no Programa.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2.6: Prescrever a 100% das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um dos métodos de anticoncepção.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No Brasil são desenvolvidas ações com </a:t>
            </a:r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objetivo de </a:t>
            </a:r>
            <a:r>
              <a:rPr lang="pt-BR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ampliação, qualificação e humanização da atenção à saúde da mulher no Sistema Único de </a:t>
            </a:r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Saúde (</a:t>
            </a:r>
            <a:r>
              <a:rPr lang="pt-BR" sz="24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BRASIL, 2012). </a:t>
            </a:r>
            <a:endParaRPr lang="pt-BR" sz="24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Sendo de muita importância a correta implementação e execução do programa do pré-natal e </a:t>
            </a:r>
            <a:r>
              <a:rPr lang="pt-BR" sz="24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puerpério</a:t>
            </a:r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nas UBS, atingindo os protocolos, alcançando mais qualidade e eficiência nas ações desenvolvidas na área de abrangência</a:t>
            </a:r>
            <a:r>
              <a:rPr lang="pt-B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pt-BR" sz="3200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3200" u="sng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642918"/>
            <a:ext cx="6858048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Resultados</a:t>
            </a:r>
          </a:p>
          <a:p>
            <a:pPr algn="just"/>
            <a:r>
              <a:rPr lang="pt-BR" sz="28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de 100%  Alcançada</a:t>
            </a:r>
          </a:p>
          <a:p>
            <a:endParaRPr lang="pt-BR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Objetivo 3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Melhorar a adesão das mães ao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puerpério</a:t>
            </a:r>
            <a:endParaRPr lang="pt-BR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3.1: Realizar busca ativa em 100% das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que não realizaram a consulta de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puerpério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até 30 dias após o parto.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pt-BR" sz="2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Objetivo 4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:Melhorar o registro das informações.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4.1: Manter registro na ficha de acompanhamento do Programa 100% das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pt-BR" sz="2400" u="sng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Objetivo 5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Promover a saúde das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5.3: Orientar 100% das </a:t>
            </a:r>
            <a:r>
              <a:rPr lang="pt-BR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cadastradas no Programa sobre planejamento familiar</a:t>
            </a:r>
          </a:p>
          <a:p>
            <a:r>
              <a:rPr lang="pt-BR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pt-BR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285728"/>
            <a:ext cx="4443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Resultado</a:t>
            </a:r>
          </a:p>
        </p:txBody>
      </p:sp>
      <p:graphicFrame>
        <p:nvGraphicFramePr>
          <p:cNvPr id="6" name="Image1"/>
          <p:cNvGraphicFramePr/>
          <p:nvPr/>
        </p:nvGraphicFramePr>
        <p:xfrm>
          <a:off x="1357290" y="2643182"/>
          <a:ext cx="6143668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642910" y="928670"/>
            <a:ext cx="80010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Objetivo 5</a:t>
            </a:r>
            <a:r>
              <a:rPr lang="pt-BR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Promover a saúde das </a:t>
            </a:r>
            <a:r>
              <a:rPr lang="pt-BR" sz="28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t-BR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5.1: Orientar 100% das </a:t>
            </a:r>
            <a:r>
              <a:rPr lang="pt-BR" sz="28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cadastradas no Programa sobre os cuidados do recém-nascido.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285728"/>
            <a:ext cx="4443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Resultado</a:t>
            </a:r>
          </a:p>
        </p:txBody>
      </p:sp>
      <p:graphicFrame>
        <p:nvGraphicFramePr>
          <p:cNvPr id="6" name="Image1"/>
          <p:cNvGraphicFramePr/>
          <p:nvPr/>
        </p:nvGraphicFramePr>
        <p:xfrm>
          <a:off x="1357290" y="2357430"/>
          <a:ext cx="6143668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571472" y="1000108"/>
            <a:ext cx="80010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Objetivo 5</a:t>
            </a:r>
            <a:r>
              <a:rPr lang="pt-BR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Promover a saúde das </a:t>
            </a:r>
            <a:r>
              <a:rPr lang="pt-BR" sz="28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t-BR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5.2: Orientar 100% das </a:t>
            </a:r>
            <a:r>
              <a:rPr lang="pt-BR" sz="28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puérperas</a:t>
            </a:r>
            <a:r>
              <a:rPr lang="pt-BR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cadastradas no Programa sobre aleitamento materno exclusivo.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428604"/>
            <a:ext cx="6858048" cy="1000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Discussão</a:t>
            </a:r>
            <a:r>
              <a:rPr lang="pt-BR" sz="3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pt-BR" sz="2800" dirty="0" smtClean="0">
              <a:solidFill>
                <a:schemeClr val="accent5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4"/>
                </a:solidFill>
              </a:rPr>
              <a:t>A </a:t>
            </a:r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intervenção exigiu que a equipe se capacitasse para seguir as recomendações do Ministério da Saúde relativas ao protocolo do </a:t>
            </a:r>
            <a:r>
              <a:rPr lang="pt-BR" sz="2800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Pré-natal</a:t>
            </a:r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2800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Puerpério</a:t>
            </a:r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pt-BR" sz="28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Capacitação das equipes e a educação das usuárias, familiares e população em geral.</a:t>
            </a:r>
          </a:p>
          <a:p>
            <a:pPr>
              <a:buFont typeface="Wingdings" pitchFamily="2" charset="2"/>
              <a:buChar char="v"/>
            </a:pPr>
            <a:endParaRPr lang="pt-BR" sz="28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Melhoria dos indicadores, além da qualidade dos atendimentos.</a:t>
            </a:r>
          </a:p>
          <a:p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pt-BR" sz="2800" dirty="0" smtClean="0">
                <a:solidFill>
                  <a:schemeClr val="accent4"/>
                </a:solidFill>
              </a:rPr>
              <a:t> </a:t>
            </a:r>
          </a:p>
          <a:p>
            <a:pPr>
              <a:buFont typeface="Wingdings" pitchFamily="2" charset="2"/>
              <a:buChar char="v"/>
            </a:pPr>
            <a:endParaRPr lang="pt-BR" sz="28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8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pt-BR" sz="28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8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8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8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8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428604"/>
            <a:ext cx="721523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Reflexão crítica  sobre o processo pessoal de aprendizagem</a:t>
            </a:r>
          </a:p>
          <a:p>
            <a:endParaRPr lang="pt-BR" sz="24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A realização desta especialização à distância foi uma experiência desafiadora, estimulante, um processo construtivo, uma oportunidade importante para construir meus conhecimentos e o aprimoramento profissional.</a:t>
            </a:r>
          </a:p>
          <a:p>
            <a:pPr algn="just">
              <a:buFont typeface="Wingdings" pitchFamily="2" charset="2"/>
              <a:buChar char="Ø"/>
            </a:pPr>
            <a:endParaRPr lang="pt-BR" sz="24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pt-BR" sz="24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pt-BR" sz="24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pt-BR" sz="24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:\Users\Ilia lantigua Suárez\Documents\Bluetooth Folder\IMG-20150521-WA00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57654" cy="3643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 descr="C:\Users\Ilia lantigua Suárez\Documents\Bluetooth Folder\IMG-20150430-WA000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4" y="0"/>
            <a:ext cx="4714876" cy="3643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 descr="C:\Users\Ilia lantigua Suárez\Documents\Bluetooth Folder\20150611_14502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1500" y="3071814"/>
            <a:ext cx="3214686" cy="4357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C:\Users\Ilia lantigua Suárez\Documents\Bluetooth Folder\20150611_14504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07781" y="2821781"/>
            <a:ext cx="3286124" cy="4786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:\Users\Ilia lantigua Suárez\Downloads\IMG_20150401_144555567_HD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80" y="571480"/>
            <a:ext cx="5400040" cy="30343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/>
          <p:cNvSpPr/>
          <p:nvPr/>
        </p:nvSpPr>
        <p:spPr>
          <a:xfrm>
            <a:off x="3000364" y="3953350"/>
            <a:ext cx="30718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MUITO OBRIGADA!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pt-BR" sz="24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pt-BR" sz="24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 Município tem um Centro Municipal de Saúde;</a:t>
            </a:r>
          </a:p>
          <a:p>
            <a:pPr>
              <a:buFont typeface="Wingdings" pitchFamily="2" charset="2"/>
              <a:buChar char="v"/>
            </a:pPr>
            <a:endParaRPr lang="pt-BR" sz="28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UBS tradicional com duas ESF tradicionais;</a:t>
            </a:r>
          </a:p>
          <a:p>
            <a:pPr>
              <a:buFont typeface="Wingdings" pitchFamily="2" charset="2"/>
              <a:buChar char="v"/>
            </a:pPr>
            <a:endParaRPr lang="pt-BR" sz="28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8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Temos uma população de 3.774 habitantes e  duas equipes: Equipe 1, tem 2.442 pessoas cadastradas e a Equipe 2 tem 1.332;</a:t>
            </a:r>
          </a:p>
          <a:p>
            <a:pPr>
              <a:buNone/>
            </a:pPr>
            <a:endParaRPr lang="pt-BR" sz="28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Urbana-Rural (2.030 na área urbana e 1.744 na área rural)</a:t>
            </a:r>
          </a:p>
          <a:p>
            <a:pPr>
              <a:buFont typeface="Wingdings" pitchFamily="2" charset="2"/>
              <a:buChar char="v"/>
            </a:pPr>
            <a:endParaRPr lang="pt-BR" sz="24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pt-BR" sz="26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pt-BR" sz="3200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3200" u="sng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8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A estimativa acima da quantidade de gestantes existentes na área na área;</a:t>
            </a:r>
          </a:p>
          <a:p>
            <a:pPr>
              <a:buFont typeface="Wingdings" pitchFamily="2" charset="2"/>
              <a:buChar char="v"/>
            </a:pPr>
            <a:r>
              <a:rPr lang="pt-BR" sz="28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Índice de cobertura em gestantes 43%  e 69% de puérperas ; </a:t>
            </a:r>
          </a:p>
          <a:p>
            <a:pPr>
              <a:buFont typeface="Wingdings" pitchFamily="2" charset="2"/>
              <a:buChar char="v"/>
            </a:pPr>
            <a:r>
              <a:rPr lang="pt-BR" sz="28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Quatro gestantes realizam o pré-natal privado;</a:t>
            </a:r>
          </a:p>
          <a:p>
            <a:pPr>
              <a:buFont typeface="Wingdings" pitchFamily="2" charset="2"/>
              <a:buChar char="v"/>
            </a:pPr>
            <a:r>
              <a:rPr lang="pt-BR" sz="28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Com exame ginecológico por trimestres apenas 50% das gestantes;</a:t>
            </a:r>
          </a:p>
          <a:p>
            <a:pPr>
              <a:buFont typeface="Wingdings" pitchFamily="2" charset="2"/>
              <a:buChar char="v"/>
            </a:pPr>
            <a:r>
              <a:rPr lang="pt-BR" sz="28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Os registros não tinham todas as informações necessárias ; </a:t>
            </a:r>
          </a:p>
          <a:p>
            <a:pPr>
              <a:buFont typeface="Wingdings" pitchFamily="2" charset="2"/>
              <a:buChar char="v"/>
            </a:pPr>
            <a:r>
              <a:rPr lang="pt-BR" sz="28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Dificuldades na avaliação integral e monitoramento;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00034" y="214290"/>
            <a:ext cx="7467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200" u="sng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3200" u="sng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8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42910" y="428604"/>
            <a:ext cx="7215238" cy="5429288"/>
          </a:xfrm>
        </p:spPr>
        <p:txBody>
          <a:bodyPr/>
          <a:lstStyle/>
          <a:p>
            <a:pPr>
              <a:buNone/>
            </a:pPr>
            <a:r>
              <a:rPr lang="pt-BR" sz="28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Objetivo geral</a:t>
            </a:r>
          </a:p>
          <a:p>
            <a:pPr>
              <a:buNone/>
            </a:pPr>
            <a:endParaRPr lang="pt-BR" sz="2800" dirty="0" smtClean="0">
              <a:solidFill>
                <a:schemeClr val="accent5"/>
              </a:solidFill>
            </a:endParaRPr>
          </a:p>
          <a:p>
            <a:pPr>
              <a:buNone/>
            </a:pPr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109538">
              <a:buNone/>
            </a:pPr>
            <a:endParaRPr lang="pt-BR" sz="28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sz="28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Qualificar a atenção ao pré-natal e </a:t>
            </a:r>
            <a:r>
              <a:rPr lang="pt-BR" sz="28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puerpério</a:t>
            </a:r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no Posto de Saúde de </a:t>
            </a:r>
            <a:r>
              <a:rPr lang="pt-BR" sz="28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Jaboticaba</a:t>
            </a:r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Metodologia</a:t>
            </a:r>
          </a:p>
          <a:p>
            <a:pPr>
              <a:buNone/>
            </a:pPr>
            <a:endParaRPr lang="pt-BR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42910" y="785795"/>
            <a:ext cx="7143800" cy="556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Adotar o protocolo do </a:t>
            </a:r>
            <a:r>
              <a:rPr lang="pt-BR" sz="24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Pré-natal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24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Puerpério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Atenção ao </a:t>
            </a:r>
            <a:r>
              <a:rPr lang="pt-BR" sz="24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Pré-natal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baixo risco do Ministério da Saúde, 2012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Capacitação das equipes.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 que toda a equipe utilize a mesma como referência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Cadastrar as mulheres na ação programática.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Realizar busca ativa das faltosas.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Realizar educação em saúde nas comunidades , na radio da comunidade e na UBS e no grupo de gestante.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Incorporar os instrumentos a rotina da UBS</a:t>
            </a:r>
            <a:endParaRPr lang="pt-BR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pt-BR" sz="24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71472" y="428604"/>
            <a:ext cx="7286676" cy="60007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28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Objetivos específicos do Pré- Natal e </a:t>
            </a:r>
            <a:r>
              <a:rPr lang="pt-BR" sz="2800" b="1" u="sng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Puerpério</a:t>
            </a:r>
            <a:r>
              <a:rPr lang="pt-BR" sz="28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pt-BR" sz="2800" b="1" u="sng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sz="28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Organizados da seguinte forma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Objetivo.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Metas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Ações: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Eixo organização e gestão do serviço;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Eixo Engajamento público;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Eixo Qualificação da prática clínica;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Eixo Monitoramento e avaliação.</a:t>
            </a:r>
          </a:p>
          <a:p>
            <a:pPr algn="just">
              <a:buNone/>
            </a:pPr>
            <a:endParaRPr lang="pt-BR" sz="24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t-BR" sz="24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pt-BR" sz="24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t-BR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Resultados</a:t>
            </a:r>
            <a:r>
              <a:rPr lang="pt-B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Image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475913"/>
              </p:ext>
            </p:extLst>
          </p:nvPr>
        </p:nvGraphicFramePr>
        <p:xfrm>
          <a:off x="1285852" y="2567943"/>
          <a:ext cx="621510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457200" y="909806"/>
            <a:ext cx="85792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Objetivo 1</a:t>
            </a:r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: Ampliar a cobertura de pré-natal.</a:t>
            </a:r>
          </a:p>
          <a:p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Meta 1 : Alcançar 100% de cobertura do Programa de </a:t>
            </a:r>
            <a:r>
              <a:rPr lang="pt-BR" sz="28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Pré-natal</a:t>
            </a:r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da unidade de saúde</a:t>
            </a:r>
            <a:endParaRPr lang="pt-BR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44437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Resultado</a:t>
            </a:r>
          </a:p>
        </p:txBody>
      </p:sp>
      <p:graphicFrame>
        <p:nvGraphicFramePr>
          <p:cNvPr id="3" name="Image1"/>
          <p:cNvGraphicFramePr/>
          <p:nvPr>
            <p:extLst>
              <p:ext uri="{D42A27DB-BD31-4B8C-83A1-F6EECF244321}">
                <p14:modId xmlns:p14="http://schemas.microsoft.com/office/powerpoint/2010/main" val="220007202"/>
              </p:ext>
            </p:extLst>
          </p:nvPr>
        </p:nvGraphicFramePr>
        <p:xfrm>
          <a:off x="1643897" y="2729829"/>
          <a:ext cx="607223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395536" y="917431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Objetivo 2:</a:t>
            </a:r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Melhorar a qualidade da atenção ao pré-natal realizado na Unidade. ( 9 Metas )</a:t>
            </a:r>
          </a:p>
          <a:p>
            <a:pPr algn="just"/>
            <a:r>
              <a:rPr lang="pt-BR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Metas 2.1: Garantir a 100% das gestantes o ingresso no Programa de Pré-Natal no primeiro trimestre de gestação;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1102</TotalTime>
  <Words>1142</Words>
  <Application>Microsoft Office PowerPoint</Application>
  <PresentationFormat>Apresentação na tela (4:3)</PresentationFormat>
  <Paragraphs>176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Concurso</vt:lpstr>
      <vt:lpstr>                       </vt:lpstr>
      <vt:lpstr>Introdução</vt:lpstr>
      <vt:lpstr>Introdução</vt:lpstr>
      <vt:lpstr>Apresentação do PowerPoint</vt:lpstr>
      <vt:lpstr>Apresentação do PowerPoint</vt:lpstr>
      <vt:lpstr>Apresentação do PowerPoint</vt:lpstr>
      <vt:lpstr>Apresentação do PowerPoint</vt:lpstr>
      <vt:lpstr>   Resultados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Conclusão de Curso</dc:title>
  <dc:creator>adm</dc:creator>
  <cp:lastModifiedBy>Lavínia Boaventura</cp:lastModifiedBy>
  <cp:revision>119</cp:revision>
  <dcterms:created xsi:type="dcterms:W3CDTF">2015-08-07T17:52:23Z</dcterms:created>
  <dcterms:modified xsi:type="dcterms:W3CDTF">2015-08-18T22:36:50Z</dcterms:modified>
</cp:coreProperties>
</file>