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sldIdLst>
    <p:sldId id="257" r:id="rId2"/>
    <p:sldId id="258" r:id="rId3"/>
    <p:sldId id="259" r:id="rId4"/>
    <p:sldId id="272" r:id="rId5"/>
    <p:sldId id="275" r:id="rId6"/>
    <p:sldId id="280" r:id="rId7"/>
    <p:sldId id="281" r:id="rId8"/>
    <p:sldId id="375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64" r:id="rId19"/>
    <p:sldId id="363" r:id="rId20"/>
    <p:sldId id="362" r:id="rId21"/>
    <p:sldId id="361" r:id="rId22"/>
    <p:sldId id="360" r:id="rId23"/>
    <p:sldId id="359" r:id="rId24"/>
    <p:sldId id="358" r:id="rId25"/>
    <p:sldId id="357" r:id="rId26"/>
    <p:sldId id="356" r:id="rId27"/>
    <p:sldId id="355" r:id="rId28"/>
    <p:sldId id="354" r:id="rId29"/>
    <p:sldId id="353" r:id="rId30"/>
    <p:sldId id="352" r:id="rId31"/>
    <p:sldId id="351" r:id="rId32"/>
    <p:sldId id="350" r:id="rId33"/>
    <p:sldId id="343" r:id="rId34"/>
    <p:sldId id="345" r:id="rId35"/>
    <p:sldId id="348" r:id="rId36"/>
    <p:sldId id="374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0D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6" autoAdjust="0"/>
    <p:restoredTop sz="86406" autoAdjust="0"/>
  </p:normalViewPr>
  <p:slideViewPr>
    <p:cSldViewPr>
      <p:cViewPr>
        <p:scale>
          <a:sx n="40" d="100"/>
          <a:sy n="40" d="100"/>
        </p:scale>
        <p:origin x="-94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685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pc\Desktop\PLANILLA%20CD%20FINAL%20ENVIE%2031%20MAIO\PCD%20final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8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19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20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2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cerpc\Documents\TAREAS%20ENVIADAS%20CURSO\UNIDADE%203\SEMANA%2014\Planilha%20coleta%20de%20dados%20final.%20Iliana%20Hernandez%20Carbonell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>
        <c:manualLayout>
          <c:xMode val="edge"/>
          <c:yMode val="edge"/>
          <c:x val="0.18047222222222228"/>
          <c:y val="8.9371980676328497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24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552"/>
          <c:y val="0.28937832452754636"/>
          <c:w val="0.84677502714590513"/>
          <c:h val="0.5934087161197780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0.32095490716180397</c:v>
                </c:pt>
                <c:pt idx="1">
                  <c:v>0.55702917771883309</c:v>
                </c:pt>
                <c:pt idx="2">
                  <c:v>0.73209549071618074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145867520"/>
        <c:axId val="145869056"/>
      </c:barChart>
      <c:catAx>
        <c:axId val="145867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869056"/>
        <c:crosses val="autoZero"/>
        <c:auto val="1"/>
        <c:lblAlgn val="ctr"/>
        <c:lblOffset val="100"/>
      </c:catAx>
      <c:valAx>
        <c:axId val="1458690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586752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28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08305852714667"/>
          <c:y val="0.28782339682202657"/>
          <c:w val="0.84265180725085365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0.61290322580645151</c:v>
                </c:pt>
                <c:pt idx="1">
                  <c:v>0.72340425531914965</c:v>
                </c:pt>
                <c:pt idx="2">
                  <c:v>0.73333333333333361</c:v>
                </c:pt>
                <c:pt idx="3">
                  <c:v>0</c:v>
                </c:pt>
              </c:numCache>
            </c:numRef>
          </c:val>
        </c:ser>
        <c:axId val="147169664"/>
        <c:axId val="147171200"/>
      </c:barChart>
      <c:catAx>
        <c:axId val="147169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71200"/>
        <c:crosses val="autoZero"/>
        <c:auto val="1"/>
        <c:lblAlgn val="ctr"/>
        <c:lblOffset val="100"/>
      </c:catAx>
      <c:valAx>
        <c:axId val="147171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69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24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de hipertensos</a:t>
            </a:r>
            <a:r>
              <a:rPr lang="pt-BR" sz="2400" baseline="0" dirty="0" smtClean="0">
                <a:latin typeface="Arial" pitchFamily="34" charset="0"/>
                <a:cs typeface="Arial" pitchFamily="34" charset="0"/>
              </a:rPr>
              <a:t> faltosos às consultas com busca ativa</a:t>
            </a:r>
          </a:p>
          <a:p>
            <a:pPr algn="ctr" rtl="1">
              <a:defRPr sz="24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 sz="2400" dirty="0">
              <a:latin typeface="Arial" pitchFamily="34" charset="0"/>
              <a:cs typeface="Arial" pitchFamily="34" charset="0"/>
            </a:endParaRP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8937832452755125"/>
          <c:w val="0.8442622950819558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490304"/>
        <c:axId val="147491840"/>
      </c:barChart>
      <c:catAx>
        <c:axId val="1474903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91840"/>
        <c:crosses val="autoZero"/>
        <c:auto val="1"/>
        <c:lblAlgn val="ctr"/>
        <c:lblOffset val="100"/>
      </c:catAx>
      <c:valAx>
        <c:axId val="147491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903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faltosos às consultas com busca ativa 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317327766179662"/>
          <c:y val="0.28979591836734692"/>
          <c:w val="0.83924843423800688"/>
          <c:h val="0.583673469387749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512704"/>
        <c:axId val="147408000"/>
      </c:barChart>
      <c:catAx>
        <c:axId val="147512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08000"/>
        <c:crosses val="autoZero"/>
        <c:auto val="1"/>
        <c:lblAlgn val="ctr"/>
        <c:lblOffset val="100"/>
      </c:catAx>
      <c:valAx>
        <c:axId val="1474080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127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hipertensos com registro adequado na ficha de acompanhamento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5603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591936"/>
        <c:axId val="147593472"/>
      </c:barChart>
      <c:catAx>
        <c:axId val="1475919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93472"/>
        <c:crosses val="autoZero"/>
        <c:auto val="1"/>
        <c:lblAlgn val="ctr"/>
        <c:lblOffset val="100"/>
      </c:catAx>
      <c:valAx>
        <c:axId val="1475934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919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com registro adequado na ficha de acompanhamento</a:t>
            </a:r>
          </a:p>
        </c:rich>
      </c:tx>
      <c:layout>
        <c:manualLayout>
          <c:xMode val="edge"/>
          <c:yMode val="edge"/>
          <c:x val="0.14857294400699939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317327766179662"/>
          <c:y val="0.31746154770255586"/>
          <c:w val="0.83924843423800688"/>
          <c:h val="0.555557708479463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638528"/>
        <c:axId val="147648512"/>
      </c:barChart>
      <c:catAx>
        <c:axId val="147638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648512"/>
        <c:crosses val="autoZero"/>
        <c:auto val="1"/>
        <c:lblAlgn val="ctr"/>
        <c:lblOffset val="100"/>
      </c:catAx>
      <c:valAx>
        <c:axId val="147648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6385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6.2973206474190732E-2"/>
          <c:y val="0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28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5565146544181976"/>
          <c:y val="0.28937825706569342"/>
          <c:w val="0.8442622950819558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571072"/>
        <c:axId val="147572608"/>
      </c:barChart>
      <c:catAx>
        <c:axId val="147571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72608"/>
        <c:crosses val="autoZero"/>
        <c:auto val="1"/>
        <c:lblAlgn val="ctr"/>
        <c:lblOffset val="100"/>
      </c:catAx>
      <c:valAx>
        <c:axId val="147572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71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0863888888888892"/>
          <c:y val="0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28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266124717918518"/>
          <c:y val="0.29368029739777818"/>
          <c:w val="0.83991769254899451"/>
          <c:h val="0.58736059479552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8882944"/>
        <c:axId val="148884480"/>
      </c:barChart>
      <c:catAx>
        <c:axId val="148882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84480"/>
        <c:crosses val="autoZero"/>
        <c:auto val="1"/>
        <c:lblAlgn val="ctr"/>
        <c:lblOffset val="100"/>
      </c:catAx>
      <c:valAx>
        <c:axId val="1488844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82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hipertensos com orientação nutricional sobre alimentação saudáve</a:t>
            </a:r>
            <a:r>
              <a:rPr lang="pt-BR" dirty="0"/>
              <a:t>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8937832452755125"/>
          <c:w val="0.8442622950819558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8806656"/>
        <c:axId val="148816640"/>
      </c:barChart>
      <c:catAx>
        <c:axId val="148806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16640"/>
        <c:crosses val="autoZero"/>
        <c:auto val="1"/>
        <c:lblAlgn val="ctr"/>
        <c:lblOffset val="100"/>
      </c:catAx>
      <c:valAx>
        <c:axId val="1488166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06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com orientação nutricional sobre alimentação saudável</a:t>
            </a:r>
          </a:p>
        </c:rich>
      </c:tx>
      <c:layout>
        <c:manualLayout>
          <c:xMode val="edge"/>
          <c:yMode val="edge"/>
          <c:x val="0.13960411198600176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66124717918518"/>
          <c:y val="0.28832168168639138"/>
          <c:w val="0.83991769254899451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8862080"/>
        <c:axId val="148863616"/>
      </c:barChart>
      <c:catAx>
        <c:axId val="148862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63616"/>
        <c:crosses val="autoZero"/>
        <c:auto val="1"/>
        <c:lblAlgn val="ctr"/>
        <c:lblOffset val="100"/>
      </c:catAx>
      <c:valAx>
        <c:axId val="148863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620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28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Proporção de hipertensos com orientação sobre a prática de  atividade física regular</a:t>
            </a:r>
          </a:p>
        </c:rich>
      </c:tx>
      <c:layout>
        <c:manualLayout>
          <c:xMode val="edge"/>
          <c:yMode val="edge"/>
          <c:x val="0.11915412645142577"/>
          <c:y val="1.125172718442094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28168905786621"/>
          <c:y val="0.2865293967763004"/>
          <c:w val="0.84836065573770458"/>
          <c:h val="0.583942646453450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9100800"/>
        <c:axId val="149114880"/>
      </c:barChart>
      <c:catAx>
        <c:axId val="149100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14880"/>
        <c:crosses val="autoZero"/>
        <c:auto val="1"/>
        <c:lblAlgn val="ctr"/>
        <c:lblOffset val="100"/>
      </c:catAx>
      <c:valAx>
        <c:axId val="1491148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008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0267355643044619"/>
          <c:y val="8.9371980676328483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24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674"/>
          <c:y val="0.28214334916181144"/>
          <c:w val="0.83924843423800888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0.34065934065934067</c:v>
                </c:pt>
                <c:pt idx="1">
                  <c:v>0.51648351648351665</c:v>
                </c:pt>
                <c:pt idx="2">
                  <c:v>0.65934065934066766</c:v>
                </c:pt>
                <c:pt idx="3">
                  <c:v>0</c:v>
                </c:pt>
              </c:numCache>
            </c:numRef>
          </c:val>
        </c:ser>
        <c:axId val="146742656"/>
        <c:axId val="146793600"/>
      </c:barChart>
      <c:catAx>
        <c:axId val="146742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Arial" pitchFamily="34" charset="0"/>
              </a:defRPr>
            </a:pPr>
            <a:endParaRPr lang="pt-BR"/>
          </a:p>
        </c:txPr>
        <c:crossAx val="146793600"/>
        <c:crosses val="autoZero"/>
        <c:auto val="1"/>
        <c:lblAlgn val="ctr"/>
        <c:lblOffset val="100"/>
      </c:catAx>
      <c:valAx>
        <c:axId val="1467936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Arial" pitchFamily="34" charset="0"/>
              </a:defRPr>
            </a:pPr>
            <a:endParaRPr lang="pt-BR"/>
          </a:p>
        </c:txPr>
        <c:crossAx val="146742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0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que receberam orientação sobre a prática de atividade física regular</a:t>
            </a:r>
          </a:p>
        </c:rich>
      </c:tx>
      <c:layout>
        <c:manualLayout>
          <c:xMode val="edge"/>
          <c:yMode val="edge"/>
          <c:x val="0.13194456823540773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91691674177399"/>
          <c:y val="0.29368029739777818"/>
          <c:w val="0.83958504147348156"/>
          <c:h val="0.58736059479552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8971520"/>
        <c:axId val="148973056"/>
      </c:barChart>
      <c:catAx>
        <c:axId val="148971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73056"/>
        <c:crosses val="autoZero"/>
        <c:auto val="1"/>
        <c:lblAlgn val="ctr"/>
        <c:lblOffset val="100"/>
      </c:catAx>
      <c:valAx>
        <c:axId val="1489730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71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hipertensos que receberam orientação sobre os riscos do tabagismo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8832168168639138"/>
          <c:w val="0.84426229508195583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8993920"/>
        <c:axId val="148995456"/>
      </c:barChart>
      <c:catAx>
        <c:axId val="148993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95456"/>
        <c:crosses val="autoZero"/>
        <c:auto val="1"/>
        <c:lblAlgn val="ctr"/>
        <c:lblOffset val="100"/>
      </c:catAx>
      <c:valAx>
        <c:axId val="1489954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939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que receberam orientação sobre os riscos do tabagismo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266124717918518"/>
          <c:y val="0.30038022813688792"/>
          <c:w val="0.83991769254899451"/>
          <c:h val="0.5779467680608364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352960"/>
        <c:axId val="148915328"/>
      </c:barChart>
      <c:catAx>
        <c:axId val="147352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915328"/>
        <c:crosses val="autoZero"/>
        <c:auto val="1"/>
        <c:lblAlgn val="ctr"/>
        <c:lblOffset val="100"/>
      </c:catAx>
      <c:valAx>
        <c:axId val="1489153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3529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hipertensos que receberam orientação sobre higiene bucal</a:t>
            </a:r>
          </a:p>
        </c:rich>
      </c:tx>
      <c:layout>
        <c:manualLayout>
          <c:xMode val="edge"/>
          <c:yMode val="edge"/>
          <c:x val="0.10158333333333333"/>
          <c:y val="0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115001879934646"/>
          <c:y val="0.29368029739777818"/>
          <c:w val="0.84188996114801362"/>
          <c:h val="0.58736059479552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9021824"/>
        <c:axId val="149023360"/>
      </c:barChart>
      <c:catAx>
        <c:axId val="149021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023360"/>
        <c:crosses val="autoZero"/>
        <c:auto val="1"/>
        <c:lblAlgn val="ctr"/>
        <c:lblOffset val="100"/>
      </c:catAx>
      <c:valAx>
        <c:axId val="14902336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021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32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800" dirty="0"/>
              <a:t>Proporção de diabéticos que receberam orientação sobre higiene buca</a:t>
            </a:r>
            <a:r>
              <a:rPr lang="pt-BR" dirty="0"/>
              <a:t>l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5"/>
          <c:y val="0.29811375684286395"/>
          <c:w val="0.84426229508195616"/>
          <c:h val="0.581133146250628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9444864"/>
        <c:axId val="149458944"/>
      </c:barChart>
      <c:catAx>
        <c:axId val="149444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458944"/>
        <c:crosses val="autoZero"/>
        <c:auto val="1"/>
        <c:lblAlgn val="ctr"/>
        <c:lblOffset val="100"/>
      </c:catAx>
      <c:valAx>
        <c:axId val="149458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4448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394891944990145"/>
          <c:y val="0.29699248120301375"/>
          <c:w val="0.85068762278979448"/>
          <c:h val="0.5827067669172828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dLbls>
            <c:txPr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5781504"/>
        <c:axId val="145783040"/>
      </c:barChart>
      <c:catAx>
        <c:axId val="1457815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45783040"/>
        <c:crosses val="autoZero"/>
        <c:auto val="1"/>
        <c:lblAlgn val="ctr"/>
        <c:lblOffset val="100"/>
      </c:catAx>
      <c:valAx>
        <c:axId val="1457830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45781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24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26565250475322"/>
          <c:y val="0.30152727950427077"/>
          <c:w val="0.8365197811334365"/>
          <c:h val="0.5763369519638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011840"/>
        <c:axId val="147017728"/>
      </c:barChart>
      <c:catAx>
        <c:axId val="147011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017728"/>
        <c:crosses val="autoZero"/>
        <c:auto val="1"/>
        <c:lblAlgn val="ctr"/>
        <c:lblOffset val="100"/>
      </c:catAx>
      <c:valAx>
        <c:axId val="1470177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Arial" pitchFamily="34" charset="0"/>
              </a:defRPr>
            </a:pPr>
            <a:endParaRPr lang="pt-BR"/>
          </a:p>
        </c:txPr>
        <c:crossAx val="147011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r>
              <a:rPr lang="pt-BR" sz="2400">
                <a:latin typeface="Arial" pitchFamily="34" charset="0"/>
                <a:cs typeface="Arial" pitchFamily="34" charset="0"/>
              </a:rPr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5583"/>
          <c:h val="0.588235294117638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6948480"/>
        <c:axId val="146950016"/>
      </c:barChart>
      <c:catAx>
        <c:axId val="146948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950016"/>
        <c:crosses val="autoZero"/>
        <c:auto val="1"/>
        <c:lblAlgn val="ctr"/>
        <c:lblOffset val="100"/>
      </c:catAx>
      <c:valAx>
        <c:axId val="146950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9484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24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29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6978688"/>
        <c:axId val="146980224"/>
      </c:barChart>
      <c:catAx>
        <c:axId val="14697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Arial" pitchFamily="34" charset="0"/>
              </a:defRPr>
            </a:pPr>
            <a:endParaRPr lang="pt-BR"/>
          </a:p>
        </c:txPr>
        <c:crossAx val="146980224"/>
        <c:crosses val="autoZero"/>
        <c:auto val="1"/>
        <c:lblAlgn val="ctr"/>
        <c:lblOffset val="100"/>
      </c:catAx>
      <c:valAx>
        <c:axId val="146980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146978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24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115008"/>
        <c:axId val="147133184"/>
      </c:barChart>
      <c:catAx>
        <c:axId val="147115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33184"/>
        <c:crosses val="autoZero"/>
        <c:auto val="1"/>
        <c:lblAlgn val="ctr"/>
        <c:lblOffset val="100"/>
      </c:catAx>
      <c:valAx>
        <c:axId val="1471331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15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2800" b="1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8156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47178240"/>
        <c:axId val="147179776"/>
      </c:barChart>
      <c:catAx>
        <c:axId val="147178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79776"/>
        <c:crosses val="autoZero"/>
        <c:auto val="1"/>
        <c:lblAlgn val="ctr"/>
        <c:lblOffset val="100"/>
      </c:catAx>
      <c:valAx>
        <c:axId val="1471797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178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5710640857392835"/>
          <c:y val="3.095946195643914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2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782339682202657"/>
          <c:w val="0.84426229508195583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0.46280991735537658</c:v>
                </c:pt>
                <c:pt idx="1">
                  <c:v>0.66190476190476188</c:v>
                </c:pt>
                <c:pt idx="2">
                  <c:v>0.70652173913043481</c:v>
                </c:pt>
                <c:pt idx="3">
                  <c:v>0</c:v>
                </c:pt>
              </c:numCache>
            </c:numRef>
          </c:val>
        </c:ser>
        <c:axId val="147274368"/>
        <c:axId val="147313024"/>
      </c:barChart>
      <c:catAx>
        <c:axId val="147274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313024"/>
        <c:crosses val="autoZero"/>
        <c:auto val="1"/>
        <c:lblAlgn val="ctr"/>
        <c:lblOffset val="100"/>
      </c:catAx>
      <c:valAx>
        <c:axId val="1473130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274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71C5-B35F-4619-A35B-684B7178B9D2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F38E4-8423-497D-B048-44696803C0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1252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F38E4-8423-497D-B048-44696803C07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AA1BE78-4660-4477-A159-3897C4B7DC0E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052AAC4-5445-4A6C-8B64-82935D919C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Melhoria  da atenção à saúde dos usuários com Hipertensão e Diabetes, na ESF Vila Pará, no município da Serra do Mel /RN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.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64320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Iliana Hernandez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Carbonell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 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Pelotas 2015</a:t>
            </a:r>
          </a:p>
          <a:p>
            <a:pPr algn="ctr">
              <a:buNone/>
            </a:pP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Orientador:Gisela Cataldi Flores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Meta 1.2: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Cadastrar 80% dos diabéticos da área de abrangência no Programa de Atenção à Hipertensão Arterial e à Diabetes Mellitus da unidade de saúde.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2.1: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Realizar exame clínico apropriado em 100% dos hipertensos cadastrados.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2.2: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Realizar exame clínico apropriado em 100% dos diabéticos cadastrados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2.3: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a 100% dos hipertensos cadastrados a realização de exames complementares em dia de acordo com o protocolo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928812"/>
          <a:ext cx="9144000" cy="49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2.4: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Garantir a 100% dos diabéticos cadastrados a realização de exames complementares em dia de acordo com o protocolo.   </a:t>
            </a:r>
            <a:br>
              <a:rPr lang="pt-BR" sz="2600" dirty="0" smtClean="0">
                <a:latin typeface="Arial" pitchFamily="34" charset="0"/>
                <a:cs typeface="Arial" pitchFamily="34" charset="0"/>
              </a:rPr>
            </a:br>
            <a:endParaRPr lang="pt-BR" sz="2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2.5: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Priorizar a prescrição de medicamentos da farmácia popular para 100% dos hipertensos cadastrados na unidade de saúde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2.6: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Priorizar a prescrição de medicamentos da farmácia popular para 100% dos diabéticos cadastrados na unidade de saúde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64305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2.7: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hipertensos cadastrados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2.8: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dos diabéticos cadastrados.</a:t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3.1: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Buscar 100% dos hipertensos faltosos às consultas na unidade de saúde conforme a periodicidade recomendada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graphicFrame>
        <p:nvGraphicFramePr>
          <p:cNvPr id="4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8715404" cy="52864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latin typeface="Arial" pitchFamily="34" charset="0"/>
                <a:cs typeface="Arial" pitchFamily="34" charset="0"/>
              </a:rPr>
              <a:t>mudanças nos padrões de morbimortalidade, evidenciadas pela redução de mortalidade por doenças infecciosas e elevação de óbitos decorrentes de Doenças e Agravos não Transmissíveis (DANTS), estão estabelecidas nos países desenvolvidos e vêm ocorrendo, progressivamente, nos países em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desenvolvimento.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443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3.2: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Buscar 100% dos diabéticos faltosos às consultas na unidade de saúde conforme a periodicidade recomendada.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4.1: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Manter ficha de acompanhamento de 100% dos hipertensos cadastrados na unidade de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Manter ficha de acompanhamento de 100% dos diabéticos cadastrados na unidade de saúde.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Realizar estratificação do risco cardiovascular em 100% dos hipertensos cadastrados na unidade de saúde</a:t>
            </a:r>
            <a:r>
              <a:rPr lang="pt-BR" sz="2800" dirty="0" smtClean="0"/>
              <a:t>.</a:t>
            </a:r>
            <a:br>
              <a:rPr lang="pt-BR" sz="2800" dirty="0" smtClean="0"/>
            </a:b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5.2: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unidade de saúde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6.1: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orientação nutricional sobre alimentação saudável a 100% dos hipertensos cadastrados.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500174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orientação nutricional sobre alimentação saudável a 100% dos diabéticos</a:t>
            </a:r>
            <a:br>
              <a:rPr lang="pt-BR" sz="3100" dirty="0" smtClean="0"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latin typeface="Arial" pitchFamily="34" charset="0"/>
                <a:cs typeface="Arial" pitchFamily="34" charset="0"/>
              </a:rPr>
              <a:t>cadastrados.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6.3: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orientação em relação à prática regular de atividade física a 100% dos hipertensos cadastrados.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6.4: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Garantir orientação em relação à prática regular de atividade física a 100% dos diabéticos cadastrados.</a:t>
            </a:r>
            <a:endParaRPr lang="pt-BR" sz="31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6.5: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orientação  sobre os riscos do tabagismo a 100% dos hipertensos cadastrados.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5483225"/>
          </a:xfrm>
          <a:ln>
            <a:solidFill>
              <a:schemeClr val="tx1"/>
            </a:solidFill>
          </a:ln>
        </p:spPr>
        <p:txBody>
          <a:bodyPr>
            <a:normAutofit fontScale="97500"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PT" sz="35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Serra do Mel </a:t>
            </a:r>
            <a:r>
              <a:rPr lang="pt-PT" sz="3500" dirty="0">
                <a:latin typeface="Arial" pitchFamily="34" charset="0"/>
                <a:cs typeface="Arial" pitchFamily="34" charset="0"/>
              </a:rPr>
              <a:t>é um </a:t>
            </a:r>
            <a:r>
              <a:rPr lang="pt-PT" sz="3500" dirty="0" smtClean="0">
                <a:latin typeface="Arial" pitchFamily="34" charset="0"/>
                <a:cs typeface="Arial" pitchFamily="34" charset="0"/>
              </a:rPr>
              <a:t>município 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rural </a:t>
            </a:r>
            <a:r>
              <a:rPr lang="pt-PT" sz="3500" dirty="0" smtClean="0">
                <a:latin typeface="Arial" pitchFamily="34" charset="0"/>
                <a:cs typeface="Arial" pitchFamily="34" charset="0"/>
              </a:rPr>
              <a:t>no interior do estado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500" dirty="0">
                <a:latin typeface="Arial" pitchFamily="34" charset="0"/>
                <a:cs typeface="Arial" pitchFamily="34" charset="0"/>
              </a:rPr>
              <a:t>Rio Grande do Norte</a:t>
            </a:r>
            <a:r>
              <a:rPr lang="pt-PT" sz="3500" dirty="0">
                <a:latin typeface="Arial" pitchFamily="34" charset="0"/>
                <a:cs typeface="Arial" pitchFamily="34" charset="0"/>
              </a:rPr>
              <a:t>, </a:t>
            </a:r>
            <a:r>
              <a:rPr lang="pt-PT" sz="3500" dirty="0" smtClean="0">
                <a:latin typeface="Arial" pitchFamily="34" charset="0"/>
                <a:cs typeface="Arial" pitchFamily="34" charset="0"/>
              </a:rPr>
              <a:t>pertencente </a:t>
            </a:r>
            <a:r>
              <a:rPr lang="pt-PT" sz="3500" dirty="0">
                <a:latin typeface="Arial" pitchFamily="34" charset="0"/>
                <a:cs typeface="Arial" pitchFamily="34" charset="0"/>
              </a:rPr>
              <a:t>à </a:t>
            </a:r>
            <a:r>
              <a:rPr lang="pt-PT" sz="3500" dirty="0" smtClean="0">
                <a:latin typeface="Arial" pitchFamily="34" charset="0"/>
                <a:cs typeface="Arial" pitchFamily="34" charset="0"/>
              </a:rPr>
              <a:t>mesorregião Oeste Potiguar,  microrregião Mossoró.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4000" dirty="0" smtClean="0"/>
              <a:t>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município possui uma população de </a:t>
            </a:r>
            <a:r>
              <a:rPr lang="pt-B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11.159 habitantes.</a:t>
            </a:r>
          </a:p>
          <a:p>
            <a:pPr algn="just">
              <a:buNone/>
            </a:pPr>
            <a:r>
              <a:rPr lang="pt-B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UBS:  rural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 Equipe: oito ACS, um enfermeiro, uma técnica de enfermagem uma médica População cadastrada: 2434 habitantes. </a:t>
            </a:r>
          </a:p>
          <a:p>
            <a:pPr algn="just">
              <a:buNone/>
            </a:pPr>
            <a:endParaRPr lang="pt-BR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357158" y="35716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6.6: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Garantir orientação sobre os riscos do tabagismo a 100% dos diabéticos cadastrados.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6.7: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Garantir orientação sobre higiene bucal a 100% dos hipertensos cadastrados.</a:t>
            </a:r>
            <a:br>
              <a:rPr lang="pt-BR" sz="2800" dirty="0" smtClean="0">
                <a:latin typeface="Arial" pitchFamily="34" charset="0"/>
                <a:cs typeface="Arial" pitchFamily="34" charset="0"/>
              </a:rPr>
            </a:b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Meta 6.8: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Garantir orientação  sobre higiene bucal a 100% dos diabéticos cadastrados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91440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526893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intervenção para equipe</a:t>
            </a:r>
          </a:p>
          <a:p>
            <a:pPr algn="just">
              <a:buNone/>
            </a:pPr>
            <a:r>
              <a:rPr lang="pt-BR" sz="3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A intervenção exigiu que a equipe se capacitasse para seguir as recomendações do MS, por meio do protocolo,  relativas ao rastreamento, diagnóstico, tratamento e monitoramento da Hipertensão e Diabetes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3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intervenção para o serviço</a:t>
            </a:r>
          </a:p>
          <a:p>
            <a:pPr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A intervenção teve impacto também em outras atividades no serviço ao aumentar atividades educativas comunitárias</a:t>
            </a:r>
            <a:r>
              <a:rPr lang="pt-BR" sz="4400" dirty="0" smtClean="0"/>
              <a:t>,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mudanças positivas no cuidado à saúde.</a:t>
            </a:r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endParaRPr lang="pt-BR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28604"/>
            <a:ext cx="8858280" cy="56975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intervenção para a comunidade</a:t>
            </a:r>
          </a:p>
          <a:p>
            <a:pPr algn="just"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 intervenção melhorou a qualidade do atendimento clínico, aumentou o nível de conhecimentos sobre as doenças, os fatores de risco desencadeantes e as complicações.</a:t>
            </a:r>
          </a:p>
          <a:p>
            <a:pPr algn="just">
              <a:buNone/>
            </a:pPr>
            <a:r>
              <a:rPr lang="pt-BR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A intervenção foi incorporada na rotina do serviço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Para isto, tivemos que ampliar o trabalho de conscientização da comunidade em relação á necessidade de priorização da atenção dos hipertensos e diabéticos, em especial os de alto risco.</a:t>
            </a:r>
          </a:p>
          <a:p>
            <a:pPr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42918"/>
            <a:ext cx="8858280" cy="621508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significado do curso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para minha prática profissional é relevante já que a oportunidade de produzir conhecimentos, de elevar a qualificação da prática profissional e de intervir no serviço para melhorar a atenção à saúde. 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Aprendizados mais relevantes.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Através do curso conheci os princípios e diretrizes do SUS e as atribuições de cada membro da equipe, o que favoreceu mudanças no processo de trabalho garantindo a melhora na qualidade da atenção.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Engajamento Público na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consolidação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do SUS,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o acolhimento à demanda espontânea.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REFERÊNCIAS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. Ministério da Saúde. Estratégias para o cuidado da pessoa com doença crônica: diabetes mellitus. Brasília: Ministério da Saúde, 2013. (Cadernos de Atenção Básica, n. 36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 BRASIL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. Plano de Reorganização da Atenção à Hipertensão arterial e ao Diabetes Mellitus. Manual de Hipertensão arterial e Diabetes mellitus. Brasília (Brasil): Ministério da Saúde, 2001. </a:t>
            </a: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  BRASIL</a:t>
            </a:r>
            <a:r>
              <a:rPr lang="pt-BR" sz="11200" dirty="0" smtClean="0">
                <a:latin typeface="Arial" pitchFamily="34" charset="0"/>
                <a:cs typeface="Arial" pitchFamily="34" charset="0"/>
              </a:rPr>
              <a:t>, Ministério da Saúde. Secretaria de Atenção à saúde. Departamento de Atenção Básica. Hipertensão Arterial Sistêmica para o Sistema Único de Saúde. Brasília: Ministério da Saúde, 2006. </a:t>
            </a:r>
          </a:p>
          <a:p>
            <a:pPr>
              <a:buNone/>
            </a:pPr>
            <a:endParaRPr lang="pt-BR" sz="5100" dirty="0" smtClean="0"/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089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85828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Melhorar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a atenção à saúde dos usuários com Hipertensão e Diabetes, na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UBS </a:t>
            </a:r>
            <a:r>
              <a:rPr lang="pt-BR" sz="3400" dirty="0">
                <a:latin typeface="Arial" pitchFamily="34" charset="0"/>
                <a:cs typeface="Arial" pitchFamily="34" charset="0"/>
              </a:rPr>
              <a:t>Vila Pará, no município da Serra do Mel /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RN. </a:t>
            </a:r>
            <a:endParaRPr lang="pt-BR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Ações realizadas</a:t>
            </a:r>
            <a:endParaRPr lang="pt-BR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42984"/>
            <a:ext cx="8858280" cy="571501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Informamos à comunidade sobre a existência do Programa de Atenção à Hipertensão Arterial e ao Diabetes Mellitus da UBS. 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Orientamos os usuários e a comunidade quanto: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o direito de ter acesso aos medicamentos da Farmácia Popular/Hiperdia.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a importância de ter os pés, pulsos e sensibilidade de extremidades avaliadas periodicamente.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realizar avaliação da saúde bucal. 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importância do cumprimento da periodicidade das consultas de acordo com o protocolo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realização de busca ativa dos hipertensos e diabéticos  faltosos às consultas 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  estratégias da equipe para garantir o atendimento dos hipertensos e diabéticos provenientes da busca ativa e dos hipertensos e diabéticos que buscarem o serviço em todos os turnos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Logística</a:t>
            </a:r>
            <a:endParaRPr lang="pt-B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3400" b="0" dirty="0" smtClean="0">
                <a:latin typeface="Arial" pitchFamily="34" charset="0"/>
                <a:cs typeface="Arial" pitchFamily="34" charset="0"/>
              </a:rPr>
              <a:t>Caderno de Atenção Básica nº 36 Estratégias para o cuidado da pessoa com doença crônica: diabetes mellitus.</a:t>
            </a:r>
          </a:p>
          <a:p>
            <a:pPr algn="just">
              <a:buNone/>
            </a:pPr>
            <a:r>
              <a:rPr lang="pt-BR" sz="3400" b="0" dirty="0" smtClean="0">
                <a:latin typeface="Arial" pitchFamily="34" charset="0"/>
                <a:cs typeface="Arial" pitchFamily="34" charset="0"/>
              </a:rPr>
              <a:t>Caderno de Atenção Básica nº 37 Estratégias para o cuidado da pessoa com doença crônica: HAS do MS, 2013. </a:t>
            </a:r>
          </a:p>
          <a:p>
            <a:pPr algn="just">
              <a:buNone/>
            </a:pPr>
            <a:r>
              <a:rPr lang="pt-BR" sz="3400" b="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3400" b="0" dirty="0" smtClean="0">
                <a:latin typeface="Arial" pitchFamily="34" charset="0"/>
                <a:cs typeface="Arial" pitchFamily="34" charset="0"/>
              </a:rPr>
              <a:t>icha de cadastro de pessoas com doenças crônicas e os prontuários clínicos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pt-B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11970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Ampliar a cobertura a hipertensos e/ou         diabéticos 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a qualidade na atenção a hipertensos e diabéticos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a adesão de hipertensos e/ou diabéticos ao programa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Melhorar o registro das informações                                                                                                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Mapear hipertensos e diabéticos de risco para doença cardiovascular.   </a:t>
            </a: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Promover a saúde de hipertensos e diabéticos</a:t>
            </a:r>
          </a:p>
          <a:p>
            <a:pPr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82389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Metas e resultados</a:t>
            </a:r>
            <a:endParaRPr lang="pt-BR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Meta 1.1: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 Cadastrar 80% dos hipertensos da área de abrangência no Programa de Atenção à Hipertensão Arterial e à Diabetes Mellitus da unidade de saúde.</a:t>
            </a:r>
            <a:endParaRPr lang="pt-BR" sz="27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976</TotalTime>
  <Words>1336</Words>
  <Application>Microsoft Office PowerPoint</Application>
  <PresentationFormat>Apresentação na tela (4:3)</PresentationFormat>
  <Paragraphs>107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Brilho</vt:lpstr>
      <vt:lpstr>Melhoria  da atenção à saúde dos usuários com Hipertensão e Diabetes, na ESF Vila Pará, no município da Serra do Mel /RN.</vt:lpstr>
      <vt:lpstr>Introdução</vt:lpstr>
      <vt:lpstr>Slide 3</vt:lpstr>
      <vt:lpstr>Objetivo Geral</vt:lpstr>
      <vt:lpstr>Ações realizadas</vt:lpstr>
      <vt:lpstr>Logística</vt:lpstr>
      <vt:lpstr>Objetivos</vt:lpstr>
      <vt:lpstr>Metas e resultados</vt:lpstr>
      <vt:lpstr> Meta 1.1: Cadastrar 80% dos hipertensos da área de abrangência no Programa de Atenção à Hipertensão Arterial e à Diabetes Mellitus da unidade de saúde.</vt:lpstr>
      <vt:lpstr>  Meta 1.2: Cadastrar 80% dos diabéticos da área de abrangência no Programa de Atenção à Hipertensão Arterial e à Diabetes Mellitus da unidade de saúde. </vt:lpstr>
      <vt:lpstr> Meta 2.1: Realizar exame clínico apropriado em 100% dos hipertensos cadastrados.</vt:lpstr>
      <vt:lpstr>Meta 2.2: Realizar exame clínico apropriado em 100% dos diabéticos cadastrados.</vt:lpstr>
      <vt:lpstr> Meta 2.3: Garantir a 100% dos hipertensos cadastrados a realização de exames complementares em dia de acordo com o protocolo.</vt:lpstr>
      <vt:lpstr>Meta 2.4: Garantir a 100% dos diabéticos cadastrados a realização de exames complementares em dia de acordo com o protocolo.    </vt:lpstr>
      <vt:lpstr> Meta 2.5: Priorizar a prescrição de medicamentos da farmácia popular para 100% dos hipertensos cadastrados na unidade de saúde.</vt:lpstr>
      <vt:lpstr>Meta 2.6: Priorizar a prescrição de medicamentos da farmácia popular para 100% dos diabéticos cadastrados na unidade de saúde</vt:lpstr>
      <vt:lpstr> Meta 2.7: Realizar avaliação da necessidade de atendimento odontológico em 100% dos hipertensos cadastrados.</vt:lpstr>
      <vt:lpstr>   Meta 2.8: Realizar avaliação da necessidade de atendimento odontológico em 100% dos diabéticos cadastrados.     </vt:lpstr>
      <vt:lpstr>Meta 3.1: Buscar 100% dos hipertensos faltosos às consultas na unidade de saúde conforme a periodicidade recomendada.</vt:lpstr>
      <vt:lpstr> Meta 3.2: Buscar 100% dos diabéticos faltosos às consultas na unidade de saúde conforme a periodicidade recomendada. </vt:lpstr>
      <vt:lpstr>Meta 4.1: Manter ficha de acompanhamento de 100% dos hipertensos cadastrados na unidade de saúde</vt:lpstr>
      <vt:lpstr>Meta 4.2: Manter ficha de acompanhamento de 100% dos diabéticos cadastrados na unidade de saúde.</vt:lpstr>
      <vt:lpstr> Meta 5.1: Realizar estratificação do risco cardiovascular em 100% dos hipertensos cadastrados na unidade de saúde. </vt:lpstr>
      <vt:lpstr>Meta 5.2: Realizar estratificação do risco cardiovascular em 100% dos diabéticos cadastrados na unidade de saúde</vt:lpstr>
      <vt:lpstr> Meta 6.1: Garantir orientação nutricional sobre alimentação saudável a 100% dos hipertensos cadastrados.</vt:lpstr>
      <vt:lpstr>  Meta 6.2: Garantir orientação nutricional sobre alimentação saudável a 100% dos diabéticos cadastrados.  </vt:lpstr>
      <vt:lpstr>Meta 6.3: Garantir orientação em relação à prática regular de atividade física a 100% dos hipertensos cadastrados.</vt:lpstr>
      <vt:lpstr>Meta 6.4: Garantir orientação em relação à prática regular de atividade física a 100% dos diabéticos cadastrados.</vt:lpstr>
      <vt:lpstr> Meta 6.5: Garantir orientação  sobre os riscos do tabagismo a 100% dos hipertensos cadastrados. </vt:lpstr>
      <vt:lpstr> </vt:lpstr>
      <vt:lpstr>Meta 6.7: Garantir orientação sobre higiene bucal a 100% dos hipertensos cadastrados. </vt:lpstr>
      <vt:lpstr>Meta 6.8: Garantir orientação  sobre higiene bucal a 100% dos diabéticos cadastrados.</vt:lpstr>
      <vt:lpstr>Slide 33</vt:lpstr>
      <vt:lpstr>Slide 34</vt:lpstr>
      <vt:lpstr>Slide 35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Acerpc</dc:creator>
  <cp:lastModifiedBy>Acerpc</cp:lastModifiedBy>
  <cp:revision>131</cp:revision>
  <dcterms:created xsi:type="dcterms:W3CDTF">2015-05-16T12:05:57Z</dcterms:created>
  <dcterms:modified xsi:type="dcterms:W3CDTF">2015-06-01T17:50:50Z</dcterms:modified>
</cp:coreProperties>
</file>