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3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2" r:id="rId34"/>
    <p:sldId id="295" r:id="rId35"/>
    <p:sldId id="293" r:id="rId36"/>
    <p:sldId id="294" r:id="rId37"/>
    <p:sldId id="261" r:id="rId38"/>
    <p:sldId id="297" r:id="rId39"/>
    <p:sldId id="262" r:id="rId40"/>
    <p:sldId id="296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uerp&#233;rio%20Illana%2008.11.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ana\Downloads\unasus\UE13%20PCD%20e%20relat&#243;rio%20final\Revis&#227;o%20PCD%20final%20Pr&#233;-natal%20Illana%2008.11.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>
        <c:manualLayout>
          <c:xMode val="edge"/>
          <c:yMode val="edge"/>
          <c:x val="0.10821087629829752"/>
          <c:y val="4.8300684374369379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0.11111111111111135</c:v>
                </c:pt>
                <c:pt idx="1">
                  <c:v>0.1216931216931223</c:v>
                </c:pt>
                <c:pt idx="2">
                  <c:v>0.1216931216931223</c:v>
                </c:pt>
              </c:numCache>
            </c:numRef>
          </c:val>
        </c:ser>
        <c:axId val="56922880"/>
        <c:axId val="56924416"/>
      </c:barChart>
      <c:catAx>
        <c:axId val="56922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924416"/>
        <c:crosses val="autoZero"/>
        <c:auto val="1"/>
        <c:lblAlgn val="ctr"/>
        <c:lblOffset val="100"/>
      </c:catAx>
      <c:valAx>
        <c:axId val="569244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9228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0.42857142857142855</c:v>
                </c:pt>
                <c:pt idx="1">
                  <c:v>0.39130434782608992</c:v>
                </c:pt>
                <c:pt idx="2">
                  <c:v>0.43478260869565566</c:v>
                </c:pt>
              </c:numCache>
            </c:numRef>
          </c:val>
        </c:ser>
        <c:axId val="48778624"/>
        <c:axId val="48809088"/>
      </c:barChart>
      <c:catAx>
        <c:axId val="487786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09088"/>
        <c:crosses val="autoZero"/>
        <c:auto val="1"/>
        <c:lblAlgn val="ctr"/>
        <c:lblOffset val="100"/>
      </c:catAx>
      <c:valAx>
        <c:axId val="488090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786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cat>
            <c:strRef>
              <c:f>Indicadores!$D$60:$F$60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Indicadores!$D$61:$F$61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axId val="48853760"/>
        <c:axId val="48855296"/>
      </c:barChart>
      <c:catAx>
        <c:axId val="48853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55296"/>
        <c:crosses val="autoZero"/>
        <c:auto val="1"/>
        <c:lblAlgn val="ctr"/>
        <c:lblOffset val="100"/>
      </c:catAx>
      <c:valAx>
        <c:axId val="488552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537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1811460308786099"/>
          <c:y val="2.4050358041025767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0.95238095238095233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8891776"/>
        <c:axId val="48893312"/>
      </c:barChart>
      <c:catAx>
        <c:axId val="488917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93312"/>
        <c:crosses val="autoZero"/>
        <c:auto val="1"/>
        <c:lblAlgn val="ctr"/>
        <c:lblOffset val="100"/>
      </c:catAx>
      <c:valAx>
        <c:axId val="488933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917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0.95238095238095233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8917888"/>
        <c:axId val="48931968"/>
      </c:barChart>
      <c:catAx>
        <c:axId val="489178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31968"/>
        <c:crosses val="autoZero"/>
        <c:auto val="1"/>
        <c:lblAlgn val="ctr"/>
        <c:lblOffset val="100"/>
      </c:catAx>
      <c:valAx>
        <c:axId val="489319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178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0.95238095238095233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8972544"/>
        <c:axId val="48974080"/>
      </c:barChart>
      <c:catAx>
        <c:axId val="4897254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974080"/>
        <c:crosses val="autoZero"/>
        <c:auto val="1"/>
        <c:lblAlgn val="ctr"/>
        <c:lblOffset val="100"/>
      </c:catAx>
      <c:valAx>
        <c:axId val="4897408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972544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0.95238095238095233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8990080"/>
        <c:axId val="48991616"/>
      </c:barChart>
      <c:catAx>
        <c:axId val="489900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991616"/>
        <c:crosses val="autoZero"/>
        <c:auto val="1"/>
        <c:lblAlgn val="ctr"/>
        <c:lblOffset val="100"/>
      </c:catAx>
      <c:valAx>
        <c:axId val="4899161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990080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0.85714285714285765</c:v>
                </c:pt>
                <c:pt idx="1">
                  <c:v>0.91304347826086962</c:v>
                </c:pt>
                <c:pt idx="2">
                  <c:v>0.91304347826086962</c:v>
                </c:pt>
              </c:numCache>
            </c:numRef>
          </c:val>
        </c:ser>
        <c:axId val="49048576"/>
        <c:axId val="49050368"/>
      </c:barChart>
      <c:catAx>
        <c:axId val="490485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050368"/>
        <c:crosses val="autoZero"/>
        <c:auto val="1"/>
        <c:lblAlgn val="ctr"/>
        <c:lblOffset val="100"/>
      </c:catAx>
      <c:valAx>
        <c:axId val="4905036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048576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>
        <c:manualLayout>
          <c:xMode val="edge"/>
          <c:yMode val="edge"/>
          <c:x val="0.13161219133322621"/>
          <c:y val="4.4333606549365377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cat>
            <c:strRef>
              <c:f>Indicadores!$D$93:$F$93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Indicadores!$D$94:$F$94</c:f>
              <c:numCache>
                <c:formatCode>0.0%</c:formatCode>
                <c:ptCount val="3"/>
                <c:pt idx="0">
                  <c:v>0.90476190476190088</c:v>
                </c:pt>
                <c:pt idx="1">
                  <c:v>0.95652173913043481</c:v>
                </c:pt>
                <c:pt idx="2">
                  <c:v>0.95652173913043481</c:v>
                </c:pt>
              </c:numCache>
            </c:numRef>
          </c:val>
        </c:ser>
        <c:axId val="49164672"/>
        <c:axId val="49166208"/>
      </c:barChart>
      <c:catAx>
        <c:axId val="49164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166208"/>
        <c:crosses val="autoZero"/>
        <c:auto val="1"/>
        <c:lblAlgn val="ctr"/>
        <c:lblOffset val="100"/>
      </c:catAx>
      <c:valAx>
        <c:axId val="491662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1646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0.85714285714285765</c:v>
                </c:pt>
                <c:pt idx="1">
                  <c:v>0.91304347826086962</c:v>
                </c:pt>
                <c:pt idx="2">
                  <c:v>0.91304347826086962</c:v>
                </c:pt>
              </c:numCache>
            </c:numRef>
          </c:val>
        </c:ser>
        <c:axId val="49202688"/>
        <c:axId val="49204224"/>
      </c:barChart>
      <c:catAx>
        <c:axId val="492026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204224"/>
        <c:crosses val="autoZero"/>
        <c:auto val="1"/>
        <c:lblAlgn val="ctr"/>
        <c:lblOffset val="100"/>
      </c:catAx>
      <c:valAx>
        <c:axId val="4920422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202688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gestantes e puérperas com orientação sobre higiene bucal</c:v>
                </c:pt>
              </c:strCache>
            </c:strRef>
          </c:tx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0.85714285714285765</c:v>
                </c:pt>
                <c:pt idx="1">
                  <c:v>0.91304347826086962</c:v>
                </c:pt>
                <c:pt idx="2">
                  <c:v>0.95652173913043481</c:v>
                </c:pt>
              </c:numCache>
            </c:numRef>
          </c:val>
        </c:ser>
        <c:axId val="49130112"/>
        <c:axId val="49131904"/>
      </c:barChart>
      <c:catAx>
        <c:axId val="49130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131904"/>
        <c:crosses val="autoZero"/>
        <c:auto val="1"/>
        <c:lblAlgn val="ctr"/>
        <c:lblOffset val="100"/>
      </c:catAx>
      <c:valAx>
        <c:axId val="491319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1301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0.78260869565217961</c:v>
                </c:pt>
                <c:pt idx="2">
                  <c:v>0.86956521739130765</c:v>
                </c:pt>
              </c:numCache>
            </c:numRef>
          </c:val>
        </c:ser>
        <c:axId val="48076672"/>
        <c:axId val="48078208"/>
      </c:barChart>
      <c:catAx>
        <c:axId val="480766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078208"/>
        <c:crosses val="autoZero"/>
        <c:auto val="1"/>
        <c:lblAlgn val="ctr"/>
        <c:lblOffset val="100"/>
      </c:catAx>
      <c:valAx>
        <c:axId val="4807820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076672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0998515918182589"/>
          <c:y val="2.5272508618190782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246208"/>
        <c:axId val="49247744"/>
      </c:barChart>
      <c:catAx>
        <c:axId val="492462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247744"/>
        <c:crosses val="autoZero"/>
        <c:auto val="1"/>
        <c:lblAlgn val="ctr"/>
        <c:lblOffset val="100"/>
      </c:catAx>
      <c:valAx>
        <c:axId val="492477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2462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cat>
            <c:strRef>
              <c:f>Indicadores!$D$12:$F$12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Indicadores!$D$13:$F$13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276032"/>
        <c:axId val="49277568"/>
      </c:barChart>
      <c:catAx>
        <c:axId val="492760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277568"/>
        <c:crosses val="autoZero"/>
        <c:auto val="1"/>
        <c:lblAlgn val="ctr"/>
        <c:lblOffset val="100"/>
      </c:catAx>
      <c:valAx>
        <c:axId val="4927756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276032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cat>
            <c:strRef>
              <c:f>Indicadores!$D$17:$F$17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Indicadores!$D$18:$F$18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260800"/>
        <c:axId val="48537600"/>
      </c:barChart>
      <c:catAx>
        <c:axId val="492608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537600"/>
        <c:crosses val="autoZero"/>
        <c:auto val="1"/>
        <c:lblAlgn val="ctr"/>
        <c:lblOffset val="100"/>
      </c:catAx>
      <c:valAx>
        <c:axId val="4853760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260800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282432"/>
        <c:axId val="49497216"/>
      </c:barChart>
      <c:catAx>
        <c:axId val="492824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497216"/>
        <c:crosses val="autoZero"/>
        <c:auto val="1"/>
        <c:lblAlgn val="ctr"/>
        <c:lblOffset val="100"/>
      </c:catAx>
      <c:valAx>
        <c:axId val="4949721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282432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521408"/>
        <c:axId val="49522944"/>
      </c:barChart>
      <c:catAx>
        <c:axId val="495214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522944"/>
        <c:crosses val="autoZero"/>
        <c:auto val="1"/>
        <c:lblAlgn val="ctr"/>
        <c:lblOffset val="100"/>
      </c:catAx>
      <c:valAx>
        <c:axId val="4952294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521408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cat>
            <c:strRef>
              <c:f>Indicadores!$D$35:$F$35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Indicadores!$D$36:$F$36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330048"/>
        <c:axId val="49331584"/>
      </c:barChart>
      <c:catAx>
        <c:axId val="49330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331584"/>
        <c:crosses val="autoZero"/>
        <c:auto val="1"/>
        <c:lblAlgn val="ctr"/>
        <c:lblOffset val="100"/>
      </c:catAx>
      <c:valAx>
        <c:axId val="493315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3300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cat>
            <c:strRef>
              <c:f>Indicadores!$D$40:$F$40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Indicadores!$D$41:$F$41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626112"/>
        <c:axId val="49632000"/>
      </c:barChart>
      <c:catAx>
        <c:axId val="49626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32000"/>
        <c:crosses val="autoZero"/>
        <c:auto val="1"/>
        <c:lblAlgn val="ctr"/>
        <c:lblOffset val="100"/>
      </c:catAx>
      <c:valAx>
        <c:axId val="496320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261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cat>
            <c:strRef>
              <c:f>Indicadores!$D$52:$F$52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Indicadores!$D$53:$F$53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361280"/>
        <c:axId val="49362816"/>
      </c:barChart>
      <c:catAx>
        <c:axId val="49361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362816"/>
        <c:crosses val="autoZero"/>
        <c:auto val="1"/>
        <c:lblAlgn val="ctr"/>
        <c:lblOffset val="100"/>
      </c:catAx>
      <c:valAx>
        <c:axId val="493628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3612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399296"/>
        <c:axId val="49400832"/>
      </c:barChart>
      <c:catAx>
        <c:axId val="493992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400832"/>
        <c:crosses val="autoZero"/>
        <c:auto val="1"/>
        <c:lblAlgn val="ctr"/>
        <c:lblOffset val="100"/>
      </c:catAx>
      <c:valAx>
        <c:axId val="4940083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399296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413120"/>
        <c:axId val="49754880"/>
      </c:barChart>
      <c:catAx>
        <c:axId val="494131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754880"/>
        <c:crosses val="autoZero"/>
        <c:auto val="1"/>
        <c:lblAlgn val="ctr"/>
        <c:lblOffset val="100"/>
      </c:catAx>
      <c:valAx>
        <c:axId val="4975488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9413120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0.95652173913043481</c:v>
                </c:pt>
                <c:pt idx="2">
                  <c:v>0.91304347826086962</c:v>
                </c:pt>
              </c:numCache>
            </c:numRef>
          </c:val>
        </c:ser>
        <c:axId val="48098304"/>
        <c:axId val="48468736"/>
      </c:barChart>
      <c:catAx>
        <c:axId val="480983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468736"/>
        <c:crosses val="autoZero"/>
        <c:auto val="1"/>
        <c:lblAlgn val="ctr"/>
        <c:lblOffset val="100"/>
      </c:catAx>
      <c:valAx>
        <c:axId val="4846873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098304"/>
        <c:crosses val="autoZero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2888424661203071"/>
          <c:y val="3.0858235564966953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9824128"/>
        <c:axId val="49825664"/>
      </c:barChart>
      <c:catAx>
        <c:axId val="49824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825664"/>
        <c:crosses val="autoZero"/>
        <c:auto val="1"/>
        <c:lblAlgn val="ctr"/>
        <c:lblOffset val="100"/>
      </c:catAx>
      <c:valAx>
        <c:axId val="498256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8241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0.61904761904761962</c:v>
                </c:pt>
                <c:pt idx="1">
                  <c:v>0.95652173913043481</c:v>
                </c:pt>
                <c:pt idx="2">
                  <c:v>0.95652173913043481</c:v>
                </c:pt>
              </c:numCache>
            </c:numRef>
          </c:val>
        </c:ser>
        <c:axId val="48636288"/>
        <c:axId val="48637824"/>
      </c:barChart>
      <c:catAx>
        <c:axId val="486362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637824"/>
        <c:crosses val="autoZero"/>
        <c:auto val="1"/>
        <c:lblAlgn val="ctr"/>
        <c:lblOffset val="100"/>
      </c:catAx>
      <c:valAx>
        <c:axId val="4863782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636288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0.95238095238095233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8662016"/>
        <c:axId val="48663552"/>
      </c:barChart>
      <c:catAx>
        <c:axId val="486620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663552"/>
        <c:crosses val="autoZero"/>
        <c:auto val="1"/>
        <c:lblAlgn val="ctr"/>
        <c:lblOffset val="100"/>
      </c:catAx>
      <c:valAx>
        <c:axId val="4866355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66201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txPr>
        <a:bodyPr/>
        <a:lstStyle/>
        <a:p>
          <a:pPr>
            <a:defRPr sz="1200" baseline="0">
              <a:latin typeface="Arial" pitchFamily="34" charset="0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0.95238095238095233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8675456"/>
        <c:axId val="48566656"/>
      </c:barChart>
      <c:catAx>
        <c:axId val="486754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566656"/>
        <c:crosses val="autoZero"/>
        <c:auto val="1"/>
        <c:lblAlgn val="ctr"/>
        <c:lblOffset val="100"/>
      </c:catAx>
      <c:valAx>
        <c:axId val="4856665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675456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0.13788008448692327"/>
          <c:y val="3.2378930367134399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0.76190476190476186</c:v>
                </c:pt>
                <c:pt idx="1">
                  <c:v>0.95652173913043481</c:v>
                </c:pt>
                <c:pt idx="2">
                  <c:v>1</c:v>
                </c:pt>
              </c:numCache>
            </c:numRef>
          </c:val>
        </c:ser>
        <c:axId val="48693248"/>
        <c:axId val="48694784"/>
      </c:barChart>
      <c:catAx>
        <c:axId val="486932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694784"/>
        <c:crosses val="autoZero"/>
        <c:auto val="1"/>
        <c:lblAlgn val="ctr"/>
        <c:lblOffset val="100"/>
      </c:catAx>
      <c:valAx>
        <c:axId val="486947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6932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0.76190476190476186</c:v>
                </c:pt>
                <c:pt idx="1">
                  <c:v>0.91304347826086962</c:v>
                </c:pt>
                <c:pt idx="2">
                  <c:v>1</c:v>
                </c:pt>
              </c:numCache>
            </c:numRef>
          </c:val>
        </c:ser>
        <c:axId val="48721920"/>
        <c:axId val="48723456"/>
      </c:barChart>
      <c:catAx>
        <c:axId val="48721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23456"/>
        <c:crosses val="autoZero"/>
        <c:auto val="1"/>
        <c:lblAlgn val="ctr"/>
        <c:lblOffset val="100"/>
      </c:catAx>
      <c:valAx>
        <c:axId val="487234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219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0.85714285714285765</c:v>
                </c:pt>
                <c:pt idx="1">
                  <c:v>0.95652173913043481</c:v>
                </c:pt>
                <c:pt idx="2">
                  <c:v>1</c:v>
                </c:pt>
              </c:numCache>
            </c:numRef>
          </c:val>
        </c:ser>
        <c:axId val="48756992"/>
        <c:axId val="48766976"/>
      </c:barChart>
      <c:catAx>
        <c:axId val="487569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66976"/>
        <c:crosses val="autoZero"/>
        <c:auto val="1"/>
        <c:lblAlgn val="ctr"/>
        <c:lblOffset val="100"/>
      </c:catAx>
      <c:valAx>
        <c:axId val="4876697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7569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4CB27-0BEE-4309-B51F-D2533CA1024C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FE93F-F3BF-4560-943F-FEBD27E44C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FE93F-F3BF-4560-943F-FEBD27E44C1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171E37-EE0C-4086-A3FC-94F2FC61056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55A92F-74F9-41FA-A4FE-892B0DD33E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04256" y="2924944"/>
            <a:ext cx="6172200" cy="216024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 Melhoria da Atenção a Saúde do Pré-natal e Puerpério das Gestantes e Puérperas na Unidade Mista Felipe Camarão, </a:t>
            </a:r>
            <a:r>
              <a:rPr lang="pt-BR" b="1" dirty="0" smtClean="0"/>
              <a:t>Natal/RN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5225752"/>
            <a:ext cx="6172200" cy="1371600"/>
          </a:xfrm>
        </p:spPr>
        <p:txBody>
          <a:bodyPr/>
          <a:lstStyle/>
          <a:p>
            <a:endParaRPr lang="pt-BR" b="1" dirty="0" smtClean="0"/>
          </a:p>
          <a:p>
            <a:r>
              <a:rPr lang="pt-BR" b="1" dirty="0" smtClean="0"/>
              <a:t>Autor</a:t>
            </a:r>
            <a:r>
              <a:rPr lang="pt-BR" b="1" dirty="0"/>
              <a:t>: </a:t>
            </a:r>
            <a:r>
              <a:rPr lang="pt-BR" b="1" dirty="0" err="1"/>
              <a:t>Illana</a:t>
            </a:r>
            <a:r>
              <a:rPr lang="pt-BR" b="1" dirty="0"/>
              <a:t> </a:t>
            </a:r>
            <a:r>
              <a:rPr lang="pt-BR" b="1" dirty="0" smtClean="0"/>
              <a:t>Rocha</a:t>
            </a:r>
          </a:p>
          <a:p>
            <a:r>
              <a:rPr lang="pt-BR" dirty="0" smtClean="0"/>
              <a:t>Orientador(a): Betânia Rodrigues dos Santos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83768" y="332656"/>
            <a:ext cx="5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UNIVERSIDADE </a:t>
            </a:r>
            <a:r>
              <a:rPr lang="pt-BR" b="1" dirty="0">
                <a:solidFill>
                  <a:schemeClr val="tx2"/>
                </a:solidFill>
              </a:rPr>
              <a:t>FEDERAL DE PELOTAS</a:t>
            </a:r>
            <a:endParaRPr lang="pt-BR" dirty="0">
              <a:solidFill>
                <a:schemeClr val="tx2"/>
              </a:solidFill>
            </a:endParaRPr>
          </a:p>
          <a:p>
            <a:pPr algn="ctr"/>
            <a:r>
              <a:rPr lang="pt-BR" b="1" dirty="0">
                <a:solidFill>
                  <a:schemeClr val="tx2"/>
                </a:solidFill>
              </a:rPr>
              <a:t>UNIVERSIDADE ABERTA DO SUS</a:t>
            </a:r>
            <a:endParaRPr lang="pt-BR" dirty="0">
              <a:solidFill>
                <a:schemeClr val="tx2"/>
              </a:solidFill>
            </a:endParaRPr>
          </a:p>
          <a:p>
            <a:pPr algn="ctr"/>
            <a:r>
              <a:rPr lang="pt-BR" b="1" dirty="0">
                <a:solidFill>
                  <a:schemeClr val="tx2"/>
                </a:solidFill>
              </a:rPr>
              <a:t>Faculdade de Medicina</a:t>
            </a:r>
            <a:endParaRPr lang="pt-BR" dirty="0">
              <a:solidFill>
                <a:schemeClr val="tx2"/>
              </a:solidFill>
            </a:endParaRPr>
          </a:p>
          <a:p>
            <a:pPr algn="ctr"/>
            <a:r>
              <a:rPr lang="pt-BR" b="1" dirty="0">
                <a:solidFill>
                  <a:schemeClr val="tx2"/>
                </a:solidFill>
              </a:rPr>
              <a:t>Especialização em Saúde da Família</a:t>
            </a:r>
            <a:endParaRPr lang="pt-BR" dirty="0">
              <a:solidFill>
                <a:schemeClr val="tx2"/>
              </a:solidFill>
            </a:endParaRPr>
          </a:p>
          <a:p>
            <a:pPr algn="ctr"/>
            <a:r>
              <a:rPr lang="pt-BR" b="1" dirty="0">
                <a:solidFill>
                  <a:schemeClr val="tx2"/>
                </a:solidFill>
              </a:rPr>
              <a:t>Turma </a:t>
            </a:r>
            <a:r>
              <a:rPr lang="pt-BR" b="1" dirty="0" smtClean="0">
                <a:solidFill>
                  <a:schemeClr val="tx2"/>
                </a:solidFill>
              </a:rPr>
              <a:t>VI</a:t>
            </a:r>
            <a:endParaRPr lang="pt-BR" dirty="0">
              <a:solidFill>
                <a:schemeClr val="tx2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1008112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046" y="116632"/>
            <a:ext cx="118745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987824" y="198884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Trabalho de conclusão de curso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 2.3: Realizar pelo menos um exame de mamas em 100% das gestantes.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2924944"/>
          <a:ext cx="5693618" cy="3390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44208" y="3501008"/>
            <a:ext cx="20882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61,9% (13 gestantes) no primeiro mês, 95,7% (22 gestantes) no segundo e terceiro mês de intervenção.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2.4: Garantir a 100% das gestantes a solicitação de exames laboratoriais de acordo com protocolo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23528" y="3284984"/>
          <a:ext cx="612068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444208" y="3501008"/>
            <a:ext cx="2088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95,2% (20 gestantes) no primeiro mês, 100% (23 gestantes) nos meses seguintes   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Meta 2.5: Garantir a 100% das gestantes a prescrição de sulfato ferroso e ácido fólico conforme protocolo.</a:t>
            </a:r>
            <a:endParaRPr lang="pt-BR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3068960"/>
          <a:ext cx="59046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444208" y="3501008"/>
            <a:ext cx="2088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95,2% (20 gestantes) no primeiro mês, 100% (23 gestantes) nos meses seguintes   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Meta 2.6: </a:t>
            </a:r>
            <a:r>
              <a:rPr lang="pt-BR" sz="2800" dirty="0" smtClean="0"/>
              <a:t>Garantir que 100% das gestantes estejam com vacina antitetânica e contra hepatite B em dia.</a:t>
            </a:r>
            <a:endParaRPr lang="pt-BR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3284984"/>
          <a:ext cx="5765626" cy="3137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44208" y="3501008"/>
            <a:ext cx="2088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76,2% no primeiro mês (16 gestantes), 95,5% no segundo e 100% no terceiro mês 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1259632" y="2492896"/>
          <a:ext cx="59766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BR" smtClean="0"/>
              <a:t>Objetivos, metas e resultados</a:t>
            </a:r>
            <a:endParaRPr lang="pt-BR" dirty="0"/>
          </a:p>
        </p:txBody>
      </p:sp>
      <p:sp>
        <p:nvSpPr>
          <p:cNvPr id="5" name="Espaço Reservado para Conteúdo 4"/>
          <p:cNvSpPr txBox="1">
            <a:spLocks noGrp="1"/>
          </p:cNvSpPr>
          <p:nvPr>
            <p:ph sz="quarter" idx="1"/>
          </p:nvPr>
        </p:nvSpPr>
        <p:spPr>
          <a:xfrm>
            <a:off x="457200" y="1600200"/>
            <a:ext cx="74676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76,2% no primeiro mês (16 gestantes), 91,3% no segundo e 100% no terceiro mês 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Meta 2.7: Realizar avaliação da necessidade de atendimento odontológico em 100% das gestantes durante o pré-natal.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068960"/>
          <a:ext cx="554461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444208" y="3501008"/>
            <a:ext cx="2088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85,7% (18 gestantes) e 95,7% (22 gestantes), 100% no terceiro mês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2.8: Garantir a primeira consulta odontológica programática para 100% das gestantes cadastradas.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284984"/>
          <a:ext cx="56166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300192" y="3501008"/>
            <a:ext cx="22322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42,9% , 39,1%  e 43,5% (10 gestantes), respectivamente para 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</a:t>
            </a:r>
            <a:r>
              <a:rPr lang="pt-BR" dirty="0"/>
              <a:t>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específico 3:   Melhorar a adesão ao Pré-natal</a:t>
            </a:r>
          </a:p>
          <a:p>
            <a:r>
              <a:rPr lang="pt-BR" dirty="0" smtClean="0"/>
              <a:t>Meta 3.1: Realizar busca ativa de 100% das gestantes faltosas às consultas de pré-natal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212976"/>
          <a:ext cx="54726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501008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duas gestantes faltaram no terceiro mês e receberam busca ativa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específico 4: Melhorar os registros da Ação Programática</a:t>
            </a:r>
          </a:p>
          <a:p>
            <a:r>
              <a:rPr lang="pt-BR" dirty="0" smtClean="0"/>
              <a:t>Meta 4.1: Manter registro na ficha espelho de pré-natal/vacinação em 100% das gestantes e </a:t>
            </a:r>
            <a:r>
              <a:rPr lang="pt-BR" dirty="0" err="1" smtClean="0"/>
              <a:t>puérperas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645024"/>
          <a:ext cx="554461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501008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95,2% (20 gestantes) no primeiro mês e 100% nos meses seguintes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específico 5: Avaliação de risco</a:t>
            </a:r>
          </a:p>
          <a:p>
            <a:r>
              <a:rPr lang="pt-BR" dirty="0" smtClean="0"/>
              <a:t>Meta 5.1: Avaliar risco gestacional em 100% das gestantes.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429000"/>
          <a:ext cx="5184576" cy="2838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501008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95,2% (20 gestantes) no primeiro mês e 100% nos meses seguintes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assistência pré-natal adequada, com a detecção e a intervenção precoce das situações de risco é de grande importância para reduzir a mortalidade materna, além da importância em reduzir a mortalidade neonatal. </a:t>
            </a:r>
          </a:p>
          <a:p>
            <a:r>
              <a:rPr lang="pt-BR" sz="2800" dirty="0" smtClean="0"/>
              <a:t>Do mesmo jeito é importante a consulta puerperal, que visa evitar complicações possíveis após o parto, dar orientações às mamães e evitar que uma nova gravidez venha logo em seguida. </a:t>
            </a:r>
            <a:endParaRPr 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específico 6: Promover a saúde no pré-natal</a:t>
            </a:r>
          </a:p>
          <a:p>
            <a:r>
              <a:rPr lang="pt-BR" dirty="0" smtClean="0"/>
              <a:t>Meta 6.1: Garantir a 100% das gestantes orientações nutricional durante a gestação.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356992"/>
          <a:ext cx="5114190" cy="298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501008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95,2% (20 gestantes) no primeiro mês e 100% nos meses seguintes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6.2: Promover o aleitamento materno junto a 100% das gestantes.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83568" y="3212976"/>
          <a:ext cx="518457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501008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95,2% (20 gestantes) no primeiro mês e 100% nos meses seguintes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Meta 6.3: Orientar 100% das gestantes sobre os cuidados com o recém-nascido </a:t>
            </a:r>
            <a:endParaRPr lang="pt-BR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83568" y="3429000"/>
          <a:ext cx="4968552" cy="2774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501008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85,7% (18 gestantes) no mês 1 e 91,3% (21 gestantes) nos meses 2 e  3 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6.4: Orientar 100% das gestantes sobre anticoncepção após o parto.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3140968"/>
          <a:ext cx="5243314" cy="3152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501008"/>
            <a:ext cx="22322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90,5% (19 gestantes) no mês 1 e 95,7% (22 gestantes) nos outros dois meses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6.5: Orientar 100% das gestantes sobre os riscos do tabagismo e do uso de álcool e drogas na gestação.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356992"/>
          <a:ext cx="5141020" cy="302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501008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85,7% (18 gestantes) no mês 1 e 91,3% (21 gestantes) nos meses 2 e  3 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6.6: Orientar 100% das gestantes sobre higiene bucal.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284984"/>
          <a:ext cx="5400600" cy="2871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501008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85,7% (18 gestantes), 91,3% (21 gestantes) e 95,7% (22 gestantes)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787208" cy="4873752"/>
          </a:xfrm>
        </p:spPr>
        <p:txBody>
          <a:bodyPr/>
          <a:lstStyle/>
          <a:p>
            <a:r>
              <a:rPr lang="pt-BR" dirty="0" smtClean="0"/>
              <a:t> Objetivo específico 7: Ampliar a cobertura da atenção as </a:t>
            </a:r>
            <a:r>
              <a:rPr lang="pt-BR" dirty="0" err="1" smtClean="0"/>
              <a:t>puérperas</a:t>
            </a:r>
            <a:endParaRPr lang="pt-BR" dirty="0" smtClean="0"/>
          </a:p>
          <a:p>
            <a:r>
              <a:rPr lang="pt-BR" dirty="0" smtClean="0"/>
              <a:t>Meta 7.1: Garantir a 80%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 de Pré-Natal e </a:t>
            </a:r>
            <a:r>
              <a:rPr lang="pt-BR" dirty="0" err="1" smtClean="0"/>
              <a:t>Puerpério</a:t>
            </a:r>
            <a:r>
              <a:rPr lang="pt-BR" dirty="0" smtClean="0"/>
              <a:t> da Unidade de Saúde consulta puerperal antes dos 42 dias após o parto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842866"/>
          <a:ext cx="5266556" cy="3015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371703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específico 8: Melhorar a qualidade da atenção às </a:t>
            </a:r>
            <a:r>
              <a:rPr lang="pt-BR" dirty="0" err="1" smtClean="0"/>
              <a:t>puérperas</a:t>
            </a:r>
            <a:endParaRPr lang="pt-BR" dirty="0" smtClean="0"/>
          </a:p>
          <a:p>
            <a:r>
              <a:rPr lang="pt-BR" dirty="0" smtClean="0"/>
              <a:t>Meta 8.1: Examinar as mamas em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212976"/>
          <a:ext cx="56166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371703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Metas 8.2: Examinar o abdome em 100% das </a:t>
            </a:r>
            <a:r>
              <a:rPr lang="pt-BR" sz="2800" dirty="0" err="1" smtClean="0"/>
              <a:t>puérperas</a:t>
            </a:r>
            <a:r>
              <a:rPr lang="pt-BR" sz="2800" dirty="0" smtClean="0"/>
              <a:t> cadastradas no Programa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212976"/>
          <a:ext cx="5338564" cy="2965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371703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Metas 8.3: Realizar exame ginecológico em 100% das </a:t>
            </a:r>
            <a:r>
              <a:rPr lang="pt-BR" sz="2800" dirty="0" err="1" smtClean="0"/>
              <a:t>puérperas</a:t>
            </a:r>
            <a:r>
              <a:rPr lang="pt-BR" sz="2800" dirty="0" smtClean="0"/>
              <a:t> cadastradas no Programa 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284984"/>
          <a:ext cx="5194548" cy="3146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371703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Unidade Mista de Felipe Camarão se encontra na zona oeste de Natal, município com cerca de 817.590 mil habitantes</a:t>
            </a:r>
          </a:p>
          <a:p>
            <a:r>
              <a:rPr lang="pt-BR" sz="2800" dirty="0" smtClean="0"/>
              <a:t>A unidade possui uma Unidade Básica de Saúde com Estratégia em Saúde da Família, um laboratório e uma maternidade, tendo seis equipes para suprir a necessidade de 18.940 pessoas.</a:t>
            </a:r>
            <a:endParaRPr 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Metas 8.4: Avaliar o estado psíquico em 100% das </a:t>
            </a:r>
            <a:r>
              <a:rPr lang="pt-BR" sz="2800" dirty="0" err="1" smtClean="0"/>
              <a:t>puérperas</a:t>
            </a:r>
            <a:r>
              <a:rPr lang="pt-BR" sz="2800" dirty="0" smtClean="0"/>
              <a:t> cadastradas no Programa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212976"/>
          <a:ext cx="5194548" cy="308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371703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8.5: Avaliar </a:t>
            </a:r>
            <a:r>
              <a:rPr lang="pt-BR" sz="2800" dirty="0" err="1" smtClean="0"/>
              <a:t>intercorrências</a:t>
            </a:r>
            <a:r>
              <a:rPr lang="pt-BR" sz="2800" dirty="0" smtClean="0"/>
              <a:t> em 100% das </a:t>
            </a:r>
            <a:r>
              <a:rPr lang="pt-BR" sz="2800" dirty="0" err="1" smtClean="0"/>
              <a:t>puérperas</a:t>
            </a:r>
            <a:r>
              <a:rPr lang="pt-BR" sz="2800" dirty="0" smtClean="0"/>
              <a:t> cadastradas no Programa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284984"/>
          <a:ext cx="5482580" cy="295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371703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8.6: Prescrever a 100% das </a:t>
            </a:r>
            <a:r>
              <a:rPr lang="pt-BR" sz="2800" dirty="0" err="1" smtClean="0"/>
              <a:t>puérperas</a:t>
            </a:r>
            <a:r>
              <a:rPr lang="pt-BR" sz="2800" dirty="0" smtClean="0"/>
              <a:t> um dos métodos de anticoncepção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3212977"/>
          <a:ext cx="568863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0192" y="335699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específico 9: Melhorar o registro das informações</a:t>
            </a:r>
          </a:p>
          <a:p>
            <a:r>
              <a:rPr lang="pt-BR" dirty="0" smtClean="0"/>
              <a:t>Meta 9.1: Manter registro na ficha de acompanhamento do Programa 100% das </a:t>
            </a:r>
            <a:r>
              <a:rPr lang="pt-BR" dirty="0" err="1" smtClean="0"/>
              <a:t>puérperas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68144" y="3933056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611560" y="4005064"/>
          <a:ext cx="4733925" cy="215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específico 10: Promover a saúde das </a:t>
            </a:r>
            <a:r>
              <a:rPr lang="pt-BR" dirty="0" err="1" smtClean="0"/>
              <a:t>puérperas</a:t>
            </a:r>
            <a:endParaRPr lang="pt-BR" dirty="0" smtClean="0"/>
          </a:p>
          <a:p>
            <a:r>
              <a:rPr lang="pt-BR" dirty="0" smtClean="0"/>
              <a:t>Metas 10.1: Orientar 100% das </a:t>
            </a:r>
            <a:r>
              <a:rPr lang="pt-BR" dirty="0" err="1" smtClean="0"/>
              <a:t>puérperas</a:t>
            </a:r>
            <a:r>
              <a:rPr lang="pt-BR" dirty="0" smtClean="0"/>
              <a:t> cadastradas no Programa sobre os cuidados do recém-nascido.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3645024"/>
          <a:ext cx="54006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371703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Metas 10.2: Orientar 100% das </a:t>
            </a:r>
            <a:r>
              <a:rPr lang="pt-BR" sz="2800" dirty="0" err="1" smtClean="0"/>
              <a:t>puérperas</a:t>
            </a:r>
            <a:r>
              <a:rPr lang="pt-BR" sz="2800" dirty="0" smtClean="0"/>
              <a:t> cadastradas no Programa sobre aleitamento materno exclusivo.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83568" y="3429000"/>
          <a:ext cx="54726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228184" y="4005064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10.3: Orientar 100% das </a:t>
            </a:r>
            <a:r>
              <a:rPr lang="pt-BR" sz="2800" dirty="0" err="1" smtClean="0"/>
              <a:t>puérperas</a:t>
            </a:r>
            <a:r>
              <a:rPr lang="pt-BR" sz="2800" dirty="0" smtClean="0"/>
              <a:t> cadastradas no Programa sobre planejamento familiar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356992"/>
          <a:ext cx="5472608" cy="31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3717032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100% das </a:t>
            </a:r>
            <a:r>
              <a:rPr lang="pt-BR" sz="2000" dirty="0" err="1" smtClean="0"/>
              <a:t>puérperas</a:t>
            </a:r>
            <a:r>
              <a:rPr lang="pt-BR" sz="2000" dirty="0" smtClean="0"/>
              <a:t>, sendo 5, 7 e 9 nos meses 1, 2 e 3</a:t>
            </a:r>
          </a:p>
          <a:p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Houve aumento da consciência da população em relação à necessidade de se diagnosticar a gravidez e iniciar o pré-natal adequadamente</a:t>
            </a:r>
          </a:p>
          <a:p>
            <a:r>
              <a:rPr lang="pt-BR" dirty="0" smtClean="0"/>
              <a:t>A melhoria do registro e do agendamento permitiu um melhor acompanhamento das gestantes e </a:t>
            </a:r>
            <a:r>
              <a:rPr lang="pt-BR" dirty="0" err="1" smtClean="0"/>
              <a:t>puérperas</a:t>
            </a:r>
            <a:endParaRPr lang="pt-BR" dirty="0" smtClean="0"/>
          </a:p>
          <a:p>
            <a:r>
              <a:rPr lang="pt-BR" dirty="0" smtClean="0"/>
              <a:t>A intervenção continua funcionando na equipe 19, necessitando apenas ser incorporada pelas outras equipes 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de gestantes</a:t>
            </a:r>
            <a:endParaRPr lang="pt-BR" dirty="0"/>
          </a:p>
        </p:txBody>
      </p:sp>
      <p:pic>
        <p:nvPicPr>
          <p:cNvPr id="4" name="Espaço Reservado para Conteúdo 3" descr="20140925_14043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600200"/>
            <a:ext cx="3960440" cy="4873625"/>
          </a:xfrm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Melhor entendimento das necessidades e funcionamento de uma UBS</a:t>
            </a:r>
          </a:p>
          <a:p>
            <a:r>
              <a:rPr lang="pt-BR" dirty="0" smtClean="0"/>
              <a:t>Aprimoramento do aprendizado no atendimento referente as ações programáticas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Cobertura do pré-natal era de 57% para a área de toda a UBS</a:t>
            </a:r>
          </a:p>
          <a:p>
            <a:r>
              <a:rPr lang="pt-BR" sz="2800" dirty="0" smtClean="0"/>
              <a:t>Não se seguia um protocolo e nem tinha ficha com todos os registros necessários</a:t>
            </a:r>
          </a:p>
          <a:p>
            <a:r>
              <a:rPr lang="pt-BR" sz="2800" dirty="0" smtClean="0"/>
              <a:t>Ausência de registros quanto à cobertura e qualidade das consultas puerperais que não eram feitas de modo programático</a:t>
            </a:r>
            <a:endParaRPr 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/>
              <a:t>Obrigada!</a:t>
            </a:r>
            <a:endParaRPr lang="pt-BR" sz="4000" dirty="0"/>
          </a:p>
        </p:txBody>
      </p:sp>
      <p:pic>
        <p:nvPicPr>
          <p:cNvPr id="8" name="Espaço Reservado para Conteúdo 7" descr="gestante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09750" y="2132012"/>
            <a:ext cx="4762500" cy="3810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1252736"/>
          </a:xfrm>
        </p:spPr>
        <p:txBody>
          <a:bodyPr/>
          <a:lstStyle/>
          <a:p>
            <a:r>
              <a:rPr lang="pt-BR" dirty="0" smtClean="0"/>
              <a:t>Melhoria da assistência no pré-natal e no </a:t>
            </a:r>
            <a:r>
              <a:rPr lang="pt-BR" dirty="0" err="1" smtClean="0"/>
              <a:t>puerpério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2852936"/>
            <a:ext cx="54726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Ampliar a cobertura de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r>
              <a:rPr lang="pt-BR" sz="2400" dirty="0" smtClean="0"/>
              <a:t>Melhorar a qualidade da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</a:t>
            </a:r>
          </a:p>
          <a:p>
            <a:r>
              <a:rPr lang="pt-BR" sz="2400" dirty="0" smtClean="0"/>
              <a:t>Melhorar a adesão ao Pré-natal e ao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r>
              <a:rPr lang="pt-BR" sz="2400" dirty="0" smtClean="0"/>
              <a:t>Melhorar os registros da Ação Programática</a:t>
            </a:r>
          </a:p>
          <a:p>
            <a:r>
              <a:rPr lang="pt-BR" sz="2400" dirty="0" smtClean="0"/>
              <a:t>Avaliação de risco</a:t>
            </a:r>
          </a:p>
          <a:p>
            <a:r>
              <a:rPr lang="pt-BR" sz="2400" dirty="0" smtClean="0"/>
              <a:t>Promover a saúde no pré-natal</a:t>
            </a:r>
          </a:p>
          <a:p>
            <a:endParaRPr lang="pt-BR" sz="24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5536" y="177281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Objetivos Específicos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sz="2800" dirty="0"/>
          </a:p>
          <a:p>
            <a:r>
              <a:rPr lang="pt-BR" sz="2800" dirty="0" smtClean="0"/>
              <a:t>Foi adotado o Manual Técnico de Pré‐natal e </a:t>
            </a:r>
            <a:r>
              <a:rPr lang="pt-BR" sz="2800" dirty="0" err="1" smtClean="0"/>
              <a:t>Puerpério</a:t>
            </a:r>
            <a:r>
              <a:rPr lang="pt-BR" sz="2800" dirty="0" smtClean="0"/>
              <a:t> do Ministério da Saúde, 2006. Além da ficha de gestante e a ficha espelho disponibilizada pela UFPEL. </a:t>
            </a:r>
          </a:p>
          <a:p>
            <a:r>
              <a:rPr lang="pt-BR" sz="2800" dirty="0" smtClean="0"/>
              <a:t>Foram desenvolvidas ações em quatro eixos centrais: Monitoramento e Avaliação, Organização e Gestão do Serviço, Engajamento Público e Qualificação da Prática Clínica.</a:t>
            </a:r>
          </a:p>
          <a:p>
            <a:endParaRPr 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/>
              <a:t>Objetivo específico 1: Ampliar a cobertura de </a:t>
            </a:r>
            <a:r>
              <a:rPr lang="pt-BR" sz="2800" dirty="0" smtClean="0"/>
              <a:t>pré-natal</a:t>
            </a:r>
          </a:p>
          <a:p>
            <a:r>
              <a:rPr lang="pt-BR" sz="2800" dirty="0" smtClean="0"/>
              <a:t>Meta</a:t>
            </a:r>
            <a:r>
              <a:rPr lang="pt-BR" sz="2800" dirty="0"/>
              <a:t>1.1: </a:t>
            </a:r>
            <a:r>
              <a:rPr lang="pt-BR" sz="2800" dirty="0" smtClean="0"/>
              <a:t> </a:t>
            </a:r>
            <a:r>
              <a:rPr lang="pt-BR" sz="2800" dirty="0"/>
              <a:t>ampliar a cobertura do pré-natal para 75</a:t>
            </a:r>
            <a:r>
              <a:rPr lang="pt-BR" sz="2800" dirty="0" smtClean="0"/>
              <a:t>%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23108381"/>
              </p:ext>
            </p:extLst>
          </p:nvPr>
        </p:nvGraphicFramePr>
        <p:xfrm>
          <a:off x="323528" y="3501008"/>
          <a:ext cx="5904656" cy="2943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444208" y="3501008"/>
            <a:ext cx="2088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11,1% (21 gestantes) no primeiro mês e 12,2% (23 gestantes) nos outros dois meses</a:t>
            </a: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 específico 2: Melhorar a qualidade da atenção ao pré-natal realizado na Unidade</a:t>
            </a:r>
          </a:p>
          <a:p>
            <a:r>
              <a:rPr lang="pt-BR" dirty="0" smtClean="0"/>
              <a:t>Meta 2.1: </a:t>
            </a:r>
            <a:r>
              <a:rPr lang="pt-BR" dirty="0"/>
              <a:t>Garantir a 100% das gestantes o ingresso no Programa de Pré-Natal no primeiro trimestre de gestação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3876775"/>
          <a:ext cx="5760640" cy="29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444208" y="3501008"/>
            <a:ext cx="20882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67,7% no primeiro mês (14 gestantes), 78,3% no segundo mês (18 gestantes) e  87% no terceiro mês (20 gestantes)</a:t>
            </a: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2.2: Realizar pelo menos um exame ginecológico por trimestre em 100% das gestantes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2996952"/>
          <a:ext cx="5666854" cy="348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Objetivos, metas e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444208" y="3501008"/>
            <a:ext cx="2088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Resultados: 66,7% (14 gestantes), depois 95,7% (22 gestantes) e no último mês 91,3% (21 gestantes)</a:t>
            </a: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1513</TotalTime>
  <Words>1962</Words>
  <Application>Microsoft Office PowerPoint</Application>
  <PresentationFormat>Apresentação na tela (4:3)</PresentationFormat>
  <Paragraphs>177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Balcão Envidraçado</vt:lpstr>
      <vt:lpstr>   Melhoria da Atenção a Saúde do Pré-natal e Puerpério das Gestantes e Puérperas na Unidade Mista Felipe Camarão, Natal/RN</vt:lpstr>
      <vt:lpstr>Introdução</vt:lpstr>
      <vt:lpstr>Introdução</vt:lpstr>
      <vt:lpstr>Introdução</vt:lpstr>
      <vt:lpstr>Objetivo Geral</vt:lpstr>
      <vt:lpstr>Metodologia</vt:lpstr>
      <vt:lpstr>Objetivos, metas e resultados</vt:lpstr>
      <vt:lpstr>Objetivos, metas e resultados</vt:lpstr>
      <vt:lpstr>Slide 9</vt:lpstr>
      <vt:lpstr>Objetivos, metas e resultados</vt:lpstr>
      <vt:lpstr>Objetivos, metas e resultados</vt:lpstr>
      <vt:lpstr>Objetivos, metas e resultados</vt:lpstr>
      <vt:lpstr>Slide 13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Grupo de gestantes</vt:lpstr>
      <vt:lpstr>Reflexão crítica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Ilana</dc:creator>
  <cp:lastModifiedBy>Ilana</cp:lastModifiedBy>
  <cp:revision>77</cp:revision>
  <dcterms:created xsi:type="dcterms:W3CDTF">2015-01-04T00:40:31Z</dcterms:created>
  <dcterms:modified xsi:type="dcterms:W3CDTF">2015-01-30T00:37:57Z</dcterms:modified>
</cp:coreProperties>
</file>