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3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y="6858000" cx="12192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4.xml" Type="http://schemas.openxmlformats.org/officeDocument/2006/relationships/slide" Id="rId29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3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1" name="Shape 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" name="Shape 1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3" name="Shape 143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7" name="Shape 1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8" name="Shape 1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9" name="Shape 149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1" name="Shape 1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2" name="Shape 1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3" name="Shape 163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7" name="Shape 1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8" name="Shape 1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9" name="Shape 169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3" name="Shape 1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4" name="Shape 1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5" name="Shape 175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9" name="Shape 1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0" name="Shape 1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1" name="Shape 181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5" name="Shape 1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6" name="Shape 1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7" name="Shape 18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1" name="Shape 1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2" name="Shape 1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3" name="Shape 193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7" name="Shape 1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8" name="Shape 1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9" name="Shape 199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3" name="Shape 2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4" name="Shape 20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5" name="Shape 205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9" name="Shape 2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0" name="Shape 21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1" name="Shape 211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5" name="Shape 2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6" name="Shape 21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7" name="Shape 21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1" name="Shape 2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2" name="Shape 22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3" name="Shape 223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8" name="Shape 2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9" name="Shape 22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0" name="Shape 230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" name="Shape 131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7" name="Shape 13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Slide de título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ctrTitle"/>
          </p:nvPr>
        </p:nvSpPr>
        <p:spPr>
          <a:xfrm>
            <a:off y="1122362" x="1524000"/>
            <a:ext cy="2387600" cx="9144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marR="0" indent="0" mar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y="3602037" x="1524000"/>
            <a:ext cy="1655761" cx="9144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/>
            </a:lvl1pPr>
            <a:lvl2pPr algn="ctr" rtl="0" marR="0" indent="0" marL="4572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2pPr>
            <a:lvl3pPr algn="ctr" rtl="0" marR="0" indent="0" marL="9144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3pPr>
            <a:lvl4pPr algn="ctr" rtl="0" marR="0" indent="0" marL="13716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4pPr>
            <a:lvl5pPr algn="ctr" rtl="0" marR="0" indent="0" marL="18288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5pPr>
            <a:lvl6pPr algn="ctr" rtl="0" marR="0" indent="0" marL="22860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6pPr>
            <a:lvl7pPr algn="ctr" rtl="0" marR="0" indent="0" marL="27432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7pPr>
            <a:lvl8pPr algn="ctr" rtl="0" marR="0" indent="0" marL="32004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8pPr>
            <a:lvl9pPr algn="ctr" rtl="0" marR="0" indent="0" marL="36576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0" type="dt"/>
          </p:nvPr>
        </p:nvSpPr>
        <p:spPr>
          <a:xfrm>
            <a:off y="6356350" x="8382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1" type="ftr"/>
          </p:nvPr>
        </p:nvSpPr>
        <p:spPr>
          <a:xfrm>
            <a:off y="6356350" x="4038600"/>
            <a:ext cy="365125" cx="4114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y="6356350" x="86106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spcBef>
                <a:spcPts val="0"/>
              </a:spcBef>
              <a:buNone/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ítulo e texto vertical"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y="365125" x="838200"/>
            <a:ext cy="1325562" cx="10515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 rot="5400000">
            <a:off y="-1256505" x="3920331"/>
            <a:ext cy="10515599" cx="435133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508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algn="l" rtl="0" indent="-76200" marL="6858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algn="l" rtl="0" indent="-101600" marL="11430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algn="l" rtl="0" indent="-114300" marL="16002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algn="l" rtl="0" indent="-114300" marL="20574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algn="l" rtl="0" indent="-114300" marL="25146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-114300" marL="29718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-114300" marL="34290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-114300" marL="38862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y="6356350" x="8382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y="6356350" x="4038600"/>
            <a:ext cy="365125" cx="4114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y="6356350" x="86106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spcBef>
                <a:spcPts val="0"/>
              </a:spcBef>
              <a:buNone/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Título e texto verticais"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 rot="5400000">
            <a:off y="1956594" x="7133431"/>
            <a:ext cy="2628899" cx="581183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 rot="5400000">
            <a:off y="-596105" x="1799431"/>
            <a:ext cy="7734299" cx="581183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508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algn="l" rtl="0" indent="-76200" marL="6858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algn="l" rtl="0" indent="-101600" marL="11430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algn="l" rtl="0" indent="-114300" marL="16002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algn="l" rtl="0" indent="-114300" marL="20574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algn="l" rtl="0" indent="-114300" marL="25146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-114300" marL="29718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-114300" marL="34290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-114300" marL="38862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y="6356350" x="8382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y="6356350" x="4038600"/>
            <a:ext cy="365125" cx="4114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y="6356350" x="86106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spcBef>
                <a:spcPts val="0"/>
              </a:spcBef>
              <a:buNone/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ítulo e conteúdo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365125" x="838200"/>
            <a:ext cy="1325562" cx="10515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825625" x="838200"/>
            <a:ext cy="4351338" cx="10515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508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algn="l" rtl="0" indent="-76200" marL="6858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algn="l" rtl="0" indent="-101600" marL="11430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algn="l" rtl="0" indent="-114300" marL="16002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algn="l" rtl="0" indent="-114300" marL="20574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algn="l" rtl="0" indent="-114300" marL="25146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-114300" marL="29718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-114300" marL="34290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-114300" marL="38862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y="6356350" x="8382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y="6356350" x="4038600"/>
            <a:ext cy="365125" cx="4114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y="6356350" x="86106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spcBef>
                <a:spcPts val="0"/>
              </a:spcBef>
              <a:buNone/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Cabeçalho da Seção"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1709738" x="831850"/>
            <a:ext cy="2852737" cx="10515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y="4589462" x="831850"/>
            <a:ext cy="1500187" cx="10515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y="6356350" x="8382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y="6356350" x="4038600"/>
            <a:ext cy="365125" cx="4114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y="6356350" x="86106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spcBef>
                <a:spcPts val="0"/>
              </a:spcBef>
              <a:buNone/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Duas Partes de Conteúdo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365125" x="838200"/>
            <a:ext cy="1325562" cx="10515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825625" x="838200"/>
            <a:ext cy="4351338" cx="5181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508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algn="l" rtl="0" indent="-76200" marL="6858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algn="l" rtl="0" indent="-101600" marL="11430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algn="l" rtl="0" indent="-114300" marL="16002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algn="l" rtl="0" indent="-114300" marL="20574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algn="l" rtl="0" indent="-114300" marL="25146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-114300" marL="29718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-114300" marL="34290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-114300" marL="38862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y="1825625" x="6172200"/>
            <a:ext cy="4351338" cx="5181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508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algn="l" rtl="0" indent="-76200" marL="6858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algn="l" rtl="0" indent="-101600" marL="11430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algn="l" rtl="0" indent="-114300" marL="16002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algn="l" rtl="0" indent="-114300" marL="20574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algn="l" rtl="0" indent="-114300" marL="25146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-114300" marL="29718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-114300" marL="34290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-114300" marL="38862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y="6356350" x="8382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y="6356350" x="4038600"/>
            <a:ext cy="365125" cx="4114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y="6356350" x="86106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spcBef>
                <a:spcPts val="0"/>
              </a:spcBef>
              <a:buNone/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ação"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365125" x="839787"/>
            <a:ext cy="1325562" cx="10515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681163" x="839787"/>
            <a:ext cy="823912" cx="51577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y="2505075" x="839787"/>
            <a:ext cy="3684588" cx="51577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508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algn="l" rtl="0" indent="-76200" marL="6858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algn="l" rtl="0" indent="-101600" marL="11430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algn="l" rtl="0" indent="-114300" marL="16002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algn="l" rtl="0" indent="-114300" marL="20574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algn="l" rtl="0" indent="-114300" marL="25146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-114300" marL="29718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-114300" marL="34290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-114300" marL="38862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y="1681163" x="6172200"/>
            <a:ext cy="823912" cx="5183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4" type="body"/>
          </p:nvPr>
        </p:nvSpPr>
        <p:spPr>
          <a:xfrm>
            <a:off y="2505075" x="6172200"/>
            <a:ext cy="3684588" cx="5183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508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algn="l" rtl="0" indent="-76200" marL="6858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algn="l" rtl="0" indent="-101600" marL="11430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algn="l" rtl="0" indent="-114300" marL="16002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algn="l" rtl="0" indent="-114300" marL="20574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algn="l" rtl="0" indent="-114300" marL="25146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-114300" marL="29718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-114300" marL="34290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-114300" marL="38862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0" type="dt"/>
          </p:nvPr>
        </p:nvSpPr>
        <p:spPr>
          <a:xfrm>
            <a:off y="6356350" x="8382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1" type="ftr"/>
          </p:nvPr>
        </p:nvSpPr>
        <p:spPr>
          <a:xfrm>
            <a:off y="6356350" x="4038600"/>
            <a:ext cy="365125" cx="4114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y="6356350" x="86106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spcBef>
                <a:spcPts val="0"/>
              </a:spcBef>
              <a:buNone/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Somente título"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365125" x="838200"/>
            <a:ext cy="1325562" cx="10515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y="6356350" x="8382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y="6356350" x="4038600"/>
            <a:ext cy="365125" cx="4114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y="6356350" x="86106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spcBef>
                <a:spcPts val="0"/>
              </a:spcBef>
              <a:buNone/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Em branco"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idx="10" type="dt"/>
          </p:nvPr>
        </p:nvSpPr>
        <p:spPr>
          <a:xfrm>
            <a:off y="6356350" x="8382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y="6356350" x="4038600"/>
            <a:ext cy="365125" cx="4114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y="6356350" x="86106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spcBef>
                <a:spcPts val="0"/>
              </a:spcBef>
              <a:buNone/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údo com Legenda"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y="457200" x="839787"/>
            <a:ext cy="1600199" cx="39322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987425" x="5183187"/>
            <a:ext cy="4873624" cx="6172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2" type="body"/>
          </p:nvPr>
        </p:nvSpPr>
        <p:spPr>
          <a:xfrm>
            <a:off y="2057400" x="839787"/>
            <a:ext cy="3811588" cx="39322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0" type="dt"/>
          </p:nvPr>
        </p:nvSpPr>
        <p:spPr>
          <a:xfrm>
            <a:off y="6356350" x="8382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y="6356350" x="4038600"/>
            <a:ext cy="365125" cx="4114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y="6356350" x="86106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spcBef>
                <a:spcPts val="0"/>
              </a:spcBef>
              <a:buNone/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Imagem com Legenda"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y="457200" x="839787"/>
            <a:ext cy="1600199" cx="39322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/>
          <p:nvPr>
            <p:ph idx="2" type="pic"/>
          </p:nvPr>
        </p:nvSpPr>
        <p:spPr>
          <a:xfrm>
            <a:off y="987425" x="5183187"/>
            <a:ext cy="4873624" cx="6172199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2057400" x="839787"/>
            <a:ext cy="3811588" cx="39322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0" type="dt"/>
          </p:nvPr>
        </p:nvSpPr>
        <p:spPr>
          <a:xfrm>
            <a:off y="6356350" x="8382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y="6356350" x="4038600"/>
            <a:ext cy="365125" cx="4114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y="6356350" x="86106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spcBef>
                <a:spcPts val="0"/>
              </a:spcBef>
              <a:buNone/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2"/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10.xml" Type="http://schemas.openxmlformats.org/officeDocument/2006/relationships/slideLayout" Id="rId10"/><Relationship Target="../slideLayouts/slideLayout4.xml" Type="http://schemas.openxmlformats.org/officeDocument/2006/relationships/slideLayout" Id="rId4"/><Relationship Target="../slideLayouts/slideLayout11.xml" Type="http://schemas.openxmlformats.org/officeDocument/2006/relationships/slideLayout" Id="rId11"/><Relationship Target="../slideLayouts/slideLayout3.xml" Type="http://schemas.openxmlformats.org/officeDocument/2006/relationships/slideLayout" Id="rId3"/><Relationship Target="../slideLayouts/slideLayout9.xml" Type="http://schemas.openxmlformats.org/officeDocument/2006/relationships/slideLayout" Id="rId9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slideLayouts/slideLayout8.xml" Type="http://schemas.openxmlformats.org/officeDocument/2006/relationships/slideLayout" Id="rId8"/><Relationship Target="../slideLayouts/slideLayout7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365125" x="838200"/>
            <a:ext cy="1325562" cx="10515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825625" x="838200"/>
            <a:ext cy="4351338" cx="10515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508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algn="l" rtl="0" marR="0" indent="-76200" marL="6858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algn="l" rtl="0" marR="0" indent="-101600" marL="11430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algn="l" rtl="0" marR="0" indent="-114300" marL="16002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algn="l" rtl="0" marR="0" indent="-114300" marL="20574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algn="l" rtl="0" marR="0" indent="-114300" marL="25146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marR="0" indent="-114300" marL="29718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marR="0" indent="-114300" marL="34290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marR="0" indent="-114300" marL="388620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" name="Shape 7"/>
          <p:cNvSpPr txBox="1"/>
          <p:nvPr>
            <p:ph idx="10" type="dt"/>
          </p:nvPr>
        </p:nvSpPr>
        <p:spPr>
          <a:xfrm>
            <a:off y="6356350" x="8382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y="6356350" x="4038600"/>
            <a:ext cy="365125" cx="4114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9" name="Shape 9"/>
          <p:cNvSpPr txBox="1"/>
          <p:nvPr>
            <p:ph idx="12" type="sldNum"/>
          </p:nvPr>
        </p:nvSpPr>
        <p:spPr>
          <a:xfrm>
            <a:off y="6356350" x="8610600"/>
            <a:ext cy="365125" cx="2743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spcBef>
                <a:spcPts val="0"/>
              </a:spcBef>
              <a:buNone/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jpg" Type="http://schemas.openxmlformats.org/officeDocument/2006/relationships/image" Id="rId4"/><Relationship Target="../media/image08.pn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4"/><Relationship Target="../media/image05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4"/><Relationship Target="../media/image03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 txBox="1"/>
          <p:nvPr>
            <p:ph type="ctrTitle"/>
          </p:nvPr>
        </p:nvSpPr>
        <p:spPr>
          <a:xfrm>
            <a:off y="2268582" x="1807334"/>
            <a:ext cy="3179180" cx="9144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ctr" rtl="0" lvl="0" marR="0" indent="0" mar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br>
              <a:rPr strike="noStrike" u="none" b="1" cap="none" baseline="0" sz="36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strike="noStrike" u="none" b="1" cap="none" baseline="0" sz="36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strike="noStrike" u="none" b="1" cap="none" baseline="0" sz="36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1" cap="none" baseline="0" sz="36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Qualificação da Atenção aos Programas de Detecção Precoce dos Cânceres de Colo de Útero e de Mama, na UBS/ESF Tia Laurinha, no Município de Agudo/RS</a:t>
            </a:r>
            <a:br>
              <a:rPr strike="noStrike" u="none" b="0" cap="none" baseline="0" sz="54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81" name="Shape 81"/>
          <p:cNvSpPr txBox="1"/>
          <p:nvPr>
            <p:ph idx="1" type="subTitle"/>
          </p:nvPr>
        </p:nvSpPr>
        <p:spPr>
          <a:xfrm>
            <a:off y="5289169" x="1524000"/>
            <a:ext cy="1291934" cx="9144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7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5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Autora: Ilsiane Bastiani</a:t>
            </a:r>
          </a:p>
          <a:p>
            <a:pPr algn="l" rtl="0" lvl="0" marR="0" indent="0" marL="0">
              <a:lnSpc>
                <a:spcPct val="75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1" cap="none" baseline="0" sz="17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lnSpc>
                <a:spcPct val="75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17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lnSpc>
                <a:spcPct val="75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7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Orientadora: Simone Damásio Ramos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y="708337" x="3232597"/>
            <a:ext cy="1200329" cx="607882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1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UNASUS – UNIVERSIDADE ABERTA DO SUS</a:t>
            </a:r>
            <a:br>
              <a:rPr strike="noStrike" u="none" b="0" cap="none" baseline="0" sz="1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1" cap="none" baseline="0" sz="1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UFPEL – UNIVERSIDADE FEDERAL DE PELOTAS</a:t>
            </a:r>
            <a:br>
              <a:rPr strike="noStrike" u="none" b="0" cap="none" baseline="0" sz="1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1" cap="none" baseline="0" sz="1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ESPECIALIZAÇÃO EM SAÚDE DA FAMÍLIA</a:t>
            </a:r>
            <a:br>
              <a:rPr strike="noStrike" u="none" b="0" cap="none" baseline="0" sz="1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pic>
        <p:nvPicPr>
          <p:cNvPr id="83" name="Shape 83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684531" x="805310"/>
            <a:ext cy="1224135" cx="1224134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/>
          <p:cNvPicPr preferRelativeResize="0"/>
          <p:nvPr/>
        </p:nvPicPr>
        <p:blipFill rotWithShape="1">
          <a:blip r:embed="rId4">
            <a:alphaModFix/>
          </a:blip>
          <a:srcRect t="0" b="0" r="0" l="0"/>
          <a:stretch/>
        </p:blipFill>
        <p:spPr>
          <a:xfrm>
            <a:off y="684531" x="9826496"/>
            <a:ext cy="1050152" cx="13761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 txBox="1"/>
          <p:nvPr>
            <p:ph idx="1" type="body"/>
          </p:nvPr>
        </p:nvSpPr>
        <p:spPr>
          <a:xfrm>
            <a:off y="1995055" x="838200"/>
            <a:ext cy="4181907" cx="10515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28600" marL="228600">
              <a:lnSpc>
                <a:spcPct val="7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6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Monitorar resultado e a adequabilidade das amostras dos exames coletados;</a:t>
            </a:r>
          </a:p>
          <a:p>
            <a:pPr algn="l" rtl="0" lvl="0" marR="0" indent="-64135" marL="228600">
              <a:lnSpc>
                <a:spcPct val="75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6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228600" marL="228600">
              <a:lnSpc>
                <a:spcPct val="75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6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Compartilhar com as usuárias e a comunidade os indicadores de monitoramento da qualidade dos exames coletados;</a:t>
            </a:r>
          </a:p>
          <a:p>
            <a:pPr algn="l" rtl="0" lvl="0" marR="0" indent="-64135" marL="228600">
              <a:lnSpc>
                <a:spcPct val="75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6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228600" marL="228600">
              <a:lnSpc>
                <a:spcPct val="75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6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Facilitar o acesso das mulheres ao exame e ao resultado do exame citopatológico de colo de útero e mamografia;</a:t>
            </a:r>
          </a:p>
          <a:p>
            <a:pPr algn="l" rtl="0" lvl="0" marR="0" indent="-64135" marL="228600">
              <a:lnSpc>
                <a:spcPct val="75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6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228600" marL="228600">
              <a:lnSpc>
                <a:spcPct val="75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6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Disponibilizar para a equipe protocolo técnico do MS, atualizado para o manejo dos resultados dos exames;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y="665018" x="1191490"/>
            <a:ext cy="646331" cx="980901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36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Metodologia - Principais Ações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5" name="Shape 145"/>
          <p:cNvSpPr txBox="1"/>
          <p:nvPr>
            <p:ph idx="1" type="body"/>
          </p:nvPr>
        </p:nvSpPr>
        <p:spPr>
          <a:xfrm>
            <a:off y="1828800" x="1059871"/>
            <a:ext cy="4417435" cx="10515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28600" marL="22860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Implantar forma de registro específico de acompanhamento e pactuar com a equipe o registro das informações;</a:t>
            </a:r>
          </a:p>
          <a:p>
            <a:pPr algn="l" rtl="0" lvl="0" marR="0" indent="-508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2286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Monitorar e realizar avaliação de risco para câncer de colo de útero e mama em todas as mulheres acompanhadas na unidade de saúde;</a:t>
            </a:r>
          </a:p>
          <a:p>
            <a:pPr algn="l" rtl="0" lvl="0" marR="0" indent="-508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2286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Realizar ações de promoção de saúde; 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Pactuar junto a gestão os insumos necessários para a realização das ações.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y="581891" x="1482436"/>
            <a:ext cy="923329" cx="967047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36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Metodologia - Principais Ações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y="375370" x="616527"/>
            <a:ext cy="1325562" cx="10515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br>
              <a:rPr strike="noStrike" u="none" b="1" cap="none" baseline="0" sz="325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1" cap="none" baseline="0" sz="395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Objetivo: Ampliar a cobertura de detecção precoce do câncer de colo e do câncer de mama:</a:t>
            </a:r>
            <a:br>
              <a:rPr strike="noStrike" u="none" b="0" cap="none" baseline="0" sz="395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y="1825625" x="838200"/>
            <a:ext cy="1329699" cx="10515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28600" marL="22860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1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Meta:</a:t>
            </a: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ampliar a cobertura de detecção precoce do câncer de colo de útero das mulheres na faixa etária entre 25 e 64 anos de idade para 40%.</a:t>
            </a:r>
          </a:p>
          <a:p>
            <a:pPr algn="l" rtl="0" lvl="0" marR="0" indent="0" mar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3" name="Shape 153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3151188" x="2846231"/>
            <a:ext cy="3571584" cx="62559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y="365125" x="838200"/>
            <a:ext cy="1325562" cx="10515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br>
              <a:rPr strike="noStrike" u="none" b="1" cap="none" baseline="0" sz="395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1" cap="none" baseline="0" sz="395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Objetivo: Ampliar a cobertura de detecção precoce do câncer de colo e do câncer de mama:</a:t>
            </a:r>
            <a:br>
              <a:rPr strike="noStrike" u="none" b="0" cap="none" baseline="0" sz="395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y="1825625" x="838200"/>
            <a:ext cy="1033484" cx="10515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28600" marL="22860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1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Meta: </a:t>
            </a: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Ampliar a cobertura de detecção precoce do câncer de mama das mulheres na faixa etária entre 50 e 69 anos de idade para 60%.</a:t>
            </a:r>
          </a:p>
          <a:p>
            <a:pPr algn="l" rtl="0" lvl="0" marR="0" indent="-508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0" name="Shape 160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859109" x="2279560"/>
            <a:ext cy="3812146" cx="70496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y="476518" x="838200"/>
            <a:ext cy="1893195" cx="10515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br>
              <a:rPr strike="noStrike" u="none" b="1" cap="none" baseline="0" sz="36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1" cap="none" baseline="0" sz="36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Objetivo: Melhorar a qualidade do atendimento das mulheres que realizam detecção precoce de câncer de colo de útero e de mama na unidade de saúde:</a:t>
            </a:r>
            <a:br>
              <a:rPr strike="noStrike" u="none" b="0" cap="none" baseline="0" sz="395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y="2575775" x="838200"/>
            <a:ext cy="3807250" cx="10515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28600" marL="22860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1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Meta:</a:t>
            </a: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Obter 100% de coleta de amostras satisfatórias do exame citopatológico de colo de útero.</a:t>
            </a:r>
          </a:p>
          <a:p>
            <a:pPr algn="l" rtl="0" lvl="0" marR="0" indent="-508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508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2286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1" cap="none" baseline="0" sz="36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Resultado: 100% nos 3 meses de intervenção</a:t>
            </a:r>
          </a:p>
          <a:p>
            <a:pPr algn="l" rtl="0" lvl="0" marR="0" indent="-508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508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0" name="Shape 1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1" name="Shape 171"/>
          <p:cNvSpPr txBox="1"/>
          <p:nvPr>
            <p:ph type="title"/>
          </p:nvPr>
        </p:nvSpPr>
        <p:spPr>
          <a:xfrm>
            <a:off y="500062" x="838200"/>
            <a:ext cy="1325562" cx="10515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36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Objetivo: Melhorar a adesão das mulheres à realização de exame citopatológico de colo de útero e mamografia:</a:t>
            </a:r>
          </a:p>
        </p:txBody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y="1825625" x="838200"/>
            <a:ext cy="4351338" cx="10515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1" cap="none" baseline="0" sz="2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228600" marL="228600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1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Metas:</a:t>
            </a: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algn="l" rtl="0" lvl="0" marR="0" indent="0" marL="0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Identificar mulheres com exame citopatológico  e mamografia alterado sem acompanhamento pela unidade de saúde.</a:t>
            </a:r>
          </a:p>
          <a:p>
            <a:pPr algn="l" rtl="0" lvl="0" marR="0" indent="0" marL="0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Realizar busca ativa em mulheres com exame citopatológico e mamografia alterado sem acompanhamento pela unidade de saúde.</a:t>
            </a:r>
          </a:p>
          <a:p>
            <a:pPr algn="l" rtl="0" lvl="0" marR="0" indent="-50800" marL="228600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50800" marL="228600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228600" marL="228600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1" cap="none" baseline="0" sz="36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Resultado: 100% nos 3 meses de intervenção</a:t>
            </a:r>
          </a:p>
          <a:p>
            <a:pPr algn="l" rtl="0" lvl="0" marR="0" indent="0" marL="0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1" cap="none" baseline="0" sz="36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6" name="Shape 1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7" name="Shape 177"/>
          <p:cNvSpPr txBox="1"/>
          <p:nvPr>
            <p:ph type="title"/>
          </p:nvPr>
        </p:nvSpPr>
        <p:spPr>
          <a:xfrm>
            <a:off y="500062" x="838200"/>
            <a:ext cy="1325562" cx="10515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36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Objetivo: Melhorar o registro das informações</a:t>
            </a:r>
            <a:br>
              <a:rPr strike="noStrike" u="none" b="0" cap="none" baseline="0" sz="44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y="1510145" x="838200"/>
            <a:ext cy="4666818" cx="10515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2286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1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Metas:</a:t>
            </a: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Manter registro da coleta de exame citopatológico de colo de útero e mamografia em registro específico das mulheres cadastradas.</a:t>
            </a:r>
          </a:p>
          <a:p>
            <a:pPr algn="l" rtl="0" lvl="0" marR="0" indent="-508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508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508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2286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1" cap="none" baseline="0" sz="36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Resultado: 100% nos 3 meses de intervenção</a:t>
            </a:r>
          </a:p>
          <a:p>
            <a:pPr algn="l" rtl="0" lvl="0" marR="0" indent="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1" cap="none" baseline="0" sz="36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2" name="Shape 1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y="365125" x="838200"/>
            <a:ext cy="1325562" cx="10515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br>
              <a:rPr strike="noStrike" u="none" b="1" cap="none" baseline="0" sz="36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1" cap="none" baseline="0" sz="36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Objetivo: Mapear as mulheres de risco para câncer de colo de útero de mama</a:t>
            </a:r>
            <a:br>
              <a:rPr strike="noStrike" u="none" b="0" cap="none" baseline="0" sz="36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y="1825625" x="838200"/>
            <a:ext cy="4351338" cx="10515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50800" marL="22860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1" cap="none" baseline="0" sz="2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228600" marL="228600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1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Metas:</a:t>
            </a: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Pesquisar sinais de alerta para câncer de colo de útero nas mulheres entre 25 e 64 anos e realizar avaliação de risco para câncer de mama nas mulheres entre 50 e 69 anos.</a:t>
            </a:r>
          </a:p>
          <a:p>
            <a:pPr algn="l" rtl="0" lvl="0" marR="0" indent="-50800" marL="228600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50800" marL="228600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50800" marL="228600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228600" marL="228600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1" cap="none" baseline="0" sz="36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Resultado: 100% nos 3 meses de intervenção</a:t>
            </a:r>
          </a:p>
          <a:p>
            <a:pPr algn="l" rtl="0" lvl="0" marR="0" indent="0" marL="228600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1" cap="none" baseline="0" sz="36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8" name="Shape 1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9" name="Shape 189"/>
          <p:cNvSpPr txBox="1"/>
          <p:nvPr>
            <p:ph type="title"/>
          </p:nvPr>
        </p:nvSpPr>
        <p:spPr>
          <a:xfrm>
            <a:off y="631066" x="838200"/>
            <a:ext cy="1481070" cx="10515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br>
              <a:rPr strike="noStrike" u="none" b="1" cap="none" baseline="0" sz="36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1" cap="none" baseline="0" sz="36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Objetivo: Promover a saúde das mulheres que realizam detecção precoce de câncer de colo de útero e mama na unidade de saúde</a:t>
            </a:r>
            <a:br>
              <a:rPr strike="noStrike" u="none" b="0" cap="none" baseline="0" sz="395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y="2382591" x="838200"/>
            <a:ext cy="3794370" cx="10515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28600" marL="22860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1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Metas:</a:t>
            </a: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Orientar as mulheres cadastradas sobre DST e fatores de risco para câncer de colo de útero e câncer de mama.</a:t>
            </a:r>
          </a:p>
          <a:p>
            <a:pPr algn="l" rtl="0" lvl="0" marR="0" indent="0" mar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36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Resultado: 100% nos 3 meses de intervenção</a:t>
            </a:r>
          </a:p>
          <a:p>
            <a:pPr algn="l" rtl="0" lvl="0" marR="0" indent="0" mar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4" name="Shape 1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5" name="Shape 195"/>
          <p:cNvSpPr txBox="1"/>
          <p:nvPr>
            <p:ph type="title"/>
          </p:nvPr>
        </p:nvSpPr>
        <p:spPr>
          <a:xfrm>
            <a:off y="365125" x="838200"/>
            <a:ext cy="1325562" cx="10515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44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Discussão</a:t>
            </a:r>
          </a:p>
        </p:txBody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y="1690686" x="838200"/>
            <a:ext cy="4433020" cx="10515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28600" marL="22860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Ampliação do acesso aos exames preventivos de câncer de colo de útero e mama.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Melhor cobertura sobre a saúde das mulheres da unidade como um todo. 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Melhoria dos registros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Qualificação da atenção com destaque para a implantação de um turno fixo para a realização de exames preventivos foram de suma importância para que o projeto fosse desenvolvido, aceito e mantido na unidade mesmo após o término da intervenção.</a:t>
            </a:r>
          </a:p>
          <a:p>
            <a:pPr algn="l" rtl="0" lvl="0" marR="0" indent="-508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y="365125" x="838200"/>
            <a:ext cy="1325562" cx="10515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44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Introduçã</a:t>
            </a:r>
            <a:r>
              <a:rPr b="1" sz="4400"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1825625" x="838200"/>
            <a:ext cy="4351338" cx="10515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28600" marL="22860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Segundo a OMS, com uma cobertura da população-alvo de, no mínimo, 80% e a garantia de diagnóstico e tratamento adequados dos casos alterados, é possível reduzir, em média, de 60 a 90% a incidência do câncer cervical invasivo.</a:t>
            </a:r>
          </a:p>
          <a:p>
            <a:pPr algn="l" rtl="0" lvl="0" marR="0" indent="-508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2286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câncer de mama é a neoplasia mais incidente na população feminina excluindo-se os tumores de pele não melanoma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0" name="Shape 2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1" name="Shape 201"/>
          <p:cNvSpPr txBox="1"/>
          <p:nvPr>
            <p:ph type="title"/>
          </p:nvPr>
        </p:nvSpPr>
        <p:spPr>
          <a:xfrm>
            <a:off y="365125" x="838200"/>
            <a:ext cy="1325562" cx="10515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44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Importância da Intervenção para a Equipe</a:t>
            </a:r>
          </a:p>
        </p:txBody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y="1510145" x="838200"/>
            <a:ext cy="4666818" cx="10515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28600" marL="22860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Capacitação constante da equipe;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Promoveu o trabalho integrado da médica, da enfermeira, da técnica de enfermagem, recepção e ACS.;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Foram definidas as atribuições para cada uma das integrantes da equipe;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Incorporação das atividades a rotina do serviço. </a:t>
            </a:r>
          </a:p>
          <a:p>
            <a:pPr algn="l" rtl="0" lvl="0" marR="0" indent="-508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6" name="Shape 2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7" name="Shape 207"/>
          <p:cNvSpPr txBox="1"/>
          <p:nvPr>
            <p:ph type="title"/>
          </p:nvPr>
        </p:nvSpPr>
        <p:spPr>
          <a:xfrm>
            <a:off y="365125" x="838200"/>
            <a:ext cy="1325562" cx="10515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44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Importância da Intervenção para a Comunidade</a:t>
            </a:r>
          </a:p>
        </p:txBody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y="1825625" x="838200"/>
            <a:ext cy="4351338" cx="10515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28600" marL="22860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Fixação de um turno fixo para a coleta de exames;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resultados dos exames citopatológicos agora são entregues na unidade;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mamografias são agendadas e seus resultados entregues na própria unidade de saúde;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Implantação de um registro específico.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2" name="Shape 2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3" name="Shape 213"/>
          <p:cNvSpPr txBox="1"/>
          <p:nvPr>
            <p:ph type="title"/>
          </p:nvPr>
        </p:nvSpPr>
        <p:spPr>
          <a:xfrm>
            <a:off y="365125" x="838200"/>
            <a:ext cy="1325562" cx="10515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44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Reﬂexão crítica sobre meu processo pessoal de aprendizagem</a:t>
            </a:r>
          </a:p>
        </p:txBody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y="1825625" x="838200"/>
            <a:ext cy="4351338" cx="10515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28600" marL="22860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curso superou minhas expectativas – as atividades semanais não somente focadas sobre o projeto e o contato rápido com a orientação do curso surpreenderam.</a:t>
            </a:r>
          </a:p>
          <a:p>
            <a:pPr algn="l" rtl="0" lvl="0" marR="0" indent="-508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Inicialmente encontrei: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Unidade desestruturada e sem nenhum tipo de registro ou cadastro da população adscrita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ESF ainda não estava implantado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Receio quanto a capacidade de realizar o projeto na unidade</a:t>
            </a:r>
          </a:p>
          <a:p>
            <a:pPr algn="l" rtl="0" lvl="0" marR="0" indent="-508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8" name="Shape 2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9" name="Shape 219"/>
          <p:cNvSpPr txBox="1"/>
          <p:nvPr>
            <p:ph type="title"/>
          </p:nvPr>
        </p:nvSpPr>
        <p:spPr>
          <a:xfrm>
            <a:off y="365125" x="838200"/>
            <a:ext cy="1325562" cx="10515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44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Processo de Aprendizado</a:t>
            </a:r>
          </a:p>
        </p:txBody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y="1825625" x="838200"/>
            <a:ext cy="4351338" cx="10515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28600" marL="22860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Maior interação com equipe e a comunidade.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Melhoria nas relações interpessoais e na qualidade do atendimento.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Participação ativa em todo o processo de estruturação e implantação da modalidade ESF.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Revisão sobre conceitos em relação ao câncer de colo de útero e mama, aumentando a taxa que resoluções na própria unidade.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Revisão de inúmeros conceitos abordados durante a resolução dos casos clínicos disponibilizados pelo curso. </a:t>
            </a:r>
          </a:p>
          <a:p>
            <a:pPr algn="l" rtl="0" lvl="0" marR="0" indent="-508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508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4" name="Shape 2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5" name="Shape 225"/>
          <p:cNvSpPr txBox="1"/>
          <p:nvPr>
            <p:ph type="title"/>
          </p:nvPr>
        </p:nvSpPr>
        <p:spPr>
          <a:xfrm>
            <a:off y="365125" x="838200"/>
            <a:ext cy="1325562" cx="10515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z="4400"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Obrigada</a:t>
            </a:r>
          </a:p>
        </p:txBody>
      </p:sp>
      <p:sp>
        <p:nvSpPr>
          <p:cNvPr id="226" name="Shape 226"/>
          <p:cNvSpPr txBox="1"/>
          <p:nvPr>
            <p:ph idx="1" type="body"/>
          </p:nvPr>
        </p:nvSpPr>
        <p:spPr>
          <a:xfrm>
            <a:off y="1825625" x="838200"/>
            <a:ext cy="4351338" cx="10515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50800" marL="22860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7" name="Shape 2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825624" x="838200"/>
            <a:ext cy="4351349" cx="102895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y="365125" x="838200"/>
            <a:ext cy="1325562" cx="10515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44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Município de Agudo/RS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1825625" x="838200"/>
            <a:ext cy="4351338" cx="10515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28600" marL="22860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Localizada na região central do estado do Rio Grande do Sul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Agudo é uma cidade com 16.722 habitantes em uma área de 536,114 Km2 (IBGE 2010)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Quarta Coordenadoria de Saúde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Referência no setor de Otorrinolaringologia</a:t>
            </a:r>
          </a:p>
          <a:p>
            <a:pPr algn="l" rtl="0" lvl="0" marR="0" indent="-508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y="365125" x="838200"/>
            <a:ext cy="1325562" cx="10515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4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Shape 10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548004" x="719195"/>
            <a:ext cy="4868667" cx="64915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 rotWithShape="1">
          <a:blip r:embed="rId4">
            <a:alphaModFix/>
          </a:blip>
          <a:srcRect t="0" b="0" r="0" l="0"/>
          <a:stretch/>
        </p:blipFill>
        <p:spPr>
          <a:xfrm>
            <a:off y="2667147" x="6591300"/>
            <a:ext cy="3571874" cx="4762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y="365125" x="838200"/>
            <a:ext cy="1325562" cx="10515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44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UBS Tia Laurinha- Vila Caiçara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1825625" x="838200"/>
            <a:ext cy="4351338" cx="10515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28600" marL="22860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Localizada na Vila Caiçara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Aproximadamente 2.500 habitantes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Unidade em funcionamento há +- 5 anos. 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Informatizada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Equipe formada por: 1 médica, 1 enfermeira, 1 técnica de enfermagem, 1 higienizadora, 1 recepcionista e 4 ACS</a:t>
            </a:r>
          </a:p>
          <a:p>
            <a:pPr algn="l" rtl="0" lvl="0" marR="0" indent="0" mar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y="365125" x="838200"/>
            <a:ext cy="1325562" cx="10515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4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5" name="Shape 11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365125" x="838200"/>
            <a:ext cy="4286399" cx="5714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759700" x="6473025"/>
            <a:ext cy="4442425" cx="49426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y="365125" x="838200"/>
            <a:ext cy="1325562" cx="10515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44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ação programática antes da Intervenção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y="1825625" x="838200"/>
            <a:ext cy="4351338" cx="10515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28600" marL="22860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688 mulheres entre 25 e 64 anos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258 mulheres entre 50 e 69 anos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14% do total de mulheres entre 25 e 64 anos eram acompanhadas para prevenção de câncer de colo útero.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39% do total de mulheres entre 50-69 anos eram acompanhadas para prevenção de câncer mama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y="365125" x="838200"/>
            <a:ext cy="1325562" cx="10515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44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 Geral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y="1825625" x="838200"/>
            <a:ext cy="4351338" cx="10515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28600" marL="22860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Qualificação da atenção ao programa de detecção precoce dos cânceres de colo de útero das mulheres na faixa etária entre 25-64 anos e de mama nas mulheres entre 50-59 anos, na UBS/ESF Tia Laurinha, no município de Agudo/RS.</a:t>
            </a:r>
          </a:p>
          <a:p>
            <a:pPr algn="l" rtl="0" lvl="0" marR="0" indent="-508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y="365125" x="838200"/>
            <a:ext cy="1325562" cx="10515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44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Metodologia - Principais Ações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1593273" x="838200"/>
            <a:ext cy="4583689" cx="10515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28600" marL="22860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Monitoramento da cobertura de detecção precoce do câncer de colo uterino e mama das mulheres nas faixas etárias preconizadas;</a:t>
            </a:r>
          </a:p>
          <a:p>
            <a:pPr algn="l" rtl="0" lvl="0" marR="0" indent="-508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2286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Melhoria no acolhimento de todas as mulheres que demandam a realização de exames;</a:t>
            </a:r>
          </a:p>
          <a:p>
            <a:pPr algn="l" rtl="0" lvl="0" marR="0" indent="-508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2286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Esclarecer a comunidade sobre a importância da ação programática;</a:t>
            </a:r>
          </a:p>
          <a:p>
            <a:pPr algn="l" rtl="0" lvl="0" marR="0" indent="-508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2286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pt-BR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Capacitar a equipe;</a:t>
            </a:r>
          </a:p>
          <a:p>
            <a:pPr algn="l" rtl="0" lvl="0" marR="0" indent="-50800" marL="2286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2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