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256" r:id="rId2"/>
    <p:sldId id="257" r:id="rId3"/>
    <p:sldId id="300" r:id="rId4"/>
    <p:sldId id="260" r:id="rId5"/>
    <p:sldId id="259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6" r:id="rId30"/>
    <p:sldId id="291" r:id="rId31"/>
    <p:sldId id="297" r:id="rId32"/>
    <p:sldId id="299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EC6C2F-6FDD-4D30-A26C-12E716B7651C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A1AF74-61B9-40FA-A3DE-45BD1990AF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79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3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2B7A99-283F-49C8-A09A-B70AB7BE629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.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627487-280E-47D8-BF74-488567F8BFA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F42E-46BE-4CDE-ACEE-FFD85CE24AEF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50A7-9427-403A-B9C5-979C78BC76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370-169D-4FB5-ABC4-595CB8FC6B0C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6F57-A77F-4B63-8AFF-3F08086509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BF66-9A4E-4ABB-ACDC-CF46AC3E90BF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9E037-6ACC-4547-BEAD-8D44FADDB0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0147-A3CE-4420-BEEA-271DB4CF04B4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FBFB-D2F0-4EDD-9936-00F4C16A4C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87B4-D0F8-4DC5-B1E3-B4261FE0BC37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1075-CD33-4360-8E7A-A952F8F010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C738-CD9F-48D3-9C7B-A57473A53253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9EA7-83D5-4978-8D80-6E207FF2FC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5A37-1963-4BDB-9466-1239E8BC385B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D8142-0E88-4D50-B124-948CAF04D7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F607-FFB2-4C8C-9AB6-7DD07A5CAD0F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DA28-1CF0-4513-B413-C4623DC29E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DB52-EB97-48B2-A43A-616B8895BE2E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6FF3-B248-49BF-AF55-2096E5470C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E813-6216-44D7-9293-66D97E5F6F73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E670-C30C-426A-998D-CD8145DCC2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ângulo retângu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A788-AC4C-46D0-87BD-2EBBF0202E4D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DCE94-1489-4525-881E-BC5786655F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C211CB9-B771-4882-9AC9-AE4C303148A3}" type="datetimeFigureOut">
              <a:rPr lang="pt-BR"/>
              <a:pPr>
                <a:defRPr/>
              </a:pPr>
              <a:t>18/09/2015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29FBBA6-8795-471B-9A35-DEB01E1895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2" r:id="rId2"/>
    <p:sldLayoutId id="2147483841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42" r:id="rId9"/>
    <p:sldLayoutId id="2147483838" r:id="rId10"/>
    <p:sldLayoutId id="21474838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684213" y="2205038"/>
            <a:ext cx="7773987" cy="35290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2800" dirty="0" smtClean="0">
                <a:latin typeface="Arial" charset="0"/>
                <a:cs typeface="Arial" charset="0"/>
              </a:rPr>
              <a:t>Melhoria da Atenção à Saúde dos Usuários com Hipertensão e/ou Diabetes na Unidade de Saúde da Família Jóia, Jóia /RS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400" dirty="0" smtClean="0">
                <a:latin typeface="Arial" charset="0"/>
                <a:cs typeface="Arial" charset="0"/>
              </a:rPr>
              <a:t>                       </a:t>
            </a:r>
            <a:br>
              <a:rPr lang="pt-BR" sz="2400" dirty="0" smtClean="0">
                <a:latin typeface="Arial" charset="0"/>
                <a:cs typeface="Arial" charset="0"/>
              </a:rPr>
            </a:br>
            <a:r>
              <a:rPr lang="pt-BR" sz="2400" dirty="0" smtClean="0">
                <a:latin typeface="Arial" charset="0"/>
                <a:cs typeface="Arial" charset="0"/>
              </a:rPr>
              <a:t>                                 Imaray Leonor Gómez </a:t>
            </a:r>
            <a:r>
              <a:rPr lang="pt-BR" sz="2400" dirty="0" err="1" smtClean="0">
                <a:latin typeface="Arial" charset="0"/>
                <a:cs typeface="Arial" charset="0"/>
              </a:rPr>
              <a:t>Caimary</a:t>
            </a:r>
            <a:r>
              <a:rPr lang="pt-BR" sz="2400" dirty="0" smtClean="0">
                <a:latin typeface="Arial" charset="0"/>
                <a:cs typeface="Arial" charset="0"/>
              </a:rPr>
              <a:t/>
            </a:r>
            <a:br>
              <a:rPr lang="pt-BR" sz="2400" dirty="0" smtClean="0">
                <a:latin typeface="Arial" charset="0"/>
                <a:cs typeface="Arial" charset="0"/>
              </a:rPr>
            </a:br>
            <a:r>
              <a:rPr lang="pt-BR" sz="2400" dirty="0" smtClean="0">
                <a:latin typeface="Arial" charset="0"/>
                <a:cs typeface="Arial" charset="0"/>
              </a:rPr>
              <a:t>                                 Orientador: Suame </a:t>
            </a:r>
            <a:r>
              <a:rPr lang="pt-BR" sz="2400" dirty="0" err="1" smtClean="0">
                <a:latin typeface="Arial" charset="0"/>
                <a:cs typeface="Arial" charset="0"/>
              </a:rPr>
              <a:t>Cristine</a:t>
            </a:r>
            <a:r>
              <a:rPr lang="pt-BR" sz="2400" dirty="0" smtClean="0">
                <a:latin typeface="Arial" charset="0"/>
                <a:cs typeface="Arial" charset="0"/>
              </a:rPr>
              <a:t> Melo Freitas</a:t>
            </a:r>
            <a:br>
              <a:rPr lang="pt-BR" sz="2400" dirty="0" smtClean="0">
                <a:latin typeface="Arial" charset="0"/>
                <a:cs typeface="Arial" charset="0"/>
              </a:rPr>
            </a:br>
            <a:endParaRPr lang="pt-BR" sz="2400" dirty="0" smtClean="0">
              <a:latin typeface="Arial" charset="0"/>
              <a:cs typeface="Arial" charset="0"/>
            </a:endParaRPr>
          </a:p>
        </p:txBody>
      </p:sp>
      <p:sp>
        <p:nvSpPr>
          <p:cNvPr id="14338" name="Subtítulo 2"/>
          <p:cNvSpPr>
            <a:spLocks noGrp="1"/>
          </p:cNvSpPr>
          <p:nvPr>
            <p:ph type="subTitle" idx="1"/>
          </p:nvPr>
        </p:nvSpPr>
        <p:spPr>
          <a:xfrm>
            <a:off x="1258888" y="5805488"/>
            <a:ext cx="6400800" cy="863600"/>
          </a:xfrm>
        </p:spPr>
        <p:txBody>
          <a:bodyPr/>
          <a:lstStyle/>
          <a:p>
            <a:pPr marR="0">
              <a:lnSpc>
                <a:spcPct val="80000"/>
              </a:lnSpc>
            </a:pPr>
            <a:r>
              <a:rPr lang="pt-BR" sz="700" smtClean="0">
                <a:solidFill>
                  <a:srgbClr val="898989"/>
                </a:solidFill>
              </a:rPr>
              <a:t>   </a:t>
            </a:r>
          </a:p>
          <a:p>
            <a:pPr marR="0">
              <a:lnSpc>
                <a:spcPct val="80000"/>
              </a:lnSpc>
            </a:pPr>
            <a:r>
              <a:rPr lang="pt-BR" altLang="pt-BR" sz="2000" b="1" smtClean="0">
                <a:solidFill>
                  <a:srgbClr val="898989"/>
                </a:solidFill>
                <a:latin typeface="Arial" charset="0"/>
                <a:cs typeface="Arial" charset="0"/>
              </a:rPr>
              <a:t>Pelotas,  2015</a:t>
            </a:r>
          </a:p>
          <a:p>
            <a:pPr marR="0">
              <a:lnSpc>
                <a:spcPct val="80000"/>
              </a:lnSpc>
            </a:pPr>
            <a:r>
              <a:rPr lang="pt-BR" sz="1500" b="1" smtClean="0">
                <a:solidFill>
                  <a:srgbClr val="898989"/>
                </a:solidFill>
              </a:rPr>
              <a:t/>
            </a:r>
            <a:br>
              <a:rPr lang="pt-BR" sz="1500" b="1" smtClean="0">
                <a:solidFill>
                  <a:srgbClr val="898989"/>
                </a:solidFill>
              </a:rPr>
            </a:br>
            <a:r>
              <a:rPr lang="pt-BR" sz="700" smtClean="0">
                <a:solidFill>
                  <a:srgbClr val="898989"/>
                </a:solidFill>
              </a:rPr>
              <a:t>  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555875" y="260350"/>
            <a:ext cx="4133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/>
              <a:t>   Universidade Federal de Pelotas</a:t>
            </a:r>
            <a:br>
              <a:rPr lang="pt-BR" sz="1800" b="1"/>
            </a:br>
            <a:r>
              <a:rPr lang="pt-BR" sz="1800" b="1"/>
              <a:t>Especialização em Saúde da Família</a:t>
            </a:r>
            <a:br>
              <a:rPr lang="pt-BR" sz="1800" b="1"/>
            </a:br>
            <a:endParaRPr lang="pt-BR" sz="1800" b="1"/>
          </a:p>
        </p:txBody>
      </p:sp>
      <p:pic>
        <p:nvPicPr>
          <p:cNvPr id="14340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836613"/>
            <a:ext cx="15367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smtClean="0">
                <a:latin typeface="Arial" charset="0"/>
                <a:cs typeface="Arial" charset="0"/>
              </a:rPr>
              <a:t>Meta 1.2. Cadastrar 95% dos usuários diabéticos da área de abrangência no Programa de Atenção a Hipertensão Arterial e a Diabetes Mellitus da unidade de saúde.</a:t>
            </a:r>
            <a:br>
              <a:rPr lang="pt-BR" sz="2400" smtClean="0">
                <a:latin typeface="Arial" charset="0"/>
                <a:cs typeface="Arial" charset="0"/>
              </a:rPr>
            </a:br>
            <a:endParaRPr lang="pt-BR" sz="2400" smtClean="0">
              <a:latin typeface="Arial" charset="0"/>
              <a:cs typeface="Arial" charset="0"/>
            </a:endParaRPr>
          </a:p>
        </p:txBody>
      </p:sp>
      <p:pic>
        <p:nvPicPr>
          <p:cNvPr id="25603" name="Gráfico 12"/>
          <p:cNvPicPr>
            <a:picLocks noChangeArrowheads="1"/>
          </p:cNvPicPr>
          <p:nvPr/>
        </p:nvPicPr>
        <p:blipFill>
          <a:blip r:embed="rId2"/>
          <a:srcRect b="-119"/>
          <a:stretch>
            <a:fillRect/>
          </a:stretch>
        </p:blipFill>
        <p:spPr bwMode="auto">
          <a:xfrm>
            <a:off x="253528" y="1557338"/>
            <a:ext cx="6406704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tângulo 3"/>
          <p:cNvSpPr>
            <a:spLocks noChangeArrowheads="1"/>
          </p:cNvSpPr>
          <p:nvPr/>
        </p:nvSpPr>
        <p:spPr bwMode="auto">
          <a:xfrm>
            <a:off x="266700" y="5657850"/>
            <a:ext cx="4491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cs typeface="Arial" charset="0"/>
              </a:rPr>
              <a:t>Figura 2 </a:t>
            </a:r>
            <a:r>
              <a:rPr lang="pt-BR" sz="1800">
                <a:cs typeface="Arial" charset="0"/>
              </a:rPr>
              <a:t>– Gráfico da</a:t>
            </a:r>
            <a:r>
              <a:rPr lang="pt-BR" sz="1800" b="1">
                <a:cs typeface="Arial" charset="0"/>
              </a:rPr>
              <a:t> </a:t>
            </a:r>
            <a:r>
              <a:rPr lang="pt-BR" sz="1800">
                <a:cs typeface="Arial" charset="0"/>
              </a:rPr>
              <a:t>Cobertura do programa de atenção ao diabético na unidade de saúde de Joia </a:t>
            </a:r>
          </a:p>
          <a:p>
            <a:r>
              <a:rPr lang="pt-BR" sz="1800">
                <a:latin typeface="Calibri" pitchFamily="34" charset="0"/>
              </a:rPr>
              <a:t> 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30860" y="3778553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12,8%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131840" y="2943519"/>
            <a:ext cx="1192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cs typeface="Arial" charset="0"/>
              </a:rPr>
              <a:t>  40,3</a:t>
            </a:r>
            <a:r>
              <a:rPr lang="pt-BR" sz="2000" dirty="0">
                <a:cs typeface="Arial" charset="0"/>
              </a:rPr>
              <a:t>%; 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5004048" y="2324200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55.6%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468313" y="1628775"/>
            <a:ext cx="8229600" cy="1143000"/>
          </a:xfrm>
        </p:spPr>
        <p:txBody>
          <a:bodyPr/>
          <a:lstStyle/>
          <a:p>
            <a:r>
              <a:rPr lang="pt-BR" sz="3200" b="1" u="sng" smtClean="0">
                <a:latin typeface="Arial" charset="0"/>
                <a:cs typeface="Arial" charset="0"/>
              </a:rPr>
              <a:t>Objetivo 2:</a:t>
            </a:r>
            <a:r>
              <a:rPr lang="pt-BR" sz="3200" b="1" smtClean="0">
                <a:latin typeface="Arial" charset="0"/>
                <a:cs typeface="Arial" charset="0"/>
              </a:rPr>
              <a:t> Melhorar a qualidade da atenção a hipertensos e diabéticos</a:t>
            </a:r>
          </a:p>
        </p:txBody>
      </p:sp>
      <p:sp>
        <p:nvSpPr>
          <p:cNvPr id="2662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350"/>
            <a:ext cx="8075613" cy="1223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2800" smtClean="0">
                <a:latin typeface="Arial" charset="0"/>
                <a:cs typeface="Arial" charset="0"/>
              </a:rPr>
              <a:t>       </a:t>
            </a:r>
            <a:r>
              <a:rPr lang="pt-BR" smtClean="0">
                <a:latin typeface="Arial" charset="0"/>
                <a:cs typeface="Arial" charset="0"/>
              </a:rPr>
              <a:t>Objetivos, Metas 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dirty="0" smtClean="0">
                <a:latin typeface="Arial" charset="0"/>
                <a:cs typeface="Arial" charset="0"/>
              </a:rPr>
              <a:t>Metas 2.1. Realizar exame clínico apropriado em 100% dos hipertensos.</a:t>
            </a:r>
          </a:p>
        </p:txBody>
      </p:sp>
      <p:pic>
        <p:nvPicPr>
          <p:cNvPr id="27651" name="Gráfico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895" y="1341438"/>
            <a:ext cx="63043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tângulo 3"/>
          <p:cNvSpPr>
            <a:spLocks noChangeArrowheads="1"/>
          </p:cNvSpPr>
          <p:nvPr/>
        </p:nvSpPr>
        <p:spPr bwMode="auto">
          <a:xfrm>
            <a:off x="107950" y="5876925"/>
            <a:ext cx="4895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cs typeface="Arial" charset="0"/>
              </a:rPr>
              <a:t>Figura 3 </a:t>
            </a:r>
            <a:r>
              <a:rPr lang="pt-BR" sz="1800">
                <a:cs typeface="Arial" charset="0"/>
              </a:rPr>
              <a:t>– Gráfico da</a:t>
            </a:r>
            <a:r>
              <a:rPr lang="pt-BR" sz="1800" b="1">
                <a:cs typeface="Arial" charset="0"/>
              </a:rPr>
              <a:t> </a:t>
            </a:r>
            <a:r>
              <a:rPr lang="pt-BR" sz="1800">
                <a:cs typeface="Arial" charset="0"/>
              </a:rPr>
              <a:t>Proporção de hipertensos com o exame clínico em dia de acordo com o protocolo.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47664" y="2567366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74.7</a:t>
            </a:r>
            <a:r>
              <a:rPr lang="pt-BR" sz="2000" dirty="0" smtClean="0">
                <a:cs typeface="Arial" charset="0"/>
              </a:rPr>
              <a:t>%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419872" y="2350882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75.2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5393445" y="2367311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82.1%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Metas 2.2. Realizar exame clínico apropriado em 100% dos diabéticos</a:t>
            </a:r>
            <a:r>
              <a:rPr lang="pt-BR" sz="2400" dirty="0" smtClean="0"/>
              <a:t>.</a:t>
            </a:r>
            <a:br>
              <a:rPr lang="pt-BR" sz="2400" dirty="0" smtClean="0"/>
            </a:br>
            <a:endParaRPr lang="pt-BR" sz="2400" dirty="0" smtClean="0">
              <a:latin typeface="Arial" charset="0"/>
              <a:cs typeface="Arial" charset="0"/>
            </a:endParaRPr>
          </a:p>
        </p:txBody>
      </p:sp>
      <p:pic>
        <p:nvPicPr>
          <p:cNvPr id="28675" name="Gráfico 14"/>
          <p:cNvPicPr>
            <a:picLocks noChangeArrowheads="1"/>
          </p:cNvPicPr>
          <p:nvPr/>
        </p:nvPicPr>
        <p:blipFill>
          <a:blip r:embed="rId2"/>
          <a:srcRect b="-102"/>
          <a:stretch>
            <a:fillRect/>
          </a:stretch>
        </p:blipFill>
        <p:spPr bwMode="auto">
          <a:xfrm>
            <a:off x="395536" y="1124744"/>
            <a:ext cx="6192688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tângulo 3"/>
          <p:cNvSpPr>
            <a:spLocks noChangeArrowheads="1"/>
          </p:cNvSpPr>
          <p:nvPr/>
        </p:nvSpPr>
        <p:spPr bwMode="auto">
          <a:xfrm>
            <a:off x="287338" y="5516563"/>
            <a:ext cx="4572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cs typeface="Arial" charset="0"/>
              </a:rPr>
              <a:t>Figura 4</a:t>
            </a:r>
            <a:r>
              <a:rPr lang="pt-BR" sz="1800">
                <a:cs typeface="Arial" charset="0"/>
              </a:rPr>
              <a:t> – Gráfico da Proporção de diabéticos com o exame clínico em dia de acordo com o protocolo</a:t>
            </a:r>
          </a:p>
          <a:p>
            <a:r>
              <a:rPr lang="pt-BR" sz="1800">
                <a:latin typeface="Calibri" pitchFamily="34" charset="0"/>
              </a:rPr>
              <a:t> 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1979" y="2097680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77.5</a:t>
            </a:r>
            <a:r>
              <a:rPr lang="pt-BR" sz="2000" dirty="0" smtClean="0">
                <a:cs typeface="Arial" charset="0"/>
              </a:rPr>
              <a:t>%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425014" y="2097680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72.2</a:t>
            </a:r>
            <a:r>
              <a:rPr lang="pt-BR" sz="2000" dirty="0" smtClean="0">
                <a:cs typeface="Arial" charset="0"/>
              </a:rPr>
              <a:t>% 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5148064" y="2069040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80.5%.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928688"/>
          </a:xfrm>
        </p:spPr>
        <p:txBody>
          <a:bodyPr/>
          <a:lstStyle/>
          <a:p>
            <a:r>
              <a:rPr lang="pt-BR" sz="2400" smtClean="0">
                <a:latin typeface="Arial" charset="0"/>
                <a:cs typeface="Arial" charset="0"/>
              </a:rPr>
              <a:t>Meta 2.3. Garantir a 100% dos hipertensos a realização de exames complementares em dia de acordo com o protocolo</a:t>
            </a:r>
          </a:p>
        </p:txBody>
      </p:sp>
      <p:pic>
        <p:nvPicPr>
          <p:cNvPr id="29699" name="Gráfico 1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100" y="1397000"/>
            <a:ext cx="6030441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tângulo 3"/>
          <p:cNvSpPr>
            <a:spLocks noChangeArrowheads="1"/>
          </p:cNvSpPr>
          <p:nvPr/>
        </p:nvSpPr>
        <p:spPr bwMode="auto">
          <a:xfrm>
            <a:off x="485775" y="571658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cs typeface="Arial" charset="0"/>
              </a:rPr>
              <a:t>Figura 5</a:t>
            </a:r>
            <a:r>
              <a:rPr lang="pt-BR" sz="1800">
                <a:cs typeface="Arial" charset="0"/>
              </a:rPr>
              <a:t> – Gráfico da Proporção de hipertensos com exames complementares em dia de acordo com o protocolo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91680" y="1628800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79,3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419872" y="2228965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65,4</a:t>
            </a:r>
            <a:r>
              <a:rPr lang="pt-BR" sz="2000" dirty="0" smtClean="0">
                <a:cs typeface="Arial" charset="0"/>
              </a:rPr>
              <a:t>% 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932040" y="1536467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84,5%.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57250"/>
          </a:xfrm>
        </p:spPr>
        <p:txBody>
          <a:bodyPr/>
          <a:lstStyle/>
          <a:p>
            <a:r>
              <a:rPr lang="pt-BR" sz="2400" smtClean="0">
                <a:latin typeface="Arial" charset="0"/>
                <a:cs typeface="Arial" charset="0"/>
              </a:rPr>
              <a:t>Meta 2.4. Garantir a 100% dos diabéticos a realização de exames complementares em dia de acordo com o protocolo</a:t>
            </a:r>
          </a:p>
        </p:txBody>
      </p:sp>
      <p:pic>
        <p:nvPicPr>
          <p:cNvPr id="30723" name="Gráfico 16"/>
          <p:cNvPicPr>
            <a:picLocks noChangeArrowheads="1"/>
          </p:cNvPicPr>
          <p:nvPr/>
        </p:nvPicPr>
        <p:blipFill>
          <a:blip r:embed="rId2"/>
          <a:srcRect b="-99"/>
          <a:stretch>
            <a:fillRect/>
          </a:stretch>
        </p:blipFill>
        <p:spPr bwMode="auto">
          <a:xfrm>
            <a:off x="593725" y="1492992"/>
            <a:ext cx="604867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tângulo 3"/>
          <p:cNvSpPr>
            <a:spLocks noChangeArrowheads="1"/>
          </p:cNvSpPr>
          <p:nvPr/>
        </p:nvSpPr>
        <p:spPr bwMode="auto">
          <a:xfrm>
            <a:off x="593725" y="5732463"/>
            <a:ext cx="45720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cs typeface="Arial" charset="0"/>
              </a:rPr>
              <a:t>Figura 6 </a:t>
            </a:r>
            <a:r>
              <a:rPr lang="pt-BR" sz="1800">
                <a:cs typeface="Arial" charset="0"/>
              </a:rPr>
              <a:t>– Gráfico da</a:t>
            </a:r>
            <a:r>
              <a:rPr lang="pt-BR" sz="1800" b="1">
                <a:cs typeface="Arial" charset="0"/>
              </a:rPr>
              <a:t> </a:t>
            </a:r>
            <a:r>
              <a:rPr lang="pt-BR" sz="1800">
                <a:cs typeface="Arial" charset="0"/>
              </a:rPr>
              <a:t>Proporção de diabéticos com os exames complementares em dia de acordo com o protocolo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835696" y="2006163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70</a:t>
            </a:r>
            <a:r>
              <a:rPr lang="pt-BR" sz="2000" dirty="0" smtClean="0">
                <a:cs typeface="Arial" charset="0"/>
              </a:rPr>
              <a:t>%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375149" y="1983097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70,6</a:t>
            </a:r>
            <a:r>
              <a:rPr lang="pt-BR" sz="2000" dirty="0" smtClean="0">
                <a:cs typeface="Arial" charset="0"/>
              </a:rPr>
              <a:t>% 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5292080" y="1783042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81%.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>
          <a:xfrm>
            <a:off x="457200" y="357189"/>
            <a:ext cx="8229600" cy="83956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Meta 2.5. Priorizar a prescrição de medicamentos da farmácia popular para 100% dos hipertensos cadastrados na unidade de saúde.</a:t>
            </a:r>
          </a:p>
        </p:txBody>
      </p:sp>
      <p:pic>
        <p:nvPicPr>
          <p:cNvPr id="31747" name="Gráfico 1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752"/>
            <a:ext cx="5904780" cy="44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tângulo 3"/>
          <p:cNvSpPr>
            <a:spLocks noChangeArrowheads="1"/>
          </p:cNvSpPr>
          <p:nvPr/>
        </p:nvSpPr>
        <p:spPr bwMode="auto">
          <a:xfrm>
            <a:off x="449263" y="561498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cs typeface="Arial" charset="0"/>
              </a:rPr>
              <a:t>Figura 7</a:t>
            </a:r>
            <a:r>
              <a:rPr lang="pt-BR" sz="1800">
                <a:cs typeface="Arial" charset="0"/>
              </a:rPr>
              <a:t> - Gráfico da Proporção de hipertensos com prescrição de medicamentos da farmácia Popular\Hiperdia priorizada</a:t>
            </a:r>
            <a:r>
              <a:rPr lang="pt-BR" sz="1800">
                <a:latin typeface="Calibri" pitchFamily="34" charset="0"/>
              </a:rPr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061116" y="132917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92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4788024" y="119675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96%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936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smtClean="0">
                <a:latin typeface="Arial" charset="0"/>
                <a:cs typeface="Arial" charset="0"/>
              </a:rPr>
              <a:t>Meta 2.6. Priorizar a prescrição de medicamentos da farmácia popular para 100% dos diabéticos cadastrados na unidade de saúde.</a:t>
            </a:r>
            <a:br>
              <a:rPr lang="pt-BR" sz="2400" smtClean="0">
                <a:latin typeface="Arial" charset="0"/>
                <a:cs typeface="Arial" charset="0"/>
              </a:rPr>
            </a:br>
            <a:endParaRPr lang="pt-BR" sz="2400" smtClean="0">
              <a:latin typeface="Arial" charset="0"/>
              <a:cs typeface="Arial" charset="0"/>
            </a:endParaRPr>
          </a:p>
        </p:txBody>
      </p:sp>
      <p:pic>
        <p:nvPicPr>
          <p:cNvPr id="32771" name="Gráfico 18"/>
          <p:cNvPicPr>
            <a:picLocks noChangeArrowheads="1"/>
          </p:cNvPicPr>
          <p:nvPr/>
        </p:nvPicPr>
        <p:blipFill>
          <a:blip r:embed="rId2"/>
          <a:srcRect b="-96"/>
          <a:stretch>
            <a:fillRect/>
          </a:stretch>
        </p:blipFill>
        <p:spPr bwMode="auto">
          <a:xfrm>
            <a:off x="251520" y="980729"/>
            <a:ext cx="5904656" cy="482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tângulo 4"/>
          <p:cNvSpPr>
            <a:spLocks noChangeArrowheads="1"/>
          </p:cNvSpPr>
          <p:nvPr/>
        </p:nvSpPr>
        <p:spPr bwMode="auto">
          <a:xfrm>
            <a:off x="395288" y="5661025"/>
            <a:ext cx="4787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cs typeface="Arial" charset="0"/>
              </a:rPr>
              <a:t>Figura 8</a:t>
            </a:r>
            <a:r>
              <a:rPr lang="pt-BR" sz="1800">
                <a:cs typeface="Arial" charset="0"/>
              </a:rPr>
              <a:t> – Gráfico da Proporção de diabéticos com prescrição de medicamentos da Farmácia Popular\Hiperdia priorizada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31640" y="965377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97,5</a:t>
            </a:r>
            <a:r>
              <a:rPr lang="pt-BR" sz="2000" dirty="0" smtClean="0">
                <a:cs typeface="Arial" charset="0"/>
              </a:rPr>
              <a:t>%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046455" y="923584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97,6</a:t>
            </a:r>
            <a:r>
              <a:rPr lang="pt-BR" sz="2000" dirty="0" smtClean="0">
                <a:cs typeface="Arial" charset="0"/>
              </a:rPr>
              <a:t>% 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650029" y="923584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98,3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00125"/>
          </a:xfrm>
        </p:spPr>
        <p:txBody>
          <a:bodyPr/>
          <a:lstStyle/>
          <a:p>
            <a:r>
              <a:rPr lang="pt-BR" sz="2400" smtClean="0">
                <a:latin typeface="Arial" charset="0"/>
                <a:cs typeface="Arial" charset="0"/>
              </a:rPr>
              <a:t>Meta 2.7. Realizar avaliação da necessidade de atendimento odontológico em 100% dos hipertensos</a:t>
            </a:r>
          </a:p>
        </p:txBody>
      </p:sp>
      <p:pic>
        <p:nvPicPr>
          <p:cNvPr id="33795" name="Gráfico 10"/>
          <p:cNvPicPr>
            <a:picLocks noChangeArrowheads="1"/>
          </p:cNvPicPr>
          <p:nvPr/>
        </p:nvPicPr>
        <p:blipFill>
          <a:blip r:embed="rId2"/>
          <a:srcRect b="-99"/>
          <a:stretch>
            <a:fillRect/>
          </a:stretch>
        </p:blipFill>
        <p:spPr bwMode="auto">
          <a:xfrm>
            <a:off x="400490" y="1651920"/>
            <a:ext cx="5832896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tângulo 3"/>
          <p:cNvSpPr>
            <a:spLocks noChangeArrowheads="1"/>
          </p:cNvSpPr>
          <p:nvPr/>
        </p:nvSpPr>
        <p:spPr bwMode="auto">
          <a:xfrm>
            <a:off x="755650" y="580548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cs typeface="Arial" charset="0"/>
              </a:rPr>
              <a:t>Figura 9 </a:t>
            </a:r>
            <a:r>
              <a:rPr lang="pt-BR" sz="1800">
                <a:cs typeface="Arial" charset="0"/>
              </a:rPr>
              <a:t>– Gráfico da Proporção de hipertensos com avaliação da necessidade de atendimento odontológico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66478" y="1936928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82.8</a:t>
            </a:r>
            <a:r>
              <a:rPr lang="pt-BR" sz="2000" dirty="0" smtClean="0">
                <a:cs typeface="Arial" charset="0"/>
              </a:rPr>
              <a:t>%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240664" y="1944515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cs typeface="Arial" charset="0"/>
              </a:rPr>
              <a:t>85% 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824996" y="181713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88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00125"/>
          </a:xfrm>
        </p:spPr>
        <p:txBody>
          <a:bodyPr/>
          <a:lstStyle/>
          <a:p>
            <a:r>
              <a:rPr lang="pt-BR" sz="2400" smtClean="0">
                <a:latin typeface="Arial" charset="0"/>
                <a:cs typeface="Arial" charset="0"/>
              </a:rPr>
              <a:t>Meta 2.8. Realizar avaliação da necessidade de atendimento odontológico em 100% dos diabéticos</a:t>
            </a:r>
          </a:p>
        </p:txBody>
      </p:sp>
      <p:pic>
        <p:nvPicPr>
          <p:cNvPr id="34819" name="Gráfico 19"/>
          <p:cNvPicPr>
            <a:picLocks noChangeArrowheads="1"/>
          </p:cNvPicPr>
          <p:nvPr/>
        </p:nvPicPr>
        <p:blipFill>
          <a:blip r:embed="rId2"/>
          <a:srcRect b="-99"/>
          <a:stretch>
            <a:fillRect/>
          </a:stretch>
        </p:blipFill>
        <p:spPr bwMode="auto">
          <a:xfrm>
            <a:off x="188723" y="1421156"/>
            <a:ext cx="6111469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tângulo 3"/>
          <p:cNvSpPr>
            <a:spLocks noChangeArrowheads="1"/>
          </p:cNvSpPr>
          <p:nvPr/>
        </p:nvSpPr>
        <p:spPr bwMode="auto">
          <a:xfrm>
            <a:off x="684213" y="578643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latin typeface="Calibri" pitchFamily="34" charset="0"/>
              </a:rPr>
              <a:t>Figura 10 </a:t>
            </a:r>
            <a:r>
              <a:rPr lang="pt-BR" sz="1800">
                <a:latin typeface="Calibri" pitchFamily="34" charset="0"/>
              </a:rPr>
              <a:t>– Gráfico da</a:t>
            </a:r>
            <a:r>
              <a:rPr lang="pt-BR" sz="1800" b="1">
                <a:latin typeface="Calibri" pitchFamily="34" charset="0"/>
              </a:rPr>
              <a:t> </a:t>
            </a:r>
            <a:r>
              <a:rPr lang="pt-BR" sz="1800">
                <a:latin typeface="Calibri" pitchFamily="34" charset="0"/>
              </a:rPr>
              <a:t>Proporção de diabéticos com avaliação da necessidade de atendimento odontológico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47664" y="1947884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75</a:t>
            </a:r>
            <a:r>
              <a:rPr lang="pt-BR" sz="2000" dirty="0" smtClean="0">
                <a:cs typeface="Arial" charset="0"/>
              </a:rPr>
              <a:t>%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118228" y="1628800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83.3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800799" y="1566204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87.4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pt-BR" sz="2800" dirty="0" smtClean="0">
                <a:latin typeface="Arial" charset="0"/>
              </a:rPr>
              <a:t>INTRODUÇÃO</a:t>
            </a:r>
            <a:endParaRPr lang="pt-BR" sz="2800" dirty="0" smtClean="0">
              <a:latin typeface="Arial" charset="0"/>
            </a:endParaRPr>
          </a:p>
        </p:txBody>
      </p:sp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484313"/>
            <a:ext cx="6084887" cy="3744912"/>
          </a:xfrm>
        </p:spPr>
        <p:txBody>
          <a:bodyPr/>
          <a:lstStyle/>
          <a:p>
            <a:r>
              <a:rPr lang="pt-BR" sz="2400" b="1" dirty="0" smtClean="0">
                <a:latin typeface="Arial" charset="0"/>
                <a:cs typeface="Arial" charset="0"/>
              </a:rPr>
              <a:t>Caracterização do município de </a:t>
            </a:r>
            <a:r>
              <a:rPr lang="pt-BR" sz="2400" b="1" dirty="0" err="1" smtClean="0">
                <a:latin typeface="Arial" charset="0"/>
                <a:cs typeface="Arial" charset="0"/>
              </a:rPr>
              <a:t>Jóia</a:t>
            </a:r>
            <a:r>
              <a:rPr lang="pt-BR" sz="2400" b="1" dirty="0" smtClean="0">
                <a:latin typeface="Arial" charset="0"/>
                <a:cs typeface="Arial" charset="0"/>
              </a:rPr>
              <a:t>:</a:t>
            </a:r>
          </a:p>
          <a:p>
            <a:pPr>
              <a:buFont typeface="Arial" charset="0"/>
              <a:buNone/>
            </a:pPr>
            <a:endParaRPr lang="pt-BR" sz="2400" b="1" dirty="0" smtClean="0">
              <a:latin typeface="Arial" charset="0"/>
              <a:cs typeface="Arial" charset="0"/>
            </a:endParaRPr>
          </a:p>
          <a:p>
            <a:r>
              <a:rPr lang="pt-BR" sz="2400" dirty="0" smtClean="0">
                <a:latin typeface="Arial" charset="0"/>
                <a:cs typeface="Arial" charset="0"/>
              </a:rPr>
              <a:t>Extensão territorial: 1235,885 km2</a:t>
            </a:r>
          </a:p>
          <a:p>
            <a:r>
              <a:rPr lang="pt-BR" sz="2400" dirty="0" smtClean="0">
                <a:latin typeface="Arial" charset="0"/>
                <a:cs typeface="Arial" charset="0"/>
              </a:rPr>
              <a:t>População: 8331 pessoas</a:t>
            </a:r>
          </a:p>
          <a:p>
            <a:r>
              <a:rPr lang="pt-BR" sz="2400" dirty="0" smtClean="0">
                <a:latin typeface="Arial" charset="0"/>
                <a:cs typeface="Arial" charset="0"/>
              </a:rPr>
              <a:t>Serviço </a:t>
            </a:r>
            <a:r>
              <a:rPr lang="pt-BR" sz="2400" dirty="0" smtClean="0">
                <a:latin typeface="Arial" charset="0"/>
                <a:cs typeface="Arial" charset="0"/>
              </a:rPr>
              <a:t>de Saúde : UBS de Joia é Centro Odontológico . </a:t>
            </a:r>
          </a:p>
          <a:p>
            <a:r>
              <a:rPr lang="pt-BR" sz="2400" dirty="0" smtClean="0">
                <a:latin typeface="Arial" charset="0"/>
                <a:cs typeface="Arial" charset="0"/>
              </a:rPr>
              <a:t>DHM: 0,774</a:t>
            </a:r>
          </a:p>
          <a:p>
            <a:r>
              <a:rPr lang="pt-BR" sz="2400" dirty="0" smtClean="0">
                <a:latin typeface="Arial" charset="0"/>
                <a:cs typeface="Arial" charset="0"/>
              </a:rPr>
              <a:t>17 </a:t>
            </a:r>
            <a:r>
              <a:rPr lang="pt-BR" sz="2400" dirty="0" err="1" smtClean="0">
                <a:latin typeface="Arial" charset="0"/>
                <a:cs typeface="Arial" charset="0"/>
              </a:rPr>
              <a:t>ªCRS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6388" name="Imagem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59213"/>
            <a:ext cx="2919413" cy="2762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>
          <a:xfrm>
            <a:off x="323850" y="2276475"/>
            <a:ext cx="8374063" cy="1000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b="1" u="sng" smtClean="0">
                <a:latin typeface="Arial" charset="0"/>
                <a:cs typeface="Arial" charset="0"/>
              </a:rPr>
              <a:t>Objetivo 3</a:t>
            </a:r>
            <a:r>
              <a:rPr lang="pt-BR" sz="3200" b="1" smtClean="0">
                <a:latin typeface="Arial" charset="0"/>
                <a:cs typeface="Arial" charset="0"/>
              </a:rPr>
              <a:t>. Melhorar a adesão de hipertensos e diabéticos ao programa.</a:t>
            </a:r>
            <a:br>
              <a:rPr lang="pt-BR" sz="3200" b="1" smtClean="0">
                <a:latin typeface="Arial" charset="0"/>
                <a:cs typeface="Arial" charset="0"/>
              </a:rPr>
            </a:br>
            <a:endParaRPr lang="pt-BR" sz="3200" b="1" smtClean="0">
              <a:latin typeface="Arial" charset="0"/>
              <a:cs typeface="Arial" charset="0"/>
            </a:endParaRP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547813" y="692696"/>
            <a:ext cx="583247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pt-BR" dirty="0"/>
              <a:t>Objetivos, Metas e </a:t>
            </a:r>
            <a:r>
              <a:rPr lang="pt-BR" dirty="0" err="1"/>
              <a:t>Reultados</a:t>
            </a:r>
            <a:endParaRPr lang="pt-BR" dirty="0"/>
          </a:p>
          <a:p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619250" y="260350"/>
            <a:ext cx="5040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mtClean="0">
                <a:latin typeface="Arial" charset="0"/>
                <a:cs typeface="Arial" charset="0"/>
              </a:rPr>
              <a:t>Meta 3.1: Buscar 100% dos hipertensos faltosos às consultas na unidade de saúde conforme a periodicidade recomendada</a:t>
            </a:r>
          </a:p>
        </p:txBody>
      </p:sp>
      <p:sp>
        <p:nvSpPr>
          <p:cNvPr id="36866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2143125"/>
            <a:ext cx="8147050" cy="292893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No primeiro mês se encontraram faltosos a consulta com busca ativa 23 usuários, no segundo mês 87, e no terceiro mês 130, a todos se realizou 100% de busca ativa.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Meta 3.2: Buscar 100% dos diabéticos faltosos às consultas na unidade de saúde conforme a periodicidade recomendada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 No primeiro mês foram 13 usuários, no segundo 41 e no terceiro mês 43  também se realizou 100% da busca 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smtClean="0">
                <a:latin typeface="Arial" charset="0"/>
                <a:cs typeface="Arial" charset="0"/>
              </a:rPr>
              <a:t>Objetivos, </a:t>
            </a:r>
            <a:r>
              <a:rPr lang="pt-BR" sz="3200" smtClean="0">
                <a:latin typeface="Arial" charset="0"/>
                <a:cs typeface="Arial" charset="0"/>
              </a:rPr>
              <a:t>Metas</a:t>
            </a:r>
            <a:r>
              <a:rPr lang="pt-BR" sz="2800" smtClean="0">
                <a:latin typeface="Arial" charset="0"/>
                <a:cs typeface="Arial" charset="0"/>
              </a:rPr>
              <a:t> e Resultados</a:t>
            </a:r>
          </a:p>
        </p:txBody>
      </p:sp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algn="ctr"/>
            <a:r>
              <a:rPr lang="pt-BR" b="1" u="sng" smtClean="0">
                <a:latin typeface="Arial" charset="0"/>
                <a:cs typeface="Arial" charset="0"/>
              </a:rPr>
              <a:t>Objetivo 4. </a:t>
            </a:r>
            <a:r>
              <a:rPr lang="pt-BR" b="1" smtClean="0">
                <a:latin typeface="Arial" charset="0"/>
                <a:cs typeface="Arial" charset="0"/>
              </a:rPr>
              <a:t>Melhorar o registro das informações.</a:t>
            </a:r>
          </a:p>
          <a:p>
            <a:pPr algn="ctr"/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r>
              <a:rPr lang="pt-BR" sz="2400" dirty="0" smtClean="0">
                <a:latin typeface="Arial" charset="0"/>
                <a:cs typeface="Arial" charset="0"/>
              </a:rPr>
              <a:t>Meta 4.1: Manter ficha de acompanhamento de 100% dos hipertensos cadastrados na unidade de saúde</a:t>
            </a:r>
          </a:p>
        </p:txBody>
      </p:sp>
      <p:pic>
        <p:nvPicPr>
          <p:cNvPr id="38915" name="Gráfico 2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823"/>
            <a:ext cx="5905351" cy="381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tângulo 3"/>
          <p:cNvSpPr>
            <a:spLocks noChangeArrowheads="1"/>
          </p:cNvSpPr>
          <p:nvPr/>
        </p:nvSpPr>
        <p:spPr bwMode="auto">
          <a:xfrm>
            <a:off x="665163" y="580548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cs typeface="Arial" charset="0"/>
              </a:rPr>
              <a:t>Figura 13 </a:t>
            </a:r>
            <a:r>
              <a:rPr lang="pt-BR" sz="1800">
                <a:cs typeface="Arial" charset="0"/>
              </a:rPr>
              <a:t>– Gráfico da</a:t>
            </a:r>
            <a:r>
              <a:rPr lang="pt-BR" sz="1800" b="1">
                <a:cs typeface="Arial" charset="0"/>
              </a:rPr>
              <a:t> </a:t>
            </a:r>
            <a:r>
              <a:rPr lang="pt-BR" sz="1800">
                <a:cs typeface="Arial" charset="0"/>
              </a:rPr>
              <a:t>Proporção de hipertensos com registro adequado na ficha de acompanhamento.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31640" y="2820997"/>
            <a:ext cx="113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74,4%),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131840" y="2820997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74,3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781749" y="2804634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77,5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28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Meta 4.2: Manter ficha de acompanhamento de 100% dos diabéticos cadastrados na unidade de saúde.</a:t>
            </a:r>
            <a:br>
              <a:rPr lang="pt-BR" sz="2400" dirty="0" smtClean="0">
                <a:latin typeface="Arial" charset="0"/>
                <a:cs typeface="Arial" charset="0"/>
              </a:rPr>
            </a:br>
            <a:endParaRPr lang="pt-BR" sz="2400" dirty="0" smtClean="0">
              <a:latin typeface="Arial" charset="0"/>
              <a:cs typeface="Arial" charset="0"/>
            </a:endParaRPr>
          </a:p>
        </p:txBody>
      </p:sp>
      <p:pic>
        <p:nvPicPr>
          <p:cNvPr id="39939" name="Gráfico 2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6120358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tângulo 3"/>
          <p:cNvSpPr>
            <a:spLocks noChangeArrowheads="1"/>
          </p:cNvSpPr>
          <p:nvPr/>
        </p:nvSpPr>
        <p:spPr bwMode="auto">
          <a:xfrm>
            <a:off x="779463" y="580548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cs typeface="Arial" charset="0"/>
              </a:rPr>
              <a:t>Figura 14</a:t>
            </a:r>
            <a:r>
              <a:rPr lang="pt-BR" sz="1800">
                <a:cs typeface="Arial" charset="0"/>
              </a:rPr>
              <a:t> - Gráfico da Proporção de diabéticos com registro adequado na ficha de acompanhamento.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82113" y="2137528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cs typeface="Arial" charset="0"/>
              </a:rPr>
              <a:t> 72,5%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372546" y="220186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69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5002649" y="195748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77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301038" cy="909638"/>
          </a:xfrm>
        </p:spPr>
        <p:txBody>
          <a:bodyPr/>
          <a:lstStyle/>
          <a:p>
            <a:r>
              <a:rPr lang="pt-BR" sz="3200" smtClean="0">
                <a:latin typeface="Arial" charset="0"/>
                <a:cs typeface="Arial" charset="0"/>
              </a:rPr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pt-BR" b="1" dirty="0"/>
              <a:t> </a:t>
            </a:r>
            <a:endParaRPr lang="pt-BR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Mapear hipertensos e diabéticos de risco para doença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9286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latin typeface="Arial" charset="0"/>
                <a:cs typeface="Arial" charset="0"/>
              </a:rPr>
              <a:t>Metas 5.1</a:t>
            </a:r>
            <a:r>
              <a:rPr lang="pt-BR" sz="2400" b="1" dirty="0" smtClean="0">
                <a:latin typeface="Arial" charset="0"/>
                <a:cs typeface="Arial" charset="0"/>
              </a:rPr>
              <a:t>: </a:t>
            </a:r>
            <a:r>
              <a:rPr lang="pt-BR" sz="2400" dirty="0" smtClean="0">
                <a:latin typeface="Arial" charset="0"/>
                <a:cs typeface="Arial" charset="0"/>
              </a:rPr>
              <a:t>Realizar estratificação do risco cardiovascular em 100% dos hipertensos cadastrados na Unidade Básica de Saúde.</a:t>
            </a:r>
            <a:br>
              <a:rPr lang="pt-BR" sz="2400" dirty="0" smtClean="0">
                <a:latin typeface="Arial" charset="0"/>
                <a:cs typeface="Arial" charset="0"/>
              </a:rPr>
            </a:br>
            <a:endParaRPr lang="pt-BR" sz="2400" dirty="0" smtClean="0">
              <a:latin typeface="Arial" charset="0"/>
              <a:cs typeface="Arial" charset="0"/>
            </a:endParaRPr>
          </a:p>
        </p:txBody>
      </p:sp>
      <p:pic>
        <p:nvPicPr>
          <p:cNvPr id="41987" name="Gráfico 2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754" y="1093033"/>
            <a:ext cx="590445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tângulo 3"/>
          <p:cNvSpPr>
            <a:spLocks noChangeArrowheads="1"/>
          </p:cNvSpPr>
          <p:nvPr/>
        </p:nvSpPr>
        <p:spPr bwMode="auto">
          <a:xfrm>
            <a:off x="539750" y="580548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latin typeface="Calibri" pitchFamily="34" charset="0"/>
              </a:rPr>
              <a:t>Figura 15 </a:t>
            </a:r>
            <a:r>
              <a:rPr lang="pt-BR" sz="1800">
                <a:latin typeface="Calibri" pitchFamily="34" charset="0"/>
              </a:rPr>
              <a:t>– Gráfico da</a:t>
            </a:r>
            <a:r>
              <a:rPr lang="pt-BR" sz="1800" b="1">
                <a:latin typeface="Calibri" pitchFamily="34" charset="0"/>
              </a:rPr>
              <a:t> </a:t>
            </a:r>
            <a:r>
              <a:rPr lang="pt-BR" sz="1800">
                <a:latin typeface="Calibri" pitchFamily="34" charset="0"/>
              </a:rPr>
              <a:t>Proporção de hipertensos com estratificação de risco cardiovascular por exame clínico em dia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91680" y="1602836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cs typeface="Arial" charset="0"/>
              </a:rPr>
              <a:t> 74,5%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275856" y="1588730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74,3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5004048" y="1588730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77,5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smtClean="0">
                <a:latin typeface="Arial" charset="0"/>
                <a:cs typeface="Arial" charset="0"/>
              </a:rPr>
              <a:t>Metas 5.2</a:t>
            </a:r>
            <a:r>
              <a:rPr lang="pt-BR" sz="2400" b="1" smtClean="0">
                <a:latin typeface="Arial" charset="0"/>
                <a:cs typeface="Arial" charset="0"/>
              </a:rPr>
              <a:t>: </a:t>
            </a:r>
            <a:r>
              <a:rPr lang="pt-BR" sz="2400" smtClean="0">
                <a:latin typeface="Arial" charset="0"/>
                <a:cs typeface="Arial" charset="0"/>
              </a:rPr>
              <a:t>Realizar estratificação do risco cardiovascular em 100% dos diabéticos cadastrados na Unidade Básica de Saúde</a:t>
            </a:r>
          </a:p>
        </p:txBody>
      </p:sp>
      <p:pic>
        <p:nvPicPr>
          <p:cNvPr id="43011" name="Gráfico 24"/>
          <p:cNvPicPr>
            <a:picLocks noChangeArrowheads="1"/>
          </p:cNvPicPr>
          <p:nvPr/>
        </p:nvPicPr>
        <p:blipFill>
          <a:blip r:embed="rId2"/>
          <a:srcRect b="-75"/>
          <a:stretch>
            <a:fillRect/>
          </a:stretch>
        </p:blipFill>
        <p:spPr bwMode="auto">
          <a:xfrm>
            <a:off x="467544" y="1943550"/>
            <a:ext cx="5975970" cy="335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tângulo 3"/>
          <p:cNvSpPr>
            <a:spLocks noChangeArrowheads="1"/>
          </p:cNvSpPr>
          <p:nvPr/>
        </p:nvSpPr>
        <p:spPr bwMode="auto">
          <a:xfrm>
            <a:off x="611188" y="55165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latin typeface="Calibri" pitchFamily="34" charset="0"/>
              </a:rPr>
              <a:t>Figura 16 </a:t>
            </a:r>
            <a:r>
              <a:rPr lang="pt-BR" sz="1800">
                <a:latin typeface="Calibri" pitchFamily="34" charset="0"/>
              </a:rPr>
              <a:t>– Gráfico da</a:t>
            </a:r>
            <a:r>
              <a:rPr lang="pt-BR" sz="1800" b="1">
                <a:latin typeface="Calibri" pitchFamily="34" charset="0"/>
              </a:rPr>
              <a:t> </a:t>
            </a:r>
            <a:r>
              <a:rPr lang="pt-BR" sz="1800">
                <a:latin typeface="Calibri" pitchFamily="34" charset="0"/>
              </a:rPr>
              <a:t>Proporção de diabéticos com estratificação de risco cardiovascular por exame clínico em dia.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63688" y="2348880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72</a:t>
            </a:r>
            <a:r>
              <a:rPr lang="pt-BR" sz="2000" dirty="0" smtClean="0">
                <a:cs typeface="Arial" charset="0"/>
              </a:rPr>
              <a:t>%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373836" y="2431802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68</a:t>
            </a:r>
            <a:r>
              <a:rPr lang="pt-BR" sz="2000" dirty="0" smtClean="0">
                <a:cs typeface="Arial" charset="0"/>
              </a:rPr>
              <a:t>% 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5004048" y="234888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cs typeface="Arial" charset="0"/>
              </a:rPr>
              <a:t>77</a:t>
            </a:r>
            <a:r>
              <a:rPr lang="pt-BR" sz="2000" dirty="0" smtClean="0">
                <a:cs typeface="Arial" charset="0"/>
              </a:rPr>
              <a:t>%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4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285875"/>
            <a:ext cx="8496300" cy="52387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dirty="0" smtClean="0">
                <a:latin typeface="Arial" charset="0"/>
                <a:cs typeface="Arial" charset="0"/>
              </a:rPr>
              <a:t>Metas 6.1: Garantir orientação nutricional sobre alimentação saudável a 100% dos hipertensos.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dirty="0" smtClean="0">
                <a:latin typeface="Arial" charset="0"/>
                <a:cs typeface="Arial" charset="0"/>
              </a:rPr>
              <a:t>Metas 6.2: Garantir orientação nutricional sobre alimentação saudável a 100% dos diabéticos.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dirty="0" smtClean="0">
                <a:latin typeface="Arial" charset="0"/>
                <a:cs typeface="Arial" charset="0"/>
              </a:rPr>
              <a:t>Meta 6.3: Garantir orientação em relação à prática regular de atividade física a 100% dos usuários hipertensos.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dirty="0" smtClean="0">
                <a:latin typeface="Arial" charset="0"/>
                <a:cs typeface="Arial" charset="0"/>
              </a:rPr>
              <a:t>Meta 6.4: Garantir orientação em relação à prática regular de atividade física a 100% dos usuários diabéticos.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dirty="0" smtClean="0">
                <a:latin typeface="Arial" charset="0"/>
                <a:cs typeface="Arial" charset="0"/>
              </a:rPr>
              <a:t>Meta 6.5: Garantir orientação sobre os riscos do tabagismo a 100% dos usuários hipertensos.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dirty="0" smtClean="0">
                <a:latin typeface="Arial" charset="0"/>
                <a:cs typeface="Arial" charset="0"/>
              </a:rPr>
              <a:t>Meta 6.6: Garantir orientação sobre os riscos do tabagismo a 100% dos usuários diabéticos.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dirty="0" smtClean="0">
                <a:latin typeface="Arial" charset="0"/>
                <a:cs typeface="Arial" charset="0"/>
              </a:rPr>
              <a:t>Meta 6.7: Garantir orientação sobre higiene bucal a 100% dos usuários hipertensos.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dirty="0" smtClean="0">
                <a:latin typeface="Arial" charset="0"/>
                <a:cs typeface="Arial" charset="0"/>
              </a:rPr>
              <a:t>Meta 6.8: Garantir orientação sobre higiene bucal a 100% dos usuários diabético.</a:t>
            </a:r>
            <a:endParaRPr lang="pt-BR" dirty="0" smtClean="0">
              <a:latin typeface="Arial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dirty="0" smtClean="0">
                <a:latin typeface="Arial" charset="0"/>
                <a:cs typeface="Arial" charset="0"/>
              </a:rPr>
              <a:t>Em todos os meses na meta de promover a saúde foi alcançada o 100% do porcentagem  ,no primeiro mês 87 usuários ,no segundo mês 327 e no terceiro mês finalizamos com 607 em no caso de os diabéticos no primeiro mês foram 40 no segundo 126,no terceiro finalizamos com 174.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1800" dirty="0" smtClean="0">
              <a:latin typeface="Arial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pt-BR" sz="1800" dirty="0" smtClean="0">
              <a:latin typeface="Arial" charset="0"/>
              <a:cs typeface="Arial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smtClean="0">
                <a:latin typeface="Arial" charset="0"/>
                <a:cs typeface="Arial" charset="0"/>
              </a:rPr>
              <a:t>Viabilidade de incorporar à intervenção a rotina do serviço</a:t>
            </a:r>
            <a:endParaRPr lang="pt-BR" sz="2800" smtClean="0">
              <a:latin typeface="Arial" charset="0"/>
              <a:cs typeface="Arial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intervenção já está incorporada na rotina do serviço pelo que temos que manter o trabalho de conscientização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 na importância da atenção a Hipertensão e a Diabetes Mellitus umas das principais doenças que mais afeita nossa população.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Quais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os próximos passos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Continuaremos fazendo as atividades nas diferentes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comunidades no interior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a participação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equipe e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 para poder chegar a todos os usuários.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>
                <a:latin typeface="Arial" charset="0"/>
              </a:rPr>
              <a:t>INTRODUÇÃO </a:t>
            </a:r>
            <a:endParaRPr lang="pt-BR" sz="2800" dirty="0" smtClean="0">
              <a:latin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pt-BR" smtClean="0">
                <a:latin typeface="Arial" charset="0"/>
                <a:cs typeface="Arial" charset="0"/>
              </a:rPr>
              <a:t>   </a:t>
            </a:r>
            <a:r>
              <a:rPr lang="pt-BR" sz="2400" b="1" smtClean="0">
                <a:latin typeface="Arial" charset="0"/>
                <a:cs typeface="Arial" charset="0"/>
              </a:rPr>
              <a:t>Importância da ação programática:</a:t>
            </a:r>
          </a:p>
          <a:p>
            <a:pPr algn="just">
              <a:buFont typeface="Wingdings" pitchFamily="2" charset="2"/>
              <a:buNone/>
            </a:pPr>
            <a:endParaRPr lang="pt-BR" sz="2400" b="1" smtClean="0">
              <a:latin typeface="Arial" charset="0"/>
              <a:cs typeface="Arial" charset="0"/>
            </a:endParaRPr>
          </a:p>
          <a:p>
            <a:r>
              <a:rPr lang="pt-BR" sz="2400" smtClean="0">
                <a:latin typeface="Arial" charset="0"/>
              </a:rPr>
              <a:t>O foco selecionado para minha intervenção foi a atenção à saúde de usuários com Hipertensão Arterial Sistêmica e Diabetes Mellitus, ambas doenças com grande repercussão na saúde do brasileiro e do mundo. Doenças que são prevê níveis, que se podem modificar os fatores de risco sendo que para isto nós podemos apoiar em nossas atividades de promoção e prevenção o que reforça a importância do diagnóstico precoce. (BRASIL, 2013).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88168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pt-BR" sz="3200" b="1" dirty="0">
                <a:latin typeface="Arial" charset="0"/>
                <a:cs typeface="Arial" charset="0"/>
              </a:rPr>
              <a:t>Discussão</a:t>
            </a:r>
          </a:p>
          <a:p>
            <a:pPr marL="0" indent="0">
              <a:lnSpc>
                <a:spcPct val="90000"/>
              </a:lnSpc>
            </a:pPr>
            <a:r>
              <a:rPr lang="pt-BR" sz="2000" dirty="0" smtClean="0">
                <a:latin typeface="Arial" charset="0"/>
                <a:cs typeface="Arial" charset="0"/>
              </a:rPr>
              <a:t>Os ACS qualificaram suas falas sobre a importância do controle da Hipertensão é Diabetes Mellitus o que permitiu atualizar os cadastramentos.</a:t>
            </a:r>
          </a:p>
          <a:p>
            <a:pPr marL="0" indent="0">
              <a:lnSpc>
                <a:spcPct val="90000"/>
              </a:lnSpc>
            </a:pPr>
            <a:r>
              <a:rPr lang="pt-BR" sz="2000" dirty="0" smtClean="0">
                <a:latin typeface="Arial" charset="0"/>
                <a:cs typeface="Arial" charset="0"/>
              </a:rPr>
              <a:t>Melhoria nos registros facilitando o controle do programa.</a:t>
            </a:r>
          </a:p>
          <a:p>
            <a:pPr marL="0" indent="0">
              <a:lnSpc>
                <a:spcPct val="90000"/>
              </a:lnSpc>
            </a:pPr>
            <a:r>
              <a:rPr lang="pt-BR" sz="2000" dirty="0" smtClean="0">
                <a:latin typeface="Arial" charset="0"/>
                <a:cs typeface="Arial" charset="0"/>
              </a:rPr>
              <a:t>Proporcionou a reorganização da agenda de trabalho de todos os profissionais e contribuiu para melhorar a qualidade da atenção dos usuários.</a:t>
            </a:r>
          </a:p>
          <a:p>
            <a:pPr marL="0" indent="0">
              <a:lnSpc>
                <a:spcPct val="90000"/>
              </a:lnSpc>
            </a:pPr>
            <a:r>
              <a:rPr lang="pt-BR" sz="2000" dirty="0" smtClean="0">
                <a:latin typeface="Arial" charset="0"/>
                <a:cs typeface="Arial" charset="0"/>
              </a:rPr>
              <a:t>Aumento consideravelmente os usuários com acesso a farmácia popular /HIPERDIA.</a:t>
            </a:r>
          </a:p>
          <a:p>
            <a:pPr marL="0" indent="0">
              <a:lnSpc>
                <a:spcPct val="90000"/>
              </a:lnSpc>
            </a:pPr>
            <a:r>
              <a:rPr lang="pt-BR" altLang="pt-BR" sz="2000" dirty="0" smtClean="0">
                <a:latin typeface="Arial" charset="0"/>
                <a:cs typeface="Arial" charset="0"/>
              </a:rPr>
              <a:t>Na comunidade e percebido pela procura de agendamento de consultas na UBS.</a:t>
            </a:r>
          </a:p>
          <a:p>
            <a:pPr marL="0" indent="0">
              <a:lnSpc>
                <a:spcPct val="90000"/>
              </a:lnSpc>
            </a:pPr>
            <a:r>
              <a:rPr lang="pt-BR" sz="2000" dirty="0" smtClean="0">
                <a:latin typeface="Arial" charset="0"/>
                <a:cs typeface="Arial" charset="0"/>
              </a:rPr>
              <a:t>Todos os usuários foram avaliados quanto aos fatores de risco cardiovascular e a equipe orientou quanto a importância da adesão de hábitos de vida saudáveis permitindo mudanças nos estilos de vida</a:t>
            </a:r>
            <a:r>
              <a:rPr lang="pt-BR" sz="2400" dirty="0" smtClean="0">
                <a:latin typeface="Arial" charset="0"/>
                <a:cs typeface="Arial" charset="0"/>
              </a:rPr>
              <a:t>.</a:t>
            </a:r>
          </a:p>
          <a:p>
            <a:pPr marL="0" indent="0">
              <a:lnSpc>
                <a:spcPct val="90000"/>
              </a:lnSpc>
            </a:pPr>
            <a:r>
              <a:rPr lang="pt-BR" sz="2000" dirty="0" smtClean="0">
                <a:latin typeface="Arial" charset="0"/>
                <a:cs typeface="Arial" charset="0"/>
              </a:rPr>
              <a:t>Se fizeram  grupos de hipertensos é diabéticos nas comunidades desarrolhando-se atividades educativas</a:t>
            </a:r>
          </a:p>
          <a:p>
            <a:pPr marL="0" indent="0">
              <a:lnSpc>
                <a:spcPct val="90000"/>
              </a:lnSpc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</a:pPr>
            <a:endParaRPr lang="pt-B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911225"/>
          </a:xfrm>
        </p:spPr>
        <p:txBody>
          <a:bodyPr/>
          <a:lstStyle/>
          <a:p>
            <a:r>
              <a:rPr lang="pt-BR" altLang="pt-BR" sz="2800" b="1" smtClean="0">
                <a:latin typeface="Arial" charset="0"/>
                <a:cs typeface="Arial" charset="0"/>
              </a:rPr>
              <a:t>REFLEXÕES CRITICAS SOBRE O APRENDIZADO PESSOAL</a:t>
            </a:r>
            <a:endParaRPr lang="pt-BR" sz="2800" smtClean="0">
              <a:latin typeface="Arial" charset="0"/>
              <a:cs typeface="Arial" charset="0"/>
            </a:endParaRPr>
          </a:p>
        </p:txBody>
      </p:sp>
      <p:sp>
        <p:nvSpPr>
          <p:cNvPr id="47106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268413"/>
            <a:ext cx="8569325" cy="51847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Significado do curso para o exercício profissional...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endParaRPr lang="pt-BR" sz="2400" b="1" dirty="0" smtClean="0">
              <a:latin typeface="Arial" charset="0"/>
              <a:cs typeface="Arial" charset="0"/>
            </a:endParaRP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Arial" charset="0"/>
                <a:cs typeface="Arial" charset="0"/>
              </a:rPr>
              <a:t>O curso de especialização em saúde da família foi um grande desafio, mas foi uma experiência </a:t>
            </a:r>
            <a:r>
              <a:rPr lang="pt-BR" sz="2400" dirty="0" smtClean="0">
                <a:latin typeface="Arial" charset="0"/>
                <a:cs typeface="Arial" charset="0"/>
              </a:rPr>
              <a:t>maravilhosa.</a:t>
            </a:r>
            <a:endParaRPr lang="pt-BR" sz="2400" b="1" dirty="0" smtClean="0">
              <a:latin typeface="Arial" charset="0"/>
              <a:cs typeface="Arial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endParaRPr lang="pt-BR" sz="2400" b="1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Constituiu um apoio educacional e instrutivo em minha prática profissional neste país, tendo oferecido muitas ferramentas e esclarecido algumas dúvidas que surgem em nossa prática diária.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latin typeface="Arial" charset="0"/>
                <a:cs typeface="Arial" charset="0"/>
              </a:rPr>
              <a:t> Nos ofereceu casos clínicos muito frequentes nas consultas, tendo enriquecido nosso conhecimento sobre os diferentes protocolos destas  doenças aqui no Brasil.</a:t>
            </a:r>
            <a:endParaRPr lang="pt-BR" sz="2400" b="1" dirty="0" smtClean="0">
              <a:latin typeface="Arial" charset="0"/>
              <a:cs typeface="Arial" charset="0"/>
            </a:endParaRPr>
          </a:p>
          <a:p>
            <a:pPr>
              <a:lnSpc>
                <a:spcPct val="70000"/>
              </a:lnSpc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lnSpc>
                <a:spcPct val="70000"/>
              </a:lnSpc>
            </a:pPr>
            <a:endParaRPr lang="pt-BR" sz="2400" b="1" dirty="0" smtClean="0">
              <a:latin typeface="Arial" charset="0"/>
              <a:cs typeface="Arial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endParaRPr lang="pt-BR" sz="2400" b="1" dirty="0" smtClean="0">
              <a:latin typeface="Arial" charset="0"/>
              <a:cs typeface="Arial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endParaRPr lang="pt-BR" sz="2400" b="1" dirty="0" smtClean="0">
              <a:latin typeface="Arial" charset="0"/>
              <a:cs typeface="Arial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endParaRPr lang="pt-BR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863" y="765175"/>
            <a:ext cx="4186237" cy="2513013"/>
          </a:xfrm>
        </p:spPr>
      </p:pic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3500438"/>
            <a:ext cx="4376737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836613"/>
            <a:ext cx="42560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429000"/>
            <a:ext cx="41767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132138" y="188913"/>
            <a:ext cx="2532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pt-BR" sz="2800" dirty="0" smtClean="0">
                <a:latin typeface="Arial" charset="0"/>
                <a:cs typeface="Arial" charset="0"/>
              </a:rPr>
              <a:t>INTRODUÇÃO</a:t>
            </a:r>
            <a:endParaRPr lang="pt-BR" sz="2800" dirty="0" smtClean="0">
              <a:latin typeface="Arial" charset="0"/>
              <a:cs typeface="Arial" charset="0"/>
            </a:endParaRPr>
          </a:p>
        </p:txBody>
      </p:sp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975"/>
            <a:ext cx="8291513" cy="5184775"/>
          </a:xfrm>
        </p:spPr>
        <p:txBody>
          <a:bodyPr/>
          <a:lstStyle/>
          <a:p>
            <a:r>
              <a:rPr lang="pt-BR" sz="2400" b="1" smtClean="0">
                <a:latin typeface="Arial" charset="0"/>
                <a:cs typeface="Arial" charset="0"/>
              </a:rPr>
              <a:t>Caracterização do Centro de Saúde de Jóia</a:t>
            </a:r>
            <a:r>
              <a:rPr lang="pt-BR" b="1" smtClean="0">
                <a:latin typeface="Arial" charset="0"/>
                <a:cs typeface="Arial" charset="0"/>
              </a:rPr>
              <a:t>:</a:t>
            </a:r>
          </a:p>
          <a:p>
            <a:r>
              <a:rPr lang="pt-BR" sz="2400" smtClean="0">
                <a:latin typeface="Arial" charset="0"/>
                <a:cs typeface="Arial" charset="0"/>
              </a:rPr>
              <a:t>UBS com 4 ESF: </a:t>
            </a:r>
            <a:r>
              <a:rPr lang="pt-BR" altLang="pt-BR" sz="2400" u="sng" smtClean="0">
                <a:latin typeface="Arial" charset="0"/>
                <a:cs typeface="Arial" charset="0"/>
              </a:rPr>
              <a:t>Composição</a:t>
            </a:r>
            <a:r>
              <a:rPr lang="pt-BR" altLang="pt-BR" sz="2400" smtClean="0">
                <a:latin typeface="Arial" charset="0"/>
                <a:cs typeface="Arial" charset="0"/>
              </a:rPr>
              <a:t>: 6 Enfermeiro;2 Médicas, 2 Odontólogo, 9 técnicas de enfermagem um 1 nutricionista,2 psicóloga, 22 agentes comunitários, um atendente de farmácia, um farmacêutico, auxiliar administrativo e de limpeza e motorista.</a:t>
            </a:r>
          </a:p>
          <a:p>
            <a:r>
              <a:rPr lang="pt-BR" sz="2400" smtClean="0">
                <a:latin typeface="Arial" charset="0"/>
                <a:cs typeface="Arial" charset="0"/>
              </a:rPr>
              <a:t>População de abrangência</a:t>
            </a:r>
            <a:r>
              <a:rPr lang="pt-BR" sz="2800" smtClean="0">
                <a:latin typeface="Arial" charset="0"/>
                <a:cs typeface="Arial" charset="0"/>
              </a:rPr>
              <a:t>: 8331 pessoas</a:t>
            </a:r>
          </a:p>
          <a:p>
            <a:pPr>
              <a:buFont typeface="Arial" charset="0"/>
              <a:buNone/>
            </a:pPr>
            <a:r>
              <a:rPr lang="pt-BR" sz="2800" smtClean="0">
                <a:latin typeface="Arial" charset="0"/>
                <a:cs typeface="Arial" charset="0"/>
              </a:rPr>
              <a:t>    </a:t>
            </a:r>
            <a:r>
              <a:rPr lang="pt-BR" sz="2400" smtClean="0">
                <a:latin typeface="Arial" charset="0"/>
                <a:cs typeface="Arial" charset="0"/>
              </a:rPr>
              <a:t>Gênero masculino: 4306 pessoas</a:t>
            </a:r>
          </a:p>
          <a:p>
            <a:pPr>
              <a:buFont typeface="Arial" charset="0"/>
              <a:buNone/>
            </a:pPr>
            <a:r>
              <a:rPr lang="pt-BR" sz="2400" smtClean="0">
                <a:latin typeface="Arial" charset="0"/>
                <a:cs typeface="Arial" charset="0"/>
              </a:rPr>
              <a:t>     Gênero feminino: 4025 pessoas</a:t>
            </a:r>
          </a:p>
          <a:p>
            <a:pPr>
              <a:buFont typeface="Arial" charset="0"/>
              <a:buNone/>
            </a:pPr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pt-BR" sz="2400" dirty="0" smtClean="0">
                <a:latin typeface="Arial" charset="0"/>
                <a:cs typeface="Arial" charset="0"/>
              </a:rPr>
              <a:t>INTRODUÇÃO</a:t>
            </a:r>
            <a:endParaRPr lang="pt-BR" sz="2400" dirty="0" smtClean="0">
              <a:latin typeface="Arial" charset="0"/>
              <a:cs typeface="Arial" charset="0"/>
            </a:endParaRPr>
          </a:p>
        </p:txBody>
      </p:sp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5435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b="1" smtClean="0">
                <a:latin typeface="Arial" charset="0"/>
                <a:cs typeface="Arial" charset="0"/>
              </a:rPr>
              <a:t>Situação da Ação Programática antes da intervenção 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b="1" smtClean="0">
                <a:latin typeface="Arial" charset="0"/>
                <a:cs typeface="Arial" charset="0"/>
              </a:rPr>
              <a:t>HAS: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smtClean="0">
                <a:latin typeface="Arial" charset="0"/>
                <a:cs typeface="Arial" charset="0"/>
              </a:rPr>
              <a:t>Na realização de estratificação  de risco cardiovascular por critério clinico em isto usuários  só tinham um 55% dos usuários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smtClean="0">
                <a:latin typeface="Arial" charset="0"/>
                <a:cs typeface="Arial" charset="0"/>
              </a:rPr>
              <a:t>Com exame complementares em dia só um 56 % dos usuários.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smtClean="0">
                <a:latin typeface="Arial" charset="0"/>
                <a:cs typeface="Arial" charset="0"/>
              </a:rPr>
              <a:t>Registros inadequados e incompletos.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smtClean="0">
                <a:latin typeface="Arial" charset="0"/>
                <a:cs typeface="Arial" charset="0"/>
              </a:rPr>
              <a:t>Atraso de consultas agendadas em um 46 %.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b="1" smtClean="0">
                <a:latin typeface="Arial" charset="0"/>
                <a:cs typeface="Arial" charset="0"/>
              </a:rPr>
              <a:t>DM: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smtClean="0">
                <a:latin typeface="Arial" charset="0"/>
                <a:cs typeface="Arial" charset="0"/>
              </a:rPr>
              <a:t>Com a realização de estratificação de risco cardiovascular por critério clinico tinham um 56% os usuários 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smtClean="0">
                <a:latin typeface="Arial" charset="0"/>
                <a:cs typeface="Arial" charset="0"/>
              </a:rPr>
              <a:t>Com atraso em consulta agendada 48% dos usuários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smtClean="0">
                <a:latin typeface="Arial" charset="0"/>
                <a:cs typeface="Arial" charset="0"/>
              </a:rPr>
              <a:t>Com exame complementares periódico em dia 51%.dos usuários.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smtClean="0">
                <a:latin typeface="Arial" charset="0"/>
                <a:cs typeface="Arial" charset="0"/>
              </a:rPr>
              <a:t>Com exame físico dos pês nos últimos 3 meses um 24% dos usuários 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smtClean="0">
                <a:latin typeface="Arial" charset="0"/>
                <a:cs typeface="Arial" charset="0"/>
              </a:rPr>
              <a:t>Com a palpação dos pulsos tibial posterior e pedioso nos últimos 3 meses um 18 % dos usuários.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smtClean="0">
                <a:latin typeface="Arial" charset="0"/>
                <a:cs typeface="Arial" charset="0"/>
              </a:rPr>
              <a:t>Com avaliação de Saúde bucal em dia um 21%de os usuários 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1800" smtClean="0">
                <a:latin typeface="Arial" charset="0"/>
                <a:cs typeface="Arial" charset="0"/>
              </a:rPr>
              <a:t>Com orientação sobre a pratica de atividade física e  alimentação saudável um 49 % dos usuários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1800" smtClean="0">
              <a:latin typeface="Arial" charset="0"/>
              <a:cs typeface="Arial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1800" smtClean="0">
              <a:latin typeface="Arial" charset="0"/>
              <a:cs typeface="Arial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1800" smtClean="0">
              <a:latin typeface="Arial" charset="0"/>
              <a:cs typeface="Arial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18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229600" cy="50403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altLang="pt-BR" sz="3200" dirty="0" smtClean="0"/>
              <a:t/>
            </a:r>
            <a:br>
              <a:rPr lang="pt-BR" altLang="pt-BR" sz="3200" dirty="0" smtClean="0"/>
            </a:br>
            <a:r>
              <a:rPr lang="pt-BR" altLang="pt-BR" sz="3200" dirty="0" smtClean="0"/>
              <a:t/>
            </a:r>
            <a:br>
              <a:rPr lang="pt-BR" altLang="pt-BR" sz="3200" dirty="0" smtClean="0"/>
            </a:br>
            <a:r>
              <a:rPr lang="pt-BR" altLang="pt-BR" sz="3200" dirty="0"/>
              <a:t/>
            </a:r>
            <a:br>
              <a:rPr lang="pt-BR" altLang="pt-BR" sz="3200" dirty="0"/>
            </a:br>
            <a:r>
              <a:rPr lang="pt-BR" altLang="pt-BR" sz="3200" dirty="0" smtClean="0"/>
              <a:t/>
            </a:r>
            <a:br>
              <a:rPr lang="pt-BR" altLang="pt-BR" sz="3200" dirty="0" smtClean="0"/>
            </a:br>
            <a:r>
              <a:rPr lang="pt-BR" altLang="pt-BR" sz="3200" dirty="0" smtClean="0"/>
              <a:t/>
            </a:r>
            <a:br>
              <a:rPr lang="pt-BR" altLang="pt-BR" sz="3200" dirty="0" smtClean="0"/>
            </a:b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>Qualificação da atenção aos usuários com Hipertensão Arterial Sistêmica e/ou Diabetes Mellitus na Unidade de Saúde da Família de Jóia</a:t>
            </a:r>
            <a:r>
              <a:rPr lang="pt-BR" alt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3200" dirty="0"/>
              <a:t/>
            </a:r>
            <a:br>
              <a:rPr lang="pt-BR" altLang="pt-BR" sz="3200" dirty="0"/>
            </a:br>
            <a:r>
              <a:rPr lang="pt-BR" altLang="pt-BR" sz="3200" dirty="0" smtClean="0"/>
              <a:t/>
            </a:r>
            <a:br>
              <a:rPr lang="pt-BR" altLang="pt-BR" sz="3200" dirty="0" smtClean="0"/>
            </a:br>
            <a:r>
              <a:rPr lang="pt-BR" altLang="pt-BR" sz="3200" dirty="0"/>
              <a:t/>
            </a:r>
            <a:br>
              <a:rPr lang="pt-BR" altLang="pt-BR" sz="3200" dirty="0"/>
            </a:br>
            <a:r>
              <a:rPr lang="pt-BR" altLang="pt-BR" sz="3200" dirty="0" smtClean="0"/>
              <a:t/>
            </a:r>
            <a:br>
              <a:rPr lang="pt-BR" altLang="pt-BR" sz="3200" dirty="0" smtClean="0"/>
            </a:br>
            <a:r>
              <a:rPr lang="pt-BR" altLang="pt-BR" sz="3200" dirty="0"/>
              <a:t/>
            </a:r>
            <a:br>
              <a:rPr lang="pt-BR" altLang="pt-BR" sz="3200" dirty="0"/>
            </a:br>
            <a:r>
              <a:rPr lang="pt-BR" altLang="pt-BR" sz="3200" dirty="0" smtClean="0"/>
              <a:t/>
            </a:r>
            <a:br>
              <a:rPr lang="pt-BR" altLang="pt-BR" sz="3200" dirty="0" smtClean="0"/>
            </a:br>
            <a:endParaRPr lang="pt-BR" sz="3200" dirty="0"/>
          </a:p>
        </p:txBody>
      </p:sp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r>
              <a:rPr lang="pt-BR" altLang="pt-BR" sz="2800" smtClean="0">
                <a:latin typeface="Arial" charset="0"/>
                <a:cs typeface="Arial" charset="0"/>
              </a:rPr>
              <a:t>OBJETIVO:</a:t>
            </a:r>
            <a:endParaRPr lang="pt-BR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altLang="pt-BR" sz="3200" smtClean="0"/>
              <a:t>Metodologia </a:t>
            </a:r>
            <a:br>
              <a:rPr lang="pt-BR" altLang="pt-BR" sz="3200" smtClean="0"/>
            </a:br>
            <a:r>
              <a:rPr lang="pt-BR" altLang="pt-BR" sz="3200" smtClean="0"/>
              <a:t>Ações realizadas...</a:t>
            </a:r>
            <a:endParaRPr lang="pt-BR" sz="3200" smtClean="0"/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320479"/>
          </a:xfrm>
        </p:spPr>
        <p:txBody>
          <a:bodyPr>
            <a:normAutofit/>
          </a:bodyPr>
          <a:lstStyle/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Quatro eixos Pedagógicos:</a:t>
            </a:r>
          </a:p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AutoNum type="arabicParenR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Avaliação e Monitoramento</a:t>
            </a:r>
          </a:p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AutoNum type="arabicParenR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 2)</a:t>
            </a:r>
            <a:r>
              <a:rPr lang="pt-BR" sz="2000" dirty="0" smtClean="0"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latin typeface="Arial" charset="0"/>
                <a:cs typeface="Arial" charset="0"/>
              </a:rPr>
              <a:t>Organização e Gestão do Serviço</a:t>
            </a:r>
          </a:p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AutoNum type="arabicParenR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 3) Engajamento Público</a:t>
            </a:r>
          </a:p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AutoNum type="arabicParenR"/>
              <a:defRPr/>
            </a:pPr>
            <a:r>
              <a:rPr lang="pt-BR" altLang="pt-BR" sz="2000" dirty="0" smtClean="0">
                <a:latin typeface="Arial" charset="0"/>
                <a:cs typeface="Arial" charset="0"/>
              </a:rPr>
              <a:t> 4) Qualificação da prática clínica</a:t>
            </a:r>
          </a:p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pt-BR" altLang="pt-BR" sz="2000" dirty="0" smtClean="0">
              <a:latin typeface="Arial" charset="0"/>
              <a:cs typeface="Arial" charset="0"/>
            </a:endParaRPr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altLang="pt-BR" sz="1800" dirty="0" smtClean="0"/>
          </a:p>
          <a:p>
            <a:pPr marL="609600" indent="-609600" fontAlgn="auto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/>
          <a:lstStyle/>
          <a:p>
            <a:r>
              <a:rPr lang="pt-BR" sz="3200" smtClean="0">
                <a:latin typeface="Arial" charset="0"/>
                <a:cs typeface="Arial" charset="0"/>
              </a:rPr>
              <a:t>Objetivos, Metas e Resultados</a:t>
            </a:r>
          </a:p>
        </p:txBody>
      </p:sp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3768725"/>
          </a:xfrm>
        </p:spPr>
        <p:txBody>
          <a:bodyPr/>
          <a:lstStyle/>
          <a:p>
            <a:r>
              <a:rPr lang="pt-BR" altLang="pt-BR" sz="2800" b="1" u="sng" smtClean="0">
                <a:latin typeface="Arial" charset="0"/>
                <a:cs typeface="Arial" charset="0"/>
              </a:rPr>
              <a:t>OBJETIVO 1:  </a:t>
            </a:r>
            <a:r>
              <a:rPr lang="pt-BR" sz="2800" b="1" smtClean="0">
                <a:latin typeface="Arial" charset="0"/>
                <a:cs typeface="Arial" charset="0"/>
              </a:rPr>
              <a:t>Ampliar a cobertura de hipertensos e/ou diabéticos</a:t>
            </a:r>
            <a:r>
              <a:rPr lang="pt-BR" sz="280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smtClean="0">
                <a:latin typeface="Arial" charset="0"/>
                <a:cs typeface="Arial" charset="0"/>
              </a:rPr>
              <a:t>Meta 1.1. Cadastrar 92% dos usuários hipertensos da área de abrangência no Programa de Atenção a Hipertensão Arterial e a Diabetes Mellitus da unidade de saúde.</a:t>
            </a:r>
            <a:br>
              <a:rPr lang="pt-BR" sz="2400" smtClean="0">
                <a:latin typeface="Arial" charset="0"/>
                <a:cs typeface="Arial" charset="0"/>
              </a:rPr>
            </a:br>
            <a:endParaRPr lang="pt-BR" sz="2400" smtClean="0">
              <a:latin typeface="Arial" charset="0"/>
              <a:cs typeface="Arial" charset="0"/>
            </a:endParaRPr>
          </a:p>
        </p:txBody>
      </p:sp>
      <p:sp>
        <p:nvSpPr>
          <p:cNvPr id="23554" name="Espaço Reservado para Conteúdo 2"/>
          <p:cNvSpPr>
            <a:spLocks noGrp="1"/>
          </p:cNvSpPr>
          <p:nvPr>
            <p:ph idx="1"/>
          </p:nvPr>
        </p:nvSpPr>
        <p:spPr>
          <a:xfrm>
            <a:off x="5327650" y="1268760"/>
            <a:ext cx="3816350" cy="5316190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23555" name="Retângulo 3"/>
          <p:cNvSpPr>
            <a:spLocks noChangeArrowheads="1"/>
          </p:cNvSpPr>
          <p:nvPr/>
        </p:nvSpPr>
        <p:spPr bwMode="auto">
          <a:xfrm>
            <a:off x="4932363" y="1416050"/>
            <a:ext cx="4032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cs typeface="Arial" charset="0"/>
              </a:rPr>
              <a:t>.</a:t>
            </a:r>
            <a:endParaRPr lang="pt-BR" altLang="pt-BR" sz="2400" dirty="0">
              <a:cs typeface="Arial" charset="0"/>
            </a:endParaRPr>
          </a:p>
          <a:p>
            <a:endParaRPr lang="pt-BR" sz="1800" b="1" dirty="0">
              <a:latin typeface="Arial Black" pitchFamily="34" charset="0"/>
            </a:endParaRPr>
          </a:p>
        </p:txBody>
      </p:sp>
      <p:pic>
        <p:nvPicPr>
          <p:cNvPr id="23556" name="Gráfico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376361"/>
            <a:ext cx="61929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tângulo 4"/>
          <p:cNvSpPr>
            <a:spLocks noChangeArrowheads="1"/>
          </p:cNvSpPr>
          <p:nvPr/>
        </p:nvSpPr>
        <p:spPr bwMode="auto">
          <a:xfrm flipH="1">
            <a:off x="482600" y="5661025"/>
            <a:ext cx="4392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>
                <a:latin typeface="Calibri" pitchFamily="34" charset="0"/>
              </a:rPr>
              <a:t>Figura 1</a:t>
            </a:r>
            <a:r>
              <a:rPr lang="pt-BR" sz="1800">
                <a:latin typeface="Calibri" pitchFamily="34" charset="0"/>
              </a:rPr>
              <a:t> – </a:t>
            </a:r>
            <a:r>
              <a:rPr lang="pt-BR" sz="1800">
                <a:cs typeface="Arial" charset="0"/>
              </a:rPr>
              <a:t>Gráfico da Cobertura do programa de atenção ao hipertenso na unidade de saúde de Joia.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937803" y="3770442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cs typeface="Arial" charset="0"/>
              </a:rPr>
              <a:t> 6,9</a:t>
            </a:r>
            <a:r>
              <a:rPr lang="pt-BR" sz="2000" dirty="0">
                <a:cs typeface="Arial" charset="0"/>
              </a:rPr>
              <a:t>%, 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635896" y="3062120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cs typeface="Arial" charset="0"/>
              </a:rPr>
              <a:t> 25,8</a:t>
            </a:r>
            <a:r>
              <a:rPr lang="pt-BR" sz="2000" dirty="0">
                <a:cs typeface="Arial" charset="0"/>
              </a:rPr>
              <a:t>%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5220072" y="2461616"/>
            <a:ext cx="1192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cs typeface="Arial" charset="0"/>
              </a:rPr>
              <a:t>   48,0</a:t>
            </a:r>
            <a:r>
              <a:rPr lang="pt-BR" sz="2000" dirty="0">
                <a:cs typeface="Arial" charset="0"/>
              </a:rPr>
              <a:t>%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1551</TotalTime>
  <Words>1674</Words>
  <Application>Microsoft Office PowerPoint</Application>
  <PresentationFormat>Apresentação na tela (4:3)</PresentationFormat>
  <Paragraphs>180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Fluxo</vt:lpstr>
      <vt:lpstr>Melhoria da Atenção à Saúde dos Usuários com Hipertensão e/ou Diabetes na Unidade de Saúde da Família Jóia, Jóia /RS                                                          Imaray Leonor Gómez Caimary                                  Orientador: Suame Cristine Melo Freitas </vt:lpstr>
      <vt:lpstr>INTRODUÇÃO</vt:lpstr>
      <vt:lpstr>INTRODUÇÃO </vt:lpstr>
      <vt:lpstr>INTRODUÇÃO</vt:lpstr>
      <vt:lpstr>INTRODUÇÃO</vt:lpstr>
      <vt:lpstr>     Qualificação da atenção aos usuários com Hipertensão Arterial Sistêmica e/ou Diabetes Mellitus na Unidade de Saúde da Família de Jóia        </vt:lpstr>
      <vt:lpstr>Metodologia  Ações realizadas...</vt:lpstr>
      <vt:lpstr>Objetivos, Metas e Resultados</vt:lpstr>
      <vt:lpstr>Meta 1.1. Cadastrar 92% dos usuários hipertensos da área de abrangência no Programa de Atenção a Hipertensão Arterial e a Diabetes Mellitus da unidade de saúde. </vt:lpstr>
      <vt:lpstr>Meta 1.2. Cadastrar 95% dos usuários diabéticos da área de abrangência no Programa de Atenção a Hipertensão Arterial e a Diabetes Mellitus da unidade de saúde. </vt:lpstr>
      <vt:lpstr>Objetivo 2: Melhorar a qualidade da atenção a hipertensos e diabéticos</vt:lpstr>
      <vt:lpstr>Metas 2.1. Realizar exame clínico apropriado em 100% dos hipertensos.</vt:lpstr>
      <vt:lpstr>Metas 2.2. Realizar exame clínico apropriado em 100% dos diabéticos. </vt:lpstr>
      <vt:lpstr>Meta 2.3. Garantir a 100% dos hipertensos a realização de exames complementares em dia de acordo com o protocolo</vt:lpstr>
      <vt:lpstr>Meta 2.4. Garantir a 100% dos diabéticos a realização de exames complementares em dia de acordo com o protocolo</vt:lpstr>
      <vt:lpstr>Meta 2.5. Priorizar a prescrição de medicamentos da farmácia popular para 100% dos hipertensos cadastrados na unidade de saúde.</vt:lpstr>
      <vt:lpstr>Meta 2.6. Priorizar a prescrição de medicamentos da farmácia popular para 100% dos diabéticos cadastrados na unidade de saúde. </vt:lpstr>
      <vt:lpstr>Meta 2.7. Realizar avaliação da necessidade de atendimento odontológico em 100% dos hipertensos</vt:lpstr>
      <vt:lpstr>Meta 2.8. Realizar avaliação da necessidade de atendimento odontológico em 100% dos diabéticos</vt:lpstr>
      <vt:lpstr>Objetivo 3. Melhorar a adesão de hipertensos e diabéticos ao programa. </vt:lpstr>
      <vt:lpstr>Meta 3.1: Buscar 100% dos hipertensos faltosos às consultas na unidade de saúde conforme a periodicidade recomendada</vt:lpstr>
      <vt:lpstr>Objetivos, Metas e Resultados</vt:lpstr>
      <vt:lpstr>Meta 4.1: Manter ficha de acompanhamento de 100% dos hipertensos cadastrados na unidade de saúde</vt:lpstr>
      <vt:lpstr>Meta 4.2: Manter ficha de acompanhamento de 100% dos diabéticos cadastrados na unidade de saúde. </vt:lpstr>
      <vt:lpstr>Objetivos, Metas e Resultados</vt:lpstr>
      <vt:lpstr>Metas 5.1: Realizar estratificação do risco cardiovascular em 100% dos hipertensos cadastrados na Unidade Básica de Saúde. </vt:lpstr>
      <vt:lpstr>Metas 5.2: Realizar estratificação do risco cardiovascular em 100% dos diabéticos cadastrados na Unidade Básica de Saúde</vt:lpstr>
      <vt:lpstr>Objetivo 6: Promover a saúde de hipertensos e diabéticos. </vt:lpstr>
      <vt:lpstr>Viabilidade de incorporar à intervenção a rotina do serviço</vt:lpstr>
      <vt:lpstr>Apresentação do PowerPoint</vt:lpstr>
      <vt:lpstr>REFLEXÕES CRITICAS SOBRE O APRENDIZADO PESSOAL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dos Usuários com Hipertensão e/ou Diabetes na Unidade de Saúde da Família Jóia, Jóia /RS                        Imaray Leonor Gómez Caimary                                  Orientador: Suame Cristine Melo Freitas</dc:title>
  <dc:creator>Usuario</dc:creator>
  <cp:lastModifiedBy>Usuario</cp:lastModifiedBy>
  <cp:revision>316</cp:revision>
  <dcterms:created xsi:type="dcterms:W3CDTF">2015-09-10T00:31:11Z</dcterms:created>
  <dcterms:modified xsi:type="dcterms:W3CDTF">2015-09-18T23:17:24Z</dcterms:modified>
</cp:coreProperties>
</file>