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0" r:id="rId5"/>
    <p:sldId id="299" r:id="rId6"/>
    <p:sldId id="259" r:id="rId7"/>
    <p:sldId id="291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2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632" autoAdjust="0"/>
    <p:restoredTop sz="94660"/>
  </p:normalViewPr>
  <p:slideViewPr>
    <p:cSldViewPr>
      <p:cViewPr>
        <p:scale>
          <a:sx n="81" d="100"/>
          <a:sy n="81" d="100"/>
        </p:scale>
        <p:origin x="-150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tângulo de cantos arredondado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28" name="Espaço Reservado para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17" name="Espaço Reservado para Rodapé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ângulo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ângulo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tângulo de cantos arredondado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ângulo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9" name="Espaço Reservado para Conteúdo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13" name="Espaço Reservado para Conteúdo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tângulo de cantos arredondado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Espaço Reservado para Conteúdo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1" name="Retângulo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ângulo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ângulo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tângulo de cantos arredondado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Espaço Reservado para Título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3" name="Espaço Reservado para Texto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4" name="Espaço Reservado para Data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5A06A8-6B5D-4E53-91B4-AB56765A6533}" type="datetimeFigureOut">
              <a:rPr lang="pt-BR" smtClean="0"/>
              <a:pPr/>
              <a:t>23/01/2015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23" name="Espaço Reservado para Número de Slide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F01C997-740B-4C1D-B2BE-994AB170FBF6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7504" y="3356992"/>
            <a:ext cx="9036496" cy="1224136"/>
          </a:xfrm>
        </p:spPr>
        <p:txBody>
          <a:bodyPr>
            <a:normAutofit fontScale="25000" lnSpcReduction="20000"/>
          </a:bodyPr>
          <a:lstStyle/>
          <a:p>
            <a:r>
              <a:rPr lang="pt-BR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Qualificação da Atenção aos Escolares do Fundamental II, </a:t>
            </a:r>
            <a:r>
              <a:rPr lang="pt-BR" sz="1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pt-BR" sz="1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Escola Boa União Jovem, no Município de Rio Branco – AC</a:t>
            </a:r>
            <a:r>
              <a:rPr lang="pt-PT" sz="5900" dirty="0" smtClean="0">
                <a:solidFill>
                  <a:schemeClr val="tx1"/>
                </a:solidFill>
              </a:rPr>
              <a:t> </a:t>
            </a:r>
            <a:endParaRPr lang="pt-BR" sz="5900" dirty="0" smtClean="0">
              <a:solidFill>
                <a:schemeClr val="tx1"/>
              </a:solidFill>
            </a:endParaRPr>
          </a:p>
          <a:p>
            <a:pPr>
              <a:lnSpc>
                <a:spcPct val="120000"/>
              </a:lnSpc>
            </a:pP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11560" y="1340768"/>
            <a:ext cx="7772400" cy="1726676"/>
          </a:xfrm>
        </p:spPr>
        <p:txBody>
          <a:bodyPr>
            <a:noAutofit/>
          </a:bodyPr>
          <a:lstStyle/>
          <a:p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Aberta do SUS - UNASUS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Universidade Federal de Pelotas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Modalidade </a:t>
            </a:r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Distância</a:t>
            </a:r>
            <a: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pt-PT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Turma </a:t>
            </a:r>
            <a:r>
              <a:rPr lang="pt-PT" sz="2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6</a:t>
            </a:r>
            <a:endParaRPr lang="pt-BR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614264" y="5517232"/>
            <a:ext cx="62151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>
                <a:latin typeface="Arial" pitchFamily="34" charset="0"/>
                <a:cs typeface="Arial" pitchFamily="34" charset="0"/>
              </a:rPr>
              <a:t>INDIRA CATIUSKA MENDONÇA DE </a:t>
            </a:r>
            <a:r>
              <a:rPr lang="pt-PT" b="1" dirty="0" smtClean="0">
                <a:latin typeface="Arial" pitchFamily="34" charset="0"/>
                <a:cs typeface="Arial" pitchFamily="34" charset="0"/>
              </a:rPr>
              <a:t>OLIVEIRA</a:t>
            </a:r>
          </a:p>
          <a:p>
            <a:pPr algn="ctr"/>
            <a:endParaRPr lang="pt-BR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PT" dirty="0">
                <a:latin typeface="Arial" pitchFamily="34" charset="0"/>
                <a:cs typeface="Arial" pitchFamily="34" charset="0"/>
              </a:rPr>
              <a:t>ORIENTADOR: Ailton Gomes Brant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  <p:pic>
        <p:nvPicPr>
          <p:cNvPr id="5" name="Picture 2" descr="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08904"/>
            <a:ext cx="2638425" cy="714375"/>
          </a:xfrm>
          <a:prstGeom prst="rect">
            <a:avLst/>
          </a:prstGeom>
          <a:noFill/>
        </p:spPr>
      </p:pic>
      <p:pic>
        <p:nvPicPr>
          <p:cNvPr id="6" name="Picture 4" descr="unasus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7051670" y="108904"/>
            <a:ext cx="1771650" cy="704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467544" y="1447800"/>
            <a:ext cx="8219256" cy="45720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Ações realizadas: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As ações da intervenção foram divididas em 04 eixos: 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Monitoramento e Avaliação (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M&amp;A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Organização e Gestão do Serviço (OGS);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Engajamento Público (EP);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Qualificação da Prática Clínica (QPC). 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3096344" cy="79695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Metodologia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Logística:</a:t>
            </a:r>
          </a:p>
          <a:p>
            <a:pPr marL="0" indent="0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Para a intervenção adotamos o Caderno de Atenção Básica, nº 24, sobre Saúde na Escola do Ministério da Saúde (BRASIL, 2009);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Utilizamos a Ficha Espelho que foi disponibilizada pelo curso de especialização em saúde da família da </a:t>
            </a:r>
            <a:r>
              <a:rPr lang="pt-BR" dirty="0" err="1" smtClean="0">
                <a:latin typeface="Arial" pitchFamily="34" charset="0"/>
                <a:cs typeface="Arial" pitchFamily="34" charset="0"/>
              </a:rPr>
              <a:t>UFPel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98237" y="188640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Gráfico 1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10386" y="3217625"/>
            <a:ext cx="4676037" cy="259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27668" y="11247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Ampliar a cobertura da atenção à saúde na escola.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1.1: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Ampliar a cobertura das ações na escola para 90% das crianças, adolescentes e jovens matriculados na escola alvo da intervenção.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32124" y="5805264"/>
            <a:ext cx="466606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1: Gráfico indicativo da proporção de crianças, adolescentes e jovens matriculados na escola alvo submetidas às ações em saúde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8825" y="40279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244 alunos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312 alunos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pic>
        <p:nvPicPr>
          <p:cNvPr id="4098" name="Gráfico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780928"/>
            <a:ext cx="489654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07504" y="980728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clínica e psicossocial de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067944" y="5934670"/>
            <a:ext cx="489654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2: Gráfico indicativo da proporção de crianças, adolescentes e jovens matriculados na escola alvo com avaliação clínica e psicossocial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08825" y="4027976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64 alunos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289 alunos </a:t>
            </a:r>
          </a:p>
          <a:p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2791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pic>
        <p:nvPicPr>
          <p:cNvPr id="5122" name="Gráfico 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038260"/>
            <a:ext cx="4856287" cy="2767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154895" y="980728"/>
            <a:ext cx="82868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2.2: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aferição da pressão arterial de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95935" y="5805264"/>
            <a:ext cx="485628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3: Gráfico indicativo da proporção de crianças, adolescentes e jovens matriculados na escola alvo com aferição da pressão </a:t>
            </a:r>
            <a:r>
              <a:rPr lang="pt-B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arterial</a:t>
            </a:r>
            <a:endParaRPr lang="pt-B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64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289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86895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pic>
        <p:nvPicPr>
          <p:cNvPr id="6146" name="Gráfico 4"/>
          <p:cNvPicPr>
            <a:picLocks noGrp="1" noChangeArrowheads="1"/>
          </p:cNvPicPr>
          <p:nvPr>
            <p:ph sz="quarter" idx="1"/>
          </p:nvPr>
        </p:nvPicPr>
        <p:blipFill>
          <a:blip r:embed="rId2" cstate="print"/>
          <a:srcRect b="-73"/>
          <a:stretch>
            <a:fillRect/>
          </a:stretch>
        </p:blipFill>
        <p:spPr bwMode="auto">
          <a:xfrm>
            <a:off x="4328050" y="3068960"/>
            <a:ext cx="4608975" cy="2580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152049" y="119675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2.3: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acuidade visual em 100% das crianças, adolescentes e jovens matriculados na escola alvo.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85914" y="3501008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242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310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310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4283968" y="5661248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4: Gráfico indicativo da proporção de crianças, adolescentes e jovens matriculados na escola alvo com avaliação da acuidade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1741" y="188640"/>
            <a:ext cx="7772400" cy="868958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3529" y="119675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2.4: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audição em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Gráfico 5"/>
          <p:cNvPicPr>
            <a:picLocks noChangeArrowheads="1"/>
          </p:cNvPicPr>
          <p:nvPr/>
        </p:nvPicPr>
        <p:blipFill>
          <a:blip r:embed="rId2" cstate="print"/>
          <a:srcRect b="-130"/>
          <a:stretch>
            <a:fillRect/>
          </a:stretch>
        </p:blipFill>
        <p:spPr bwMode="auto">
          <a:xfrm>
            <a:off x="4067944" y="2996952"/>
            <a:ext cx="4926849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3501008"/>
            <a:ext cx="2952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64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289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</a:t>
            </a:r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027527" y="5577606"/>
            <a:ext cx="496726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5: Gráfico indicativo da proporção de crianças, adolescentes e jovens matriculados na escola alvo com avaliação da audição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16632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24744"/>
            <a:ext cx="8535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2.5: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Atualizar o calendário vacinal em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Gráfico 6"/>
          <p:cNvPicPr>
            <a:picLocks noChangeArrowheads="1"/>
          </p:cNvPicPr>
          <p:nvPr/>
        </p:nvPicPr>
        <p:blipFill>
          <a:blip r:embed="rId2" cstate="print"/>
          <a:srcRect b="-31"/>
          <a:stretch>
            <a:fillRect/>
          </a:stretch>
        </p:blipFill>
        <p:spPr bwMode="auto">
          <a:xfrm>
            <a:off x="3851919" y="2852936"/>
            <a:ext cx="5072311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75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79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79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51918" y="5301208"/>
            <a:ext cx="50723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6: Gráfico indicativo da proporção de crianças, adolescentes e jovens matriculados na escola alvo com atualização do calendário vacinal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9" y="260648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0878" y="1052736"/>
            <a:ext cx="84638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2.6: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nutricional em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Gráfico 7"/>
          <p:cNvPicPr>
            <a:picLocks noChangeArrowheads="1"/>
          </p:cNvPicPr>
          <p:nvPr/>
        </p:nvPicPr>
        <p:blipFill>
          <a:blip r:embed="rId2" cstate="print"/>
          <a:srcRect b="-55"/>
          <a:stretch>
            <a:fillRect/>
          </a:stretch>
        </p:blipFill>
        <p:spPr bwMode="auto">
          <a:xfrm>
            <a:off x="3995936" y="2996952"/>
            <a:ext cx="494258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30878" y="3379929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242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310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310 alunos</a:t>
            </a:r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5936" y="5518477"/>
            <a:ext cx="494258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7: Gráfico indicativo da proporção de crianças, adolescentes e jovens matriculados na escola alvo com avaliação nutricional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84588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50837" y="987915"/>
            <a:ext cx="8535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qualidade da atenção à saúde na escola.</a:t>
            </a:r>
            <a:endParaRPr lang="pt-BR" sz="2400" b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2.7: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Realizar avaliação da saúde bucal em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Gráfico 8"/>
          <p:cNvPicPr>
            <a:picLocks noChangeArrowheads="1"/>
          </p:cNvPicPr>
          <p:nvPr/>
        </p:nvPicPr>
        <p:blipFill>
          <a:blip r:embed="rId2" cstate="print"/>
          <a:srcRect b="-76"/>
          <a:stretch>
            <a:fillRect/>
          </a:stretch>
        </p:blipFill>
        <p:spPr bwMode="auto">
          <a:xfrm>
            <a:off x="4413024" y="2708920"/>
            <a:ext cx="45593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3360519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312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418783" y="5766445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8: Gráfico indicativo da proporção de crianças, adolescentes e jovens matriculados na escola alvo com avaliação da saúde bucal.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0" y="1484784"/>
            <a:ext cx="8964488" cy="4824536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escola deve ser entendida como um espaço privilegiado para o desenvolvimento crítico e político, contribuindo na construção de valores pessoais, crenças, conceitos e maneiras de conhecer o mundo e que interfere diretamente na produção social da saúde.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Nesse contexto, o programa Saúde na Escola (PSE) tem um importante papel na promoção e prevenção de agravos à saúde dos escolares.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88640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146066" y="1124744"/>
            <a:ext cx="88184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adesão às ações na escola.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3.1: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Fazer busca ativa de 100% das crianças, adolescentes e jovens que não compareceram às ações realizadas na escola.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Gráfico 9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6043" y="2852936"/>
            <a:ext cx="464026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208825" y="3429000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11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11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294338" y="5622960"/>
            <a:ext cx="467014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9: Gráfico indicativo da proporção de buscas realizadas às crianças, adolescentes e jovens que não compareceram às ações realizadas na escola.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5295" y="260648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221140" y="980728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o registro das informações.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4.1: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Manter, na UBS, registro atualizado em planilha e/ou prontuário de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Gráfico 10"/>
          <p:cNvPicPr>
            <a:picLocks noChangeArrowheads="1"/>
          </p:cNvPicPr>
          <p:nvPr/>
        </p:nvPicPr>
        <p:blipFill rotWithShape="1">
          <a:blip r:embed="rId2" cstate="print"/>
          <a:srcRect t="16118"/>
          <a:stretch/>
        </p:blipFill>
        <p:spPr bwMode="auto">
          <a:xfrm>
            <a:off x="3347864" y="2461516"/>
            <a:ext cx="5654198" cy="2839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312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47864" y="5320637"/>
            <a:ext cx="5658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10: Gráfico indicativo da proporção de crianças, adolescentes e jovens com registro atualizado.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260648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196752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Proporcionar orientação nutricional para 100% das crianças, adolescentes e jovens matriculados na escola alvo.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Gráfico 1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996952"/>
            <a:ext cx="496855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243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311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311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solidFill>
                <a:srgbClr val="00CC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95936" y="5661248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11: Gráfico indicativo da proporção de crianças, adolescentes e jovens matriculadas na escola alvo com orientações nutricionais.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2472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24744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5.2: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sobre prevenção de acidentes (conforme faixa etária).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Gráfico 1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780928"/>
            <a:ext cx="4978524" cy="3001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0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0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23928" y="5617112"/>
            <a:ext cx="49785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12: Gráfico indicativo da proporção de crianças, adolescentes e jovens matriculadas na escola alvo que foram orientados sobre prevenção de acidentes.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052736"/>
            <a:ext cx="8535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5.3: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para prática de atividade física.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Gráfico 13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852936"/>
            <a:ext cx="4992812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243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311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923928" y="5505598"/>
            <a:ext cx="499281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13: Gráfico indicativo da Proporção de crianças, adolescentes e jovens matriculadas na escola alvo com orientação para prática de atividade física.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9824" y="188640"/>
            <a:ext cx="7772400" cy="65293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24744"/>
            <a:ext cx="8535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5.4: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para o reconhecimento e prevenção de </a:t>
            </a:r>
            <a:r>
              <a:rPr lang="pt-BR" sz="2400" i="1" dirty="0" err="1" smtClean="0">
                <a:latin typeface="Arial" pitchFamily="34" charset="0"/>
                <a:cs typeface="Arial" pitchFamily="34" charset="0"/>
              </a:rPr>
              <a:t>bullying</a:t>
            </a:r>
            <a:r>
              <a:rPr lang="pt-BR" sz="2400" i="1" dirty="0" smtClean="0">
                <a:latin typeface="Arial" pitchFamily="34" charset="0"/>
                <a:cs typeface="Arial" pitchFamily="34" charset="0"/>
              </a:rPr>
              <a:t>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Gráfico 1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191602"/>
            <a:ext cx="5023545" cy="2469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0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311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23927" y="5649614"/>
            <a:ext cx="502354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14: Gráfico indicativo da proporção de crianças, adolescentes e jovens matriculadas na escola alvo, orientadas quanto a </a:t>
            </a:r>
            <a:r>
              <a:rPr lang="pt-BR" sz="1400" dirty="0" err="1">
                <a:latin typeface="Arial" panose="020B0604020202020204" pitchFamily="34" charset="0"/>
                <a:cs typeface="Arial" panose="020B0604020202020204" pitchFamily="34" charset="0"/>
              </a:rPr>
              <a:t>bullying</a:t>
            </a:r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2474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para o reconhecimento das situações de violência e sobre os direitos assegurados às vítimas de violência.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3284985"/>
            <a:ext cx="518457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0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311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07904" y="5782302"/>
            <a:ext cx="518457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15: Gráfico indicativo da proporção de crianças, adolescentes e jovens matriculadas na escola alvo que foram orientados sobre violência.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7159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24744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5.6: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sobre os cuidados com o ambiente para promoção da saúde.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Gráfico 16"/>
          <p:cNvPicPr>
            <a:picLocks noChangeArrowheads="1"/>
          </p:cNvPicPr>
          <p:nvPr/>
        </p:nvPicPr>
        <p:blipFill>
          <a:blip r:embed="rId2" cstate="print"/>
          <a:srcRect b="-79"/>
          <a:stretch>
            <a:fillRect/>
          </a:stretch>
        </p:blipFill>
        <p:spPr bwMode="auto">
          <a:xfrm>
            <a:off x="3923928" y="3063736"/>
            <a:ext cx="5040560" cy="2554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0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0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18094" y="5517232"/>
            <a:ext cx="504639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16: Gráfico indicativo da proporção de crianças, adolescentes e jovens matriculadas na escola alvo que foram orientados sobre cuidados com o ambiente para promoção da saúde.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32019" y="260648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412776"/>
            <a:ext cx="85358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5.7: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das crianças, adolescentes e jovens matriculados na escola alvo sobre higiene bucal.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Gráfico 17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105546"/>
            <a:ext cx="5091807" cy="233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312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312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851919" y="5445223"/>
            <a:ext cx="50918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17: Gráfico indicativo da proporção de crianças, adolescentes e jovens matriculadas na escola alvo com orientações sobre higiene bucal.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96752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5.8: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dos adolescentes e jovens matriculados na escola alvo sobre os riscos do uso de álcool e drogas.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218" name="Gráfico 18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9" y="2924944"/>
            <a:ext cx="503650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139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923929" y="5373216"/>
            <a:ext cx="503650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18: Gráfico indicativo da proporção de adolescentes e jovens com orientações sobre os riscos do álcool e das drogas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0"/>
            <a:ext cx="8291264" cy="114300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Introdução</a:t>
            </a:r>
            <a:r>
              <a:rPr lang="pt-BR" sz="40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579296" cy="5293568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 de Rio Branco: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Possui 336.038 habitantes (IBGE, 2010);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Sistema de saúde consiste em público, privado e convênio do público com o privado;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Oferecendo os três níveis de atenção;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 município tem 04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URAP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08 Centros de Saúde; </a:t>
            </a:r>
          </a:p>
          <a:p>
            <a:pPr algn="just">
              <a:lnSpc>
                <a:spcPct val="150000"/>
              </a:lnSpc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46 Unidade Básica de Saúde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0269" y="188640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1196752"/>
            <a:ext cx="87849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5.9: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Orientar 100% dos adolescentes e jovens matriculados na escola alvo sobre os riscos do tabagismo.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2" name="Gráfico 19"/>
          <p:cNvPicPr>
            <a:picLocks noChangeArrowheads="1"/>
          </p:cNvPicPr>
          <p:nvPr/>
        </p:nvPicPr>
        <p:blipFill>
          <a:blip r:embed="rId2" cstate="print"/>
          <a:srcRect b="-56"/>
          <a:stretch>
            <a:fillRect/>
          </a:stretch>
        </p:blipFill>
        <p:spPr bwMode="auto">
          <a:xfrm>
            <a:off x="3779912" y="3068960"/>
            <a:ext cx="5007099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139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779912" y="5590485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19: Gráfico indicativo da proporção de adolescentes e jovens com orientações sobre tabagismo.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79512" y="980728"/>
            <a:ext cx="85358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5.10: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dos adolescentes e jovens matriculados na escola alvo sobre a prevenção de Doenças Sexualmente Transmissíveis (DST).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Gráfico 20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069858"/>
            <a:ext cx="481806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139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114837" y="5350753"/>
            <a:ext cx="484317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20: Gráfico indicativo da proporção de adolescentes e jovens com orientações sobre Doenças Sexualmente Transmissíveis.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3004" y="260648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Objetivos, metas e resultados</a:t>
            </a:r>
            <a:endParaRPr lang="pt-BR" sz="4000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7504" y="1196752"/>
            <a:ext cx="88569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Relativos ao objetivo 5: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Promover a saúde das crianças, adolescentes e jovens.</a:t>
            </a:r>
          </a:p>
          <a:p>
            <a:pPr algn="just"/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Meta 5.11: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Orientar 100% dos jovens e adolescentes matriculados na escola alvo sobre prevenção da gravidez na adolescência.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Gráfico 2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2924944"/>
            <a:ext cx="496449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tângulo 4"/>
          <p:cNvSpPr/>
          <p:nvPr/>
        </p:nvSpPr>
        <p:spPr>
          <a:xfrm>
            <a:off x="3991883" y="5373216"/>
            <a:ext cx="49685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400" dirty="0">
                <a:latin typeface="Arial" panose="020B0604020202020204" pitchFamily="34" charset="0"/>
                <a:cs typeface="Arial" panose="020B0604020202020204" pitchFamily="34" charset="0"/>
              </a:rPr>
              <a:t>Figura 21: Gráfico indicativo da proporção de adolescentes e jovens com orientações sobre prevenção de gravidez na adolescência.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08825" y="4027976"/>
            <a:ext cx="29523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1º mês: 139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2º mês: 244 alunos </a:t>
            </a:r>
          </a:p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3º mês: 311 alunos </a:t>
            </a:r>
          </a:p>
          <a:p>
            <a:pPr algn="just"/>
            <a:endParaRPr lang="pt-BR" sz="2400" dirty="0" smtClean="0">
              <a:solidFill>
                <a:srgbClr val="00CC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772400" cy="868958"/>
          </a:xfrm>
        </p:spPr>
        <p:txBody>
          <a:bodyPr>
            <a:norm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Resultados</a:t>
            </a:r>
            <a:r>
              <a:rPr lang="pt-BR" sz="4000" b="1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320533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intervenção foi concluída com 100% de aproveitamento;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Tivemos apoio multiprofissional e da comunidade;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Muitos alunos receberam rastreamento de problemas de saúde que sequer sabiam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;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Outros avanços.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96950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447800"/>
            <a:ext cx="8856984" cy="399742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intervenção para a equipe: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Implementação de atividades que não eram realizadas;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Dado o ponto de partida para a atuação efetiva do PSE e alcançado metas;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Melhoria na qualidade das ações realizadas.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856984" cy="4052902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das ações para o serviço: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Estabelecer rotina para a realização de ações na escola Boa União Jovem.</a:t>
            </a:r>
          </a:p>
          <a:p>
            <a:pPr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intervenção para a comunidade: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Apoio na prevenção e rastreamento de agravos a saúde dos escolares.</a:t>
            </a:r>
          </a:p>
          <a:p>
            <a:pPr algn="just">
              <a:lnSpc>
                <a:spcPct val="150000"/>
              </a:lnSpc>
              <a:buNone/>
            </a:pP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772400" cy="724942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Discussão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1447800"/>
            <a:ext cx="8712968" cy="421344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Nível de incorporação da intervenção à rotina do serviço: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A equipe está apta para dar continuidade à ação programática;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Cobre somente uma escola;</a:t>
            </a:r>
          </a:p>
          <a:p>
            <a:pPr algn="just">
              <a:lnSpc>
                <a:spcPct val="150000"/>
              </a:lnSpc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Falta fiscalização e incentivo (apoio) das secretarias para que o PSE seja atuante.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Autofit/>
          </a:bodyPr>
          <a:lstStyle/>
          <a:p>
            <a:pPr algn="just"/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Reflexão crítica sobre o processo de aprendizagem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	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2276872"/>
            <a:ext cx="8856984" cy="3168352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curso foi bom e gratificante;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 apropriada;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Os conhecimentos adquiridos foram principalmente relacionado à construção e implementação de um projeto;</a:t>
            </a:r>
          </a:p>
          <a:p>
            <a:pPr marL="0" indent="0" algn="just">
              <a:spcBef>
                <a:spcPts val="0"/>
              </a:spcBef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spcBef>
                <a:spcPts val="0"/>
              </a:spcBef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C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onhecimentos relacionados à metodologia científica;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Autofit/>
          </a:bodyPr>
          <a:lstStyle/>
          <a:p>
            <a:r>
              <a:rPr lang="pt-BR" sz="3600" b="1" dirty="0" smtClean="0">
                <a:latin typeface="Arial" pitchFamily="34" charset="0"/>
                <a:cs typeface="Arial" pitchFamily="34" charset="0"/>
              </a:rPr>
              <a:t>Reflexão crítica sobre o processo de aprendizagem	</a:t>
            </a:r>
            <a:endParaRPr lang="pt-BR" sz="36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251520" y="2564904"/>
            <a:ext cx="8435280" cy="270128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C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onhecimentos clínicos sobre temas que são corriqueiros na Atenção Básica;</a:t>
            </a:r>
          </a:p>
          <a:p>
            <a:pPr algn="just">
              <a:lnSpc>
                <a:spcPct val="150000"/>
              </a:lnSpc>
            </a:pPr>
            <a:r>
              <a:rPr lang="pt-BR" dirty="0">
                <a:latin typeface="Arial" pitchFamily="34" charset="0"/>
                <a:cs typeface="Arial" pitchFamily="34" charset="0"/>
              </a:rPr>
              <a:t>F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uncionamento da estratégia de Saúde da Família e controle de qualidade em um serviço de saúde.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2922" y="188640"/>
            <a:ext cx="5009158" cy="79695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Fotos da intervenção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m 4" descr="F:\ESPECIALIZAÇÃO\fotos intervenção\IMG_249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27484" y="2281439"/>
            <a:ext cx="4149080" cy="500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Espaço Reservado para Conteúdo 3" descr="C:\Users\Indira Mendonça\AppData\Local\Microsoft\Windows\Temporary Internet Files\Content.Word\IMG_2414.jpg"/>
          <p:cNvPicPr>
            <a:picLocks noGrp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787986" y="225114"/>
            <a:ext cx="4572075" cy="4139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do município de Rio Branco</a:t>
            </a:r>
          </a:p>
          <a:p>
            <a:pPr algn="just">
              <a:lnSpc>
                <a:spcPct val="150000"/>
              </a:lnSpc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53 equipes da Estratégia de Saúde da Família;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02 Núcleos de Apoio à Saúde da Família; 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01 Centro de Especializações Odontológicas.</a:t>
            </a:r>
          </a:p>
          <a:p>
            <a:pPr>
              <a:lnSpc>
                <a:spcPct val="150000"/>
              </a:lnSpc>
            </a:pPr>
            <a:endParaRPr lang="pt-BR" sz="2400" dirty="0" smtClean="0"/>
          </a:p>
          <a:p>
            <a:pPr algn="just">
              <a:lnSpc>
                <a:spcPct val="150000"/>
              </a:lnSpc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836712"/>
            <a:ext cx="5112568" cy="72494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Fotos da intervenção</a:t>
            </a:r>
            <a:endParaRPr lang="pt-BR" b="1" dirty="0"/>
          </a:p>
        </p:txBody>
      </p:sp>
      <p:pic>
        <p:nvPicPr>
          <p:cNvPr id="4" name="Espaço Reservado para Conteúdo 3" descr="C:\Users\Indira Mendonça\AppData\Local\Microsoft\Windows\Temporary Internet Files\Content.Word\IMG_2414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1750" y="2283950"/>
            <a:ext cx="4487328" cy="461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F:\ESPECIALIZAÇÃO\fotos intervenção\IMG_25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0"/>
            <a:ext cx="44999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Indira Mendonça\AppData\Local\Microsoft\Windows\Temporary Internet Files\Content.Word\IMG_449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600400"/>
            <a:ext cx="4499992" cy="326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5976" y="908720"/>
            <a:ext cx="4968551" cy="576064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Fotos da intervenção</a:t>
            </a:r>
            <a:endParaRPr lang="pt-BR" b="1" dirty="0"/>
          </a:p>
        </p:txBody>
      </p:sp>
      <p:pic>
        <p:nvPicPr>
          <p:cNvPr id="5" name="Imagem 4" descr="C:\Users\Indira Mendonça\AppData\Local\Microsoft\Windows\Temporary Internet Files\Content.Word\IMG_244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953" y="0"/>
            <a:ext cx="4368929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Indira Mendonça\AppData\Local\Microsoft\Windows\Temporary Internet Files\Content.Word\IMG_24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707636" cy="3643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83968" y="980728"/>
            <a:ext cx="5097760" cy="72494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Fotos da intervenção</a:t>
            </a:r>
            <a:endParaRPr lang="pt-BR" b="1" dirty="0"/>
          </a:p>
        </p:txBody>
      </p:sp>
      <p:pic>
        <p:nvPicPr>
          <p:cNvPr id="4" name="Imagem 3" descr="C:\Users\Indira Mendonça\AppData\Local\Microsoft\Windows\Temporary Internet Files\Content.Word\IMG_477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2" y="-1"/>
            <a:ext cx="4279346" cy="321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Indira Mendonça\AppData\Local\Microsoft\Windows\Temporary Internet Files\Content.Word\IMG_477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212977"/>
            <a:ext cx="4848439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979712" y="2708920"/>
            <a:ext cx="4392488" cy="1152128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pt-BR" sz="72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pt-BR" sz="7200" b="1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7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Município de Rio Branco</a:t>
            </a:r>
            <a:endParaRPr lang="pt-BR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m 3" descr="C:\Users\Indira Mendonça\Desktop\Acre_rio_Branco_(137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143116"/>
            <a:ext cx="3071834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4" descr="C:\Users\Indira Mendonça\Desktop\DSC0218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000108"/>
            <a:ext cx="3286132" cy="2681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5" descr="C:\Users\Indira Mendonça\Desktop\ufac-universidade-federal-do-acre-campus-rio-branco-1384449928505_615x47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28" y="4643446"/>
            <a:ext cx="2928958" cy="1981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6" descr="C:\Users\Indira Mendonça\Desktop\acre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4143380"/>
            <a:ext cx="335758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6" y="116632"/>
            <a:ext cx="7772400" cy="114300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1447800"/>
            <a:ext cx="8507288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da unidade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UBS Raimunda </a:t>
            </a:r>
            <a:r>
              <a:rPr lang="pt-BR" sz="2400" dirty="0" err="1" smtClean="0">
                <a:latin typeface="Arial" pitchFamily="34" charset="0"/>
                <a:cs typeface="Arial" pitchFamily="34" charset="0"/>
              </a:rPr>
              <a:t>Dionízio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da Silva foi inaugurada no dia 31 de março de 2014, localizada na zona urbana do município de Rio Branco-Acre;</a:t>
            </a:r>
          </a:p>
        </p:txBody>
      </p:sp>
      <p:pic>
        <p:nvPicPr>
          <p:cNvPr id="13315" name="Picture 3" descr="C:\Users\Indira Mendonça\Desktop\us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4071942"/>
            <a:ext cx="4762504" cy="2095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772400" cy="796950"/>
          </a:xfrm>
        </p:spPr>
        <p:txBody>
          <a:bodyPr/>
          <a:lstStyle/>
          <a:p>
            <a:r>
              <a:rPr lang="pt-BR" b="1" dirty="0" smtClean="0">
                <a:latin typeface="Arial" pitchFamily="34" charset="0"/>
                <a:cs typeface="Arial" pitchFamily="34" charset="0"/>
              </a:rPr>
              <a:t>Introdução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07504" y="1196752"/>
            <a:ext cx="8579296" cy="489654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da unidade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Está vinculada à Secretaria Municipal de Saúde;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Foi construída para substituir a Unidade de Saúde da Família João Paulo;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Cobre uma população de aproximadamente 3920 pessoas, a maioria são mulheres, com idade entre 21 e 38 anos, além dos idosos.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Introdução </a:t>
            </a:r>
            <a:endParaRPr lang="pt-BR" sz="4000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323528" y="1447800"/>
            <a:ext cx="8363272" cy="4572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q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Situação da ação programática na sua Unidade antes da intervenção: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unidade cobre apenas a escola Boa União Jovem na sua área de abrangência;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Não são feitas as atividades/ações do PSE;</a:t>
            </a:r>
          </a:p>
          <a:p>
            <a:pPr algn="just">
              <a:lnSpc>
                <a:spcPct val="150000"/>
              </a:lnSpc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São realizadas apenas ações de vacinação (HPV).</a:t>
            </a:r>
          </a:p>
          <a:p>
            <a:pPr algn="just">
              <a:lnSpc>
                <a:spcPct val="150000"/>
              </a:lnSpc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b="1" dirty="0" smtClean="0">
                <a:latin typeface="Arial" pitchFamily="34" charset="0"/>
                <a:cs typeface="Arial" pitchFamily="34" charset="0"/>
              </a:rPr>
              <a:t>Objetivo Geral </a:t>
            </a:r>
            <a:endParaRPr lang="pt-BR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179512" y="2060848"/>
            <a:ext cx="8784976" cy="1512168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Melhorar a atenção à saúde dos escolares do fundamental II da Escola Municipal Boa União Jovem, no município de Rio Branco – Acre.</a:t>
            </a: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trimônio Líquido">
  <a:themeElements>
    <a:clrScheme name="Patrimônio Líquid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Patrimônio Líquido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trimônio Líquido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626</TotalTime>
  <Words>2316</Words>
  <Application>Microsoft Office PowerPoint</Application>
  <PresentationFormat>Apresentação na tela (4:3)</PresentationFormat>
  <Paragraphs>243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Patrimônio Líquido</vt:lpstr>
      <vt:lpstr>Universidade Aberta do SUS - UNASUS Universidade Federal de Pelotas Modalidade a Distância Turma 6</vt:lpstr>
      <vt:lpstr>Introdução </vt:lpstr>
      <vt:lpstr>Introdução </vt:lpstr>
      <vt:lpstr>Introdução </vt:lpstr>
      <vt:lpstr>Introdução </vt:lpstr>
      <vt:lpstr>Introdução </vt:lpstr>
      <vt:lpstr>Introdução</vt:lpstr>
      <vt:lpstr>Introdução </vt:lpstr>
      <vt:lpstr>Objetivo Geral </vt:lpstr>
      <vt:lpstr>Metodologia </vt:lpstr>
      <vt:lpstr>Metodologia 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Resultados </vt:lpstr>
      <vt:lpstr>Discussão </vt:lpstr>
      <vt:lpstr>Discussão </vt:lpstr>
      <vt:lpstr>Discussão </vt:lpstr>
      <vt:lpstr>Reflexão crítica sobre o processo de aprendizagem </vt:lpstr>
      <vt:lpstr>Reflexão crítica sobre o processo de aprendizagem </vt:lpstr>
      <vt:lpstr>Fotos da intervenção</vt:lpstr>
      <vt:lpstr>Fotos da intervenção</vt:lpstr>
      <vt:lpstr>Fotos da intervenção</vt:lpstr>
      <vt:lpstr>Fotos da intervenção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Aberta do SUS - UNASUS Universidade Federal de Pelotas Especialização em Saúde da Família Modalidade a Distância Turma 6</dc:title>
  <dc:creator>Indira Mendonça</dc:creator>
  <cp:lastModifiedBy>Ailton Brant</cp:lastModifiedBy>
  <cp:revision>70</cp:revision>
  <dcterms:created xsi:type="dcterms:W3CDTF">2015-01-12T21:30:44Z</dcterms:created>
  <dcterms:modified xsi:type="dcterms:W3CDTF">2015-01-23T23:14:32Z</dcterms:modified>
</cp:coreProperties>
</file>