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66" r:id="rId4"/>
    <p:sldId id="283" r:id="rId5"/>
    <p:sldId id="257" r:id="rId6"/>
    <p:sldId id="282" r:id="rId7"/>
    <p:sldId id="258" r:id="rId8"/>
    <p:sldId id="259" r:id="rId9"/>
    <p:sldId id="260" r:id="rId10"/>
    <p:sldId id="275" r:id="rId11"/>
    <p:sldId id="274" r:id="rId12"/>
    <p:sldId id="262" r:id="rId13"/>
    <p:sldId id="263" r:id="rId14"/>
    <p:sldId id="273" r:id="rId15"/>
    <p:sldId id="268" r:id="rId16"/>
    <p:sldId id="269" r:id="rId17"/>
    <p:sldId id="284" r:id="rId18"/>
    <p:sldId id="272" r:id="rId19"/>
    <p:sldId id="276" r:id="rId20"/>
    <p:sldId id="277" r:id="rId21"/>
    <p:sldId id="279" r:id="rId22"/>
    <p:sldId id="285" r:id="rId23"/>
    <p:sldId id="280" r:id="rId24"/>
    <p:sldId id="28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0925" autoAdjust="0"/>
  </p:normalViewPr>
  <p:slideViewPr>
    <p:cSldViewPr>
      <p:cViewPr>
        <p:scale>
          <a:sx n="69" d="100"/>
          <a:sy n="69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grid\AppData\Local\Microsoft\Windows\Temporary%20Internet%20Files\Content.IE5\4PGI6SAR\Planilha%20de%20Coleta%20de%20DAdos%20final%20da%20Ingrid.%20Adequa&#231;oes%20Steli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45"/>
          <c:y val="0.28673935490645619"/>
          <c:w val="0.8467750271459048"/>
          <c:h val="0.59856840336722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Stelita.xls]Indicadores'!$D$5:$F$5</c:f>
              <c:numCache>
                <c:formatCode>0.0%</c:formatCode>
                <c:ptCount val="3"/>
                <c:pt idx="0">
                  <c:v>0.25</c:v>
                </c:pt>
                <c:pt idx="1">
                  <c:v>0.75000000000000011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92928"/>
        <c:axId val="97535104"/>
      </c:barChart>
      <c:catAx>
        <c:axId val="964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535104"/>
        <c:crosses val="autoZero"/>
        <c:auto val="1"/>
        <c:lblAlgn val="ctr"/>
        <c:lblOffset val="100"/>
        <c:noMultiLvlLbl val="0"/>
      </c:catAx>
      <c:valAx>
        <c:axId val="97535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92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169014084507044"/>
          <c:w val="0.84426229508196715"/>
          <c:h val="0.60563380281690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Stelita.xls]Indicadores'!$D$143:$F$143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91392"/>
        <c:axId val="98092928"/>
      </c:barChart>
      <c:catAx>
        <c:axId val="980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92928"/>
        <c:crosses val="autoZero"/>
        <c:auto val="1"/>
        <c:lblAlgn val="ctr"/>
        <c:lblOffset val="100"/>
        <c:noMultiLvlLbl val="0"/>
      </c:catAx>
      <c:valAx>
        <c:axId val="98092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91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404"/>
          <c:y val="0.26689189189189194"/>
          <c:w val="0.84950577187671317"/>
          <c:h val="0.62500000000000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Stelita.xls]Indicadores'!$D$157:$F$157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Stelita.xls]Indicadores'!$D$158:$F$158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46496"/>
        <c:axId val="98348032"/>
      </c:barChart>
      <c:catAx>
        <c:axId val="983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348032"/>
        <c:crosses val="autoZero"/>
        <c:auto val="1"/>
        <c:lblAlgn val="ctr"/>
        <c:lblOffset val="100"/>
        <c:noMultiLvlLbl val="0"/>
      </c:catAx>
      <c:valAx>
        <c:axId val="983480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3464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70020120724348"/>
          <c:y val="0.27519484009674816"/>
          <c:w val="0.84708249496981891"/>
          <c:h val="0.60465345148017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Stelita.xls]Indicadores'!$D$17:$F$17</c:f>
              <c:numCache>
                <c:formatCode>0.0%</c:formatCode>
                <c:ptCount val="3"/>
                <c:pt idx="0">
                  <c:v>0.60000000000000009</c:v>
                </c:pt>
                <c:pt idx="1">
                  <c:v>0.53333333333333333</c:v>
                </c:pt>
                <c:pt idx="2">
                  <c:v>0.65000000000000013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09536"/>
        <c:axId val="97811072"/>
      </c:barChart>
      <c:catAx>
        <c:axId val="978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811072"/>
        <c:crosses val="autoZero"/>
        <c:auto val="1"/>
        <c:lblAlgn val="ctr"/>
        <c:lblOffset val="100"/>
        <c:noMultiLvlLbl val="0"/>
      </c:catAx>
      <c:valAx>
        <c:axId val="978110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809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507958806033772"/>
          <c:y val="0.28623289682722219"/>
          <c:w val="0.84920799465214747"/>
          <c:h val="0.59782820223407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25696"/>
        <c:axId val="98127232"/>
      </c:barChart>
      <c:catAx>
        <c:axId val="981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127232"/>
        <c:crosses val="autoZero"/>
        <c:auto val="1"/>
        <c:lblAlgn val="ctr"/>
        <c:lblOffset val="100"/>
        <c:noMultiLvlLbl val="0"/>
      </c:catAx>
      <c:valAx>
        <c:axId val="981272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125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404"/>
          <c:y val="0.28417266187050372"/>
          <c:w val="0.84950577187671317"/>
          <c:h val="0.60071942446043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Stelita.xls]Indicadores'!$D$38:$F$38</c:f>
              <c:numCache>
                <c:formatCode>0.0%</c:formatCode>
                <c:ptCount val="3"/>
                <c:pt idx="0">
                  <c:v>0.60000000000000009</c:v>
                </c:pt>
                <c:pt idx="1">
                  <c:v>0.53333333333333333</c:v>
                </c:pt>
                <c:pt idx="2">
                  <c:v>0.70000000000000007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59232"/>
        <c:axId val="98193792"/>
      </c:barChart>
      <c:catAx>
        <c:axId val="981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193792"/>
        <c:crosses val="autoZero"/>
        <c:auto val="1"/>
        <c:lblAlgn val="ctr"/>
        <c:lblOffset val="100"/>
        <c:noMultiLvlLbl val="0"/>
      </c:catAx>
      <c:valAx>
        <c:axId val="981937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1592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0825161726669748"/>
          <c:y val="0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404"/>
          <c:y val="0.21093790233211968"/>
          <c:w val="0.84950577187671317"/>
          <c:h val="0.66797002405171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25536"/>
        <c:axId val="98247808"/>
      </c:barChart>
      <c:catAx>
        <c:axId val="982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247808"/>
        <c:crosses val="autoZero"/>
        <c:auto val="1"/>
        <c:lblAlgn val="ctr"/>
        <c:lblOffset val="100"/>
        <c:noMultiLvlLbl val="0"/>
      </c:catAx>
      <c:valAx>
        <c:axId val="98247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225536"/>
        <c:crosses val="autoZero"/>
        <c:crossBetween val="between"/>
        <c:majorUnit val="0.2"/>
        <c:minorUnit val="2.0000000000000007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081750175906379"/>
          <c:y val="0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44"/>
          <c:y val="0.28832168168639105"/>
          <c:w val="0.8467750271459048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80960"/>
        <c:axId val="98282496"/>
      </c:barChart>
      <c:catAx>
        <c:axId val="9828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282496"/>
        <c:crosses val="autoZero"/>
        <c:auto val="1"/>
        <c:lblAlgn val="ctr"/>
        <c:lblOffset val="100"/>
        <c:noMultiLvlLbl val="0"/>
      </c:catAx>
      <c:valAx>
        <c:axId val="98282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2809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530815109343936"/>
          <c:y val="0.29811375684285984"/>
          <c:w val="0.84890656063618297"/>
          <c:h val="0.5811331462506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88128"/>
        <c:axId val="97889664"/>
      </c:barChart>
      <c:catAx>
        <c:axId val="978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889664"/>
        <c:crosses val="autoZero"/>
        <c:auto val="1"/>
        <c:lblAlgn val="ctr"/>
        <c:lblOffset val="100"/>
        <c:noMultiLvlLbl val="0"/>
      </c:catAx>
      <c:valAx>
        <c:axId val="97889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888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64717534464468"/>
          <c:y val="0.29368029739776963"/>
          <c:w val="0.84584262273649735"/>
          <c:h val="0.5873605947955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Stelita.xls]Indicadores'!$D$122:$F$122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86048"/>
        <c:axId val="97987584"/>
      </c:barChart>
      <c:catAx>
        <c:axId val="979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987584"/>
        <c:crosses val="autoZero"/>
        <c:auto val="1"/>
        <c:lblAlgn val="ctr"/>
        <c:lblOffset val="100"/>
        <c:noMultiLvlLbl val="0"/>
      </c:catAx>
      <c:valAx>
        <c:axId val="97987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986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7668037588078975"/>
          <c:w val="0.84426229508196715"/>
          <c:h val="0.60079167334114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da Ingrid. Adequaçoes Stelita.xls]Indicadores'!$C$137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 final da Ingrid. Adequaçoes Stelita.xls]Indicadores'!$D$136:$F$136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da Ingrid. Adequaçoes Stelita.xls]Indicadores'!$D$137:$F$137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60544"/>
        <c:axId val="98062336"/>
      </c:barChart>
      <c:catAx>
        <c:axId val="980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62336"/>
        <c:crosses val="autoZero"/>
        <c:auto val="1"/>
        <c:lblAlgn val="ctr"/>
        <c:lblOffset val="100"/>
        <c:noMultiLvlLbl val="0"/>
      </c:catAx>
      <c:valAx>
        <c:axId val="980623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60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D023-0119-4481-B1F4-BD5FC82A0436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B8D2-D129-49EF-BF63-B8ED4C8443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6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1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 3.2: Realizar pelo menos um exame de mamas em 70% das gestantes durante o pré-natal.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 estipulada a meta de manter o registro na ficha espelho de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prénatal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vacinação em 100% das gestantes, nos três meses a meta foi alcançada, pois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todas as 20 gestantes cadastradas ao longo da intervenção fora feito o registro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procedimentos e consultas realizadas na ficha espelho e cartão de vacina.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40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Conseguimos garantir a meta de 100% das 20 gestantes da área de abrangência da UBS que receberam orientações nutricionais durante os três meses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intervenção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3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 smtClean="0"/>
          </a:p>
          <a:p>
            <a:r>
              <a:rPr lang="pt-BR" sz="1200" dirty="0" smtClean="0"/>
              <a:t>União da equipe multidisciplinar.</a:t>
            </a:r>
          </a:p>
          <a:p>
            <a:r>
              <a:rPr lang="pt-BR" sz="1200" dirty="0" smtClean="0"/>
              <a:t>Tratamento integral → promoção à saúde, prevenção de complicações e agravos, controle dos níveis tensionais e glicêmicos, reabilitação de sequelas.</a:t>
            </a:r>
          </a:p>
          <a:p>
            <a:r>
              <a:rPr lang="pt-BR" sz="1200" dirty="0" smtClean="0"/>
              <a:t>Atendimento seguindo protocolos e com registros adequados.</a:t>
            </a:r>
          </a:p>
          <a:p>
            <a:r>
              <a:rPr lang="pt-BR" sz="1200" dirty="0" smtClean="0"/>
              <a:t>Modelo para outros programas.</a:t>
            </a:r>
          </a:p>
          <a:p>
            <a:r>
              <a:rPr lang="pt-BR" sz="1200" dirty="0" smtClean="0"/>
              <a:t>Necessidade de maior integração com a odontologia – flexibilização dos horários. </a:t>
            </a:r>
          </a:p>
          <a:p>
            <a:r>
              <a:rPr lang="pt-BR" sz="1200" dirty="0" smtClean="0"/>
              <a:t>Necessidade de apoio da Gestão.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71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Ademais, entendemos que a assistência pré-natal de qualidade é feita através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esforço contínuo de todos os envolvidos no processo, para ser proporcionada as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gestantes um ambiente de equilíbrio e tranquilidade, assim como atendimento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eficaz, integral e igualitário. Com essas ações, podemos observar que aumentou 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grau de satisfação das usuárias e a qualidade da assistência prestada na UBS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Nova Cidade.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Diante de tantos resultados positivos, reforçamos a importância da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incorporação das atividades realizadas na intervenção à rotina da unidade,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constituindo-se um modelo mais efetivo, devendo ser ajustado os pontos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desfavoráveis e aperfeiçoado constantemente, como forma de fortalecer 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assistência prestada na atenção primária de saúde.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67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Além disso, é perceptível a melhoria no funcionamento da minha UBS, com os princípios do SUS sendo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colocados em prática (universalidade, equidade e integralidade), melhorando 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acesso e o atendimento dos mais necessitados.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 possível aprimorar meus conhecimentos sobre promoção de saúde,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políticas públicas e gestão dos serviços de saúde. Através da troca de experiências,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melhorei a minha prática clínica, e dessa forma foi aprimorada a relação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médicopaciente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Ressalto ainda, que essa experiência contribuiu para gerar reflexões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críticas sobre as práticas de saúde e compreender melhor a realidade vivenciada.</a:t>
            </a:r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smtClean="0"/>
              <a:t>Expectativa inicial: qualificação extra em saúde pública.</a:t>
            </a:r>
          </a:p>
          <a:p>
            <a:r>
              <a:rPr lang="pt-BR" sz="1200" dirty="0" smtClean="0"/>
              <a:t>Experiência na Atenção Básica através do PROVAB: novo olhar → importância e resolutividade. </a:t>
            </a:r>
          </a:p>
          <a:p>
            <a:r>
              <a:rPr lang="pt-BR" sz="1200" dirty="0" smtClean="0"/>
              <a:t>Busca  do processo de trabalho próximo ao ideal.</a:t>
            </a:r>
          </a:p>
          <a:p>
            <a:r>
              <a:rPr lang="pt-BR" sz="1200" dirty="0" smtClean="0"/>
              <a:t>Contribuição para a estruturação da Unidade</a:t>
            </a:r>
          </a:p>
          <a:p>
            <a:r>
              <a:rPr lang="pt-BR" sz="1200" dirty="0" smtClean="0"/>
              <a:t>Aprendizado sobre planejamento das ações em saúde, organização da demanda espontânea na Estratégia Saúde da Família e a organização do processo de trabalho dos membros da equipe. </a:t>
            </a:r>
          </a:p>
          <a:p>
            <a:r>
              <a:rPr lang="pt-BR" sz="1200" dirty="0" smtClean="0"/>
              <a:t>Importância da contra referências para facilitar a coordenação do cuidado pelo médico da família.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34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113 equipes, distribuídas nas seguintes modalidades: 16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Equipes de Saúde da Família (ESF); 54 Equipes de Saúde da Família com Saúde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Bucal; 34 Equipes de Agentes Comunitários (EAC) + Equipe de Saúde Bucal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(EACS); 09 Equipes de Agente Comunitário de Saúde (EACS)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74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Equipe Multiprofissional: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médicos, enfermeiros, técnicos de enfermagem, psicólogos, fisioterapeutas, fonoaudiólogos, agentes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saúde, dentistas e auxiliares de dentista.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relação aos instrumentos básicos de trabalho que faltam no posto, como lanterna,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negatoscopio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oftalmoscopio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otoscopio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pote para coleta de escarro,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esfingnomanômetro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calibrado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5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Equipe multidisciplinar: médicos, enfermeiros,</a:t>
            </a:r>
            <a:r>
              <a:rPr lang="pt-BR" baseline="0" dirty="0" smtClean="0"/>
              <a:t> fonodiólogo, fisioterapeuta, psicólogo, dentistas, auxiliar dentista, ACS, técnicos de enfermagem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0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monitoramento: atraso nas consultas, atraso nos exames complementares, estratificação de risco;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09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Ampliar a cobertura das gestantes residentes na área de abrangência da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unidade de saúde que frequentam o programa de pré-natal na unidade de saúde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70%.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primeiro mês tínhamos 5 (25%) das mulheres da área de abrangência cadastradas , no segundo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mês eram 15 (75%) e esse número subiu no terceiro mês para 20 gestantes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cadastradas sendo então 100% de cobertura, alcançando o objetivo e superando 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de ampliar a cobertura das gestantes da área de abrangência para 70%.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57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-Dificuldade enfrentada como a ausência de dentistas durante o período de greve ou salas inadequadas para atendimento;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pode ser explicado também pela ausência de feedback das dentistas após as suas consultas, uma vez que encaminhávamos as gestantes para as dentistas e só durante as consultas perguntávamos as pacientes e registrávamos se elas tinham sido atendidas ou não pelas dentistas.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primeiro mês foi de 60% ou seja 3 das 5 gestantes cadastradas. No segundo Mês das 15 cadastradas 8 (53,3%) estavam com consulta odontológica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programática. Ao fim do terceiro mês estávamos com 13 gestantes das 20 cadastradas com primeira consulta odontológica sendo então uma cobertura de 65%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2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dirty="0" smtClean="0"/>
              <a:t>-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gestante faltosa e no segundo 4 faltosas e todas elas receberam busca ativa, portanto ao fim do terceiro mês conseguimos superar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meta de fazer a busca ativa de 60% das gestantes faltosas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 menos um exame ginecológico por trimestre no primeiro mês foi de 60%, no segundo 53% e no terceiro mês aumentou para 70%.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primeiro mês foi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60%ou seja em 3 das 5 gestantes cadastradas, no segundo 53% ( 8 das 15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gestantes) e no terceiro mês aumentou para 70% ou seja, das 20 gestantes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cadastradas realizamos o exame ginecológico em apenas 17.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8D2-D129-49EF-BF63-B8ED4C8443A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2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25D-8959-41FB-B89E-69C8F24F8712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6336704" cy="2232248"/>
          </a:xfrm>
        </p:spPr>
        <p:txBody>
          <a:bodyPr>
            <a:noAutofit/>
          </a:bodyPr>
          <a:lstStyle/>
          <a:p>
            <a:r>
              <a:rPr lang="pt-BR" sz="3600" dirty="0"/>
              <a:t>Melhoria da atenção ao pré-natal e puerpério na UBS Nova Cidade no município de</a:t>
            </a:r>
            <a:br>
              <a:rPr lang="pt-BR" sz="3600" dirty="0"/>
            </a:br>
            <a:r>
              <a:rPr lang="pt-BR" sz="3600" dirty="0"/>
              <a:t>Natal-RN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712529"/>
          </a:xfrm>
        </p:spPr>
        <p:txBody>
          <a:bodyPr anchor="ctr">
            <a:normAutofit/>
          </a:bodyPr>
          <a:lstStyle/>
          <a:p>
            <a:r>
              <a:rPr lang="pt-BR" sz="2800" b="1" dirty="0" smtClean="0"/>
              <a:t>Ingrid Ribeiro Tavares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5796" y="33265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UNIVERSIDADE FEDERAL DE PELOTAS</a:t>
            </a:r>
          </a:p>
          <a:p>
            <a:pPr algn="ctr"/>
            <a:r>
              <a:rPr lang="pt-BR" sz="2000" dirty="0" smtClean="0"/>
              <a:t>UNIVERSIDADE ABERTA DO SUS</a:t>
            </a:r>
          </a:p>
          <a:p>
            <a:pPr algn="ctr"/>
            <a:r>
              <a:rPr lang="pt-BR" sz="2000" dirty="0" smtClean="0"/>
              <a:t>Especialização em Saúde da Família</a:t>
            </a:r>
            <a:endParaRPr lang="pt-BR" sz="20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139952" y="5709946"/>
            <a:ext cx="5184576" cy="71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Orientadora: </a:t>
            </a:r>
            <a:r>
              <a:rPr lang="pt-BR" sz="2000" b="1" dirty="0"/>
              <a:t>Stelita </a:t>
            </a:r>
            <a:r>
              <a:rPr lang="pt-BR" sz="2000" b="1" dirty="0" smtClean="0"/>
              <a:t>Pacheco Dourado Neta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13184" y="1196752"/>
            <a:ext cx="2890664" cy="604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Ficha Espelho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Metodologia-Logística</a:t>
            </a:r>
            <a:endParaRPr lang="pt-BR" sz="38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3349" r="25627" b="6044"/>
          <a:stretch/>
        </p:blipFill>
        <p:spPr bwMode="auto">
          <a:xfrm>
            <a:off x="1486865" y="2024189"/>
            <a:ext cx="6170269" cy="4069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3184" y="1196752"/>
            <a:ext cx="3538736" cy="604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Coleta de Dados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Metodologia - Logística</a:t>
            </a:r>
            <a:endParaRPr lang="pt-BR" sz="38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7684" r="5644" b="9322"/>
          <a:stretch>
            <a:fillRect/>
          </a:stretch>
        </p:blipFill>
        <p:spPr bwMode="auto">
          <a:xfrm>
            <a:off x="2065071" y="2060848"/>
            <a:ext cx="4860260" cy="180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8249" r="4762" b="9322"/>
          <a:stretch>
            <a:fillRect/>
          </a:stretch>
        </p:blipFill>
        <p:spPr bwMode="auto">
          <a:xfrm>
            <a:off x="2079491" y="4244411"/>
            <a:ext cx="4860260" cy="203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024" y="1412776"/>
            <a:ext cx="8229600" cy="110872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1.1 : ampliar cobertura das gestantes para  70%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8376" y="5661248"/>
            <a:ext cx="8147248" cy="4770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500" dirty="0" smtClean="0"/>
              <a:t>1º mês: 5 (25%); 2º mês: 15 (75%); 3º mês: 20 ( 100%) </a:t>
            </a:r>
            <a:endParaRPr lang="pt-BR" sz="25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74618509"/>
              </p:ext>
            </p:extLst>
          </p:nvPr>
        </p:nvGraphicFramePr>
        <p:xfrm>
          <a:off x="1907704" y="2420888"/>
          <a:ext cx="503094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934" y="1268760"/>
            <a:ext cx="8399276" cy="132474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1.2: Manter cobertura de primeira consulta odontológica, com plano de tratamento em 80%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2258" y="6022746"/>
            <a:ext cx="8568952" cy="8617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/>
              <a:t>1º mês 3 das 5 (60%); 2º mês 8 das 15 (53,3%); 3º mês 13 das 20 (65%).</a:t>
            </a:r>
            <a:endParaRPr lang="pt-BR" sz="25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8407609"/>
              </p:ext>
            </p:extLst>
          </p:nvPr>
        </p:nvGraphicFramePr>
        <p:xfrm>
          <a:off x="1763688" y="2564904"/>
          <a:ext cx="5256584" cy="31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Meta 2.1: </a:t>
            </a:r>
            <a:r>
              <a:rPr lang="pt-BR" sz="2800" dirty="0"/>
              <a:t>Realizar busca ativa de 60% das gestantes faltosas às consultas de pré-natal.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19874041"/>
              </p:ext>
            </p:extLst>
          </p:nvPr>
        </p:nvGraphicFramePr>
        <p:xfrm>
          <a:off x="1770576" y="2708920"/>
          <a:ext cx="51708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5536" y="609329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1º mês ( 1 faltosa); 2º mês ( 4 faltosas); 3º mês ( 4 faltosas). </a:t>
            </a:r>
          </a:p>
          <a:p>
            <a:pPr algn="ctr"/>
            <a:r>
              <a:rPr lang="pt-BR" sz="2400" dirty="0" smtClean="0"/>
              <a:t>Todas receberam busca ativa.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291264" cy="1108720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Meta </a:t>
            </a:r>
            <a:r>
              <a:rPr lang="pt-BR" sz="2800" dirty="0"/>
              <a:t>3.1: Realizar pelo menos um exame ginecológico por trimestre em 100% das gestantes durante o pré-natal.</a:t>
            </a:r>
          </a:p>
          <a:p>
            <a:endParaRPr lang="pt-BR" sz="2800" dirty="0" smtClean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90864335"/>
              </p:ext>
            </p:extLst>
          </p:nvPr>
        </p:nvGraphicFramePr>
        <p:xfrm>
          <a:off x="2051720" y="2780928"/>
          <a:ext cx="525233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627796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1º mês: 3 das 5 ( 60%); 2º mês: 8 das 15 (53%); 3º mês: 17 das 20 (70%).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97151"/>
          </a:xfrm>
        </p:spPr>
        <p:txBody>
          <a:bodyPr>
            <a:normAutofit/>
          </a:bodyPr>
          <a:lstStyle/>
          <a:p>
            <a:r>
              <a:rPr lang="pt-BR" sz="1800" dirty="0" smtClean="0"/>
              <a:t>Meta </a:t>
            </a:r>
            <a:r>
              <a:rPr lang="pt-BR" sz="1800" dirty="0"/>
              <a:t>3.2: Realizar pelo menos um exame de mamas em 70% </a:t>
            </a:r>
            <a:r>
              <a:rPr lang="pt-BR" sz="1800" dirty="0" smtClean="0"/>
              <a:t> das </a:t>
            </a:r>
            <a:r>
              <a:rPr lang="pt-BR" sz="1800" dirty="0"/>
              <a:t>gestantes durante o pré-natal</a:t>
            </a:r>
            <a:r>
              <a:rPr lang="pt-BR" sz="1800" dirty="0" smtClean="0"/>
              <a:t>.</a:t>
            </a:r>
          </a:p>
          <a:p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 smtClean="0"/>
              <a:t>Meta </a:t>
            </a:r>
            <a:r>
              <a:rPr lang="pt-BR" sz="1800" dirty="0"/>
              <a:t>3.7: Garantir a 100% das gestantes a solicitação de VDRL em dia (um na primeira consulta e outro próximo à 30ª semana de gestação)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39677571"/>
              </p:ext>
            </p:extLst>
          </p:nvPr>
        </p:nvGraphicFramePr>
        <p:xfrm>
          <a:off x="2915816" y="4581128"/>
          <a:ext cx="41044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60731903"/>
              </p:ext>
            </p:extLst>
          </p:nvPr>
        </p:nvGraphicFramePr>
        <p:xfrm>
          <a:off x="2843808" y="1772816"/>
          <a:ext cx="41044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023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5896" y="5517232"/>
            <a:ext cx="256662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/>
              <a:t>Meta Atingida!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83671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Meta  </a:t>
            </a:r>
            <a:r>
              <a:rPr lang="pt-BR" sz="2400" dirty="0"/>
              <a:t>3.9: Garantir a 100% das gestantes solicitação de testagem anti-HIV em </a:t>
            </a:r>
            <a:r>
              <a:rPr lang="pt-BR" sz="2400" dirty="0" smtClean="0"/>
              <a:t>dia. 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45623827"/>
              </p:ext>
            </p:extLst>
          </p:nvPr>
        </p:nvGraphicFramePr>
        <p:xfrm>
          <a:off x="1835696" y="2204864"/>
          <a:ext cx="54726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8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1340768"/>
            <a:ext cx="8229600" cy="1468760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Meta 4.1</a:t>
            </a:r>
            <a:r>
              <a:rPr lang="pt-BR" sz="2800" dirty="0" smtClean="0"/>
              <a:t>: </a:t>
            </a:r>
            <a:r>
              <a:rPr lang="pt-BR" sz="2800" dirty="0"/>
              <a:t>Manter registro na ficha espelho de pré-natal/vacinação em 100% das gestantes.</a:t>
            </a:r>
          </a:p>
          <a:p>
            <a:endParaRPr lang="pt-BR" sz="30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65540972"/>
              </p:ext>
            </p:extLst>
          </p:nvPr>
        </p:nvGraphicFramePr>
        <p:xfrm>
          <a:off x="1907704" y="2780928"/>
          <a:ext cx="4704715" cy="256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03648" y="60212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atingida!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681" y="908720"/>
            <a:ext cx="8229600" cy="103671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Meta </a:t>
            </a:r>
            <a:r>
              <a:rPr lang="pt-BR" sz="2000" dirty="0"/>
              <a:t>6.1: Garantir a 100% das gestantes orientação nutricional durante a gestação.</a:t>
            </a:r>
          </a:p>
          <a:p>
            <a:endParaRPr lang="pt-BR" sz="28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45693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68521275"/>
              </p:ext>
            </p:extLst>
          </p:nvPr>
        </p:nvGraphicFramePr>
        <p:xfrm>
          <a:off x="2267744" y="1340768"/>
          <a:ext cx="42727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48072" y="3789040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Meta </a:t>
            </a:r>
            <a:r>
              <a:rPr lang="pt-BR" sz="2000" dirty="0"/>
              <a:t>6.2: Promover o aleitamento materno junto a 100% das </a:t>
            </a:r>
            <a:r>
              <a:rPr lang="pt-BR" sz="2000" dirty="0" smtClean="0"/>
              <a:t>gestantes.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0297391"/>
              </p:ext>
            </p:extLst>
          </p:nvPr>
        </p:nvGraphicFramePr>
        <p:xfrm>
          <a:off x="2195736" y="4307396"/>
          <a:ext cx="4425905" cy="233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Introdução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3"/>
            <a:ext cx="8507288" cy="316835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3000" dirty="0" smtClean="0"/>
              <a:t>Natal: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Capital do Rio Grande do Norte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803.739</a:t>
            </a:r>
            <a:r>
              <a:rPr lang="pt-BR" sz="2400" dirty="0" smtClean="0"/>
              <a:t> habitantes (IBGE 2010)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55 serviços de saúde,  37 ESF e 18 UBS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12 NASF (2010)</a:t>
            </a:r>
            <a:endParaRPr lang="pt-B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116 equipes</a:t>
            </a:r>
          </a:p>
        </p:txBody>
      </p:sp>
      <p:pic>
        <p:nvPicPr>
          <p:cNvPr id="1026" name="Picture 2" descr="Localização do Na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00" y="4437112"/>
            <a:ext cx="3495087" cy="2171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7931224" cy="103671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6.5: Orientar 100% das gestantes sobre os riscos do tabagismo e do uso de álcool e drogas na gestação.</a:t>
            </a:r>
          </a:p>
          <a:p>
            <a:endParaRPr lang="pt-BR" sz="28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Metas e resultados</a:t>
            </a:r>
            <a:endParaRPr lang="pt-BR" sz="3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90164888"/>
              </p:ext>
            </p:extLst>
          </p:nvPr>
        </p:nvGraphicFramePr>
        <p:xfrm>
          <a:off x="2123728" y="2708920"/>
          <a:ext cx="4820285" cy="282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03648" y="602128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 atingida!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smtClean="0"/>
              <a:t>As </a:t>
            </a:r>
            <a:r>
              <a:rPr lang="pt-BR" sz="2800" dirty="0"/>
              <a:t>atividades executadas </a:t>
            </a:r>
            <a:r>
              <a:rPr lang="pt-BR" sz="2800" dirty="0" smtClean="0"/>
              <a:t>contribuíram para </a:t>
            </a:r>
            <a:r>
              <a:rPr lang="pt-BR" sz="2800" dirty="0"/>
              <a:t>aflorar o </a:t>
            </a:r>
            <a:r>
              <a:rPr lang="pt-BR" sz="2800" dirty="0" smtClean="0"/>
              <a:t>trabalho em </a:t>
            </a:r>
            <a:r>
              <a:rPr lang="pt-BR" sz="2800" dirty="0"/>
              <a:t>equipe </a:t>
            </a:r>
            <a:r>
              <a:rPr lang="pt-BR" sz="2800" dirty="0" smtClean="0"/>
              <a:t>e </a:t>
            </a:r>
            <a:r>
              <a:rPr lang="pt-BR" sz="2800" dirty="0"/>
              <a:t>a abordagem integral das pacientes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maior </a:t>
            </a:r>
            <a:r>
              <a:rPr lang="pt-BR" sz="2800" dirty="0"/>
              <a:t>impacto sobre </a:t>
            </a:r>
            <a:r>
              <a:rPr lang="pt-BR" sz="2800" dirty="0" smtClean="0"/>
              <a:t>o processo </a:t>
            </a:r>
            <a:r>
              <a:rPr lang="pt-BR" sz="2800" dirty="0"/>
              <a:t>saúde-doença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Objetivos alcançados: ampliação da </a:t>
            </a:r>
            <a:r>
              <a:rPr lang="pt-BR" sz="2800" dirty="0"/>
              <a:t>cobertura do </a:t>
            </a:r>
            <a:r>
              <a:rPr lang="pt-BR" sz="2800" dirty="0" smtClean="0"/>
              <a:t>pré-natal; melhoria da</a:t>
            </a:r>
            <a:r>
              <a:rPr lang="pt-BR" sz="2800" dirty="0"/>
              <a:t> </a:t>
            </a:r>
            <a:r>
              <a:rPr lang="pt-BR" sz="2800" dirty="0" smtClean="0"/>
              <a:t>atenção </a:t>
            </a:r>
            <a:r>
              <a:rPr lang="pt-BR" sz="2800" dirty="0"/>
              <a:t>do pré-natal e </a:t>
            </a:r>
            <a:r>
              <a:rPr lang="pt-BR" sz="2800" dirty="0" smtClean="0"/>
              <a:t>puerpério; melhoria dos </a:t>
            </a:r>
            <a:r>
              <a:rPr lang="pt-BR" sz="2800" dirty="0"/>
              <a:t>registros </a:t>
            </a:r>
            <a:r>
              <a:rPr lang="pt-BR" sz="2800" dirty="0" smtClean="0"/>
              <a:t>das informações </a:t>
            </a:r>
            <a:r>
              <a:rPr lang="pt-BR" sz="2800" dirty="0"/>
              <a:t>e </a:t>
            </a:r>
            <a:r>
              <a:rPr lang="pt-BR" sz="2800" dirty="0" smtClean="0"/>
              <a:t>promoção da saúde com qualidade.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Metas atingidas ou superadas: orientações sobre uso de drogas, aleitamento materno, busca ativa das pacientes faltosas, solicitação de sorologias em dia e etc.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Discussão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Discussão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Dificuldades enfrentadas: assistência à saúde bucal e realização do exame ginecológico.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Podemos observar: aumento  do grau de satisfação das usuárias e qualidade da assistência prestada na ESF Nova Cidade.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Reforçamos a importância da incorporação das atividades realizadas à rotina da unidade </a:t>
            </a:r>
            <a:r>
              <a:rPr lang="pt-BR" dirty="0" smtClean="0">
                <a:sym typeface="Wingdings" panose="05000000000000000000" pitchFamily="2" charset="2"/>
              </a:rPr>
              <a:t> fortalecer a assistência prestada na atenção primária de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5544616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processo pedagógico </a:t>
            </a:r>
            <a:r>
              <a:rPr lang="pt-BR" sz="2800" dirty="0" smtClean="0"/>
              <a:t>proposto foi dinâmico e contínuo </a:t>
            </a:r>
            <a:r>
              <a:rPr lang="pt-BR" sz="2800" dirty="0" smtClean="0">
                <a:sym typeface="Wingdings" panose="05000000000000000000" pitchFamily="2" charset="2"/>
              </a:rPr>
              <a:t></a:t>
            </a:r>
            <a:r>
              <a:rPr lang="pt-BR" sz="2800" dirty="0" smtClean="0"/>
              <a:t> </a:t>
            </a:r>
            <a:r>
              <a:rPr lang="pt-BR" sz="2800" dirty="0"/>
              <a:t>construção do conhecimento, da </a:t>
            </a:r>
            <a:r>
              <a:rPr lang="pt-BR" sz="2800" dirty="0" smtClean="0"/>
              <a:t>consciência crítica-reflexiva </a:t>
            </a:r>
            <a:r>
              <a:rPr lang="pt-BR" sz="2800" dirty="0"/>
              <a:t>e do compromisso pessoal e </a:t>
            </a:r>
            <a:r>
              <a:rPr lang="pt-BR" sz="2800" dirty="0" smtClean="0"/>
              <a:t>profissional;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A</a:t>
            </a:r>
            <a:r>
              <a:rPr lang="pt-BR" sz="2800" dirty="0" smtClean="0"/>
              <a:t>mpliei meus conhecimentos sobre a atenção básica, políticas públicas, gestão dos serviços de saúde e melhorei a </a:t>
            </a:r>
            <a:r>
              <a:rPr lang="pt-BR" sz="2800" dirty="0"/>
              <a:t>minha prática </a:t>
            </a:r>
            <a:r>
              <a:rPr lang="pt-BR" sz="2800" dirty="0" smtClean="0"/>
              <a:t>clínica;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E</a:t>
            </a:r>
            <a:r>
              <a:rPr lang="pt-BR" sz="2800" dirty="0" smtClean="0"/>
              <a:t>ssa </a:t>
            </a:r>
            <a:r>
              <a:rPr lang="pt-BR" sz="2800" dirty="0"/>
              <a:t>experiência contribuiu para gerar </a:t>
            </a:r>
            <a:r>
              <a:rPr lang="pt-BR" sz="2800" dirty="0" smtClean="0"/>
              <a:t>reflexões críticas </a:t>
            </a:r>
            <a:r>
              <a:rPr lang="pt-BR" sz="2800" dirty="0"/>
              <a:t>sobre as práticas de saúde e compreender melhor a realidade vivenciada.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Reflexão final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80528" y="5445224"/>
            <a:ext cx="4968552" cy="1143000"/>
          </a:xfrm>
        </p:spPr>
        <p:txBody>
          <a:bodyPr/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Obrigada!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Análise situacional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3000" dirty="0" smtClean="0"/>
              <a:t>ESF Nova Cidade: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Distrito sanitário Oeste</a:t>
            </a:r>
            <a:endParaRPr lang="pt-B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Zona urbana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2 equipes de saúde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Equipe multiprofissional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População área adstrita: 6673 </a:t>
            </a:r>
            <a:r>
              <a:rPr lang="pt-BR" sz="2400" dirty="0"/>
              <a:t>habitantes</a:t>
            </a:r>
            <a:endParaRPr lang="pt-BR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800" dirty="0">
                <a:solidFill>
                  <a:srgbClr val="FF0000"/>
                </a:solidFill>
              </a:rPr>
              <a:t>Análise situacional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pt-BR" dirty="0" smtClean="0"/>
              <a:t>ESF </a:t>
            </a:r>
            <a:r>
              <a:rPr lang="pt-BR" dirty="0"/>
              <a:t>Nova </a:t>
            </a:r>
            <a:r>
              <a:rPr lang="pt-BR" dirty="0" smtClean="0"/>
              <a:t>Cidade:</a:t>
            </a:r>
          </a:p>
          <a:p>
            <a:pPr lvl="2"/>
            <a:r>
              <a:rPr lang="pt-BR" dirty="0" smtClean="0"/>
              <a:t>Pontos Positivos: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Cooperação  e Atenção dos funcionários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Grupos comunitários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Equipe Multidisciplinar</a:t>
            </a:r>
          </a:p>
          <a:p>
            <a:pPr marL="1371600" lvl="3" indent="0">
              <a:buNone/>
            </a:pPr>
            <a:endParaRPr lang="pt-BR" sz="1800" dirty="0" smtClean="0"/>
          </a:p>
          <a:p>
            <a:pPr lvl="2"/>
            <a:r>
              <a:rPr lang="pt-BR" dirty="0" smtClean="0"/>
              <a:t>Pontos </a:t>
            </a:r>
            <a:r>
              <a:rPr lang="pt-BR" dirty="0"/>
              <a:t>Negativos: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/>
              <a:t>Sala  dos </a:t>
            </a:r>
            <a:r>
              <a:rPr lang="pt-BR" sz="2400" dirty="0" smtClean="0"/>
              <a:t>dentistas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Falta medicamentos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Instrumentos </a:t>
            </a:r>
            <a:r>
              <a:rPr lang="pt-BR" sz="2400" dirty="0"/>
              <a:t>Básicos de </a:t>
            </a:r>
            <a:r>
              <a:rPr lang="pt-BR" sz="2400" dirty="0" smtClean="0"/>
              <a:t>trabalho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400" dirty="0" smtClean="0"/>
              <a:t>Acessibilidade</a:t>
            </a:r>
            <a:endParaRPr lang="pt-BR" sz="24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264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marL="457200" lvl="1" indent="-457200">
              <a:buFont typeface="Courier New" panose="02070309020205020404" pitchFamily="49" charset="0"/>
              <a:buChar char="o"/>
            </a:pPr>
            <a:r>
              <a:rPr lang="pt-BR" dirty="0"/>
              <a:t>USF Nova Cidade</a:t>
            </a:r>
            <a:r>
              <a:rPr lang="pt-BR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Equipe 12</a:t>
            </a:r>
          </a:p>
          <a:p>
            <a:pPr lvl="2"/>
            <a:r>
              <a:rPr lang="pt-BR" dirty="0" smtClean="0"/>
              <a:t>3545 usuários</a:t>
            </a:r>
          </a:p>
          <a:p>
            <a:pPr lvl="2"/>
            <a:r>
              <a:rPr lang="pt-BR" dirty="0" smtClean="0"/>
              <a:t>15 gestantes cadastradas</a:t>
            </a:r>
          </a:p>
          <a:p>
            <a:pPr lvl="2"/>
            <a:r>
              <a:rPr lang="pt-BR" dirty="0" smtClean="0"/>
              <a:t>1 médico, 1 enfermeira, 1 dentista, 1 auxiliar dentista, 5 ACS.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Análise situacional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Justificativa</a:t>
            </a:r>
            <a:endParaRPr lang="pt-BR" sz="3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Persistência de altos coeficientes </a:t>
            </a:r>
            <a:r>
              <a:rPr lang="pt-BR" sz="2800" dirty="0"/>
              <a:t>de mortalidade materna e </a:t>
            </a:r>
            <a:r>
              <a:rPr lang="pt-BR" sz="2800" dirty="0" smtClean="0"/>
              <a:t>perinatal em Natal;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2800" dirty="0" smtClean="0"/>
              <a:t>Pré-natal de qualidade </a:t>
            </a:r>
            <a:r>
              <a:rPr lang="pt-BR" sz="2800" dirty="0" smtClean="0">
                <a:sym typeface="Wingdings" panose="05000000000000000000" pitchFamily="2" charset="2"/>
              </a:rPr>
              <a:t> identifica situações de risco precoce  favorece evolução normal da gravidez e prepara para o parto, puerpério  e lactação</a:t>
            </a:r>
          </a:p>
          <a:p>
            <a:pPr algn="just"/>
            <a:endParaRPr lang="pt-BR" sz="1600" dirty="0" smtClean="0">
              <a:sym typeface="Wingdings" panose="05000000000000000000" pitchFamily="2" charset="2"/>
            </a:endParaRPr>
          </a:p>
          <a:p>
            <a:pPr algn="just"/>
            <a:r>
              <a:rPr lang="pt-BR" sz="2800" dirty="0" smtClean="0">
                <a:sym typeface="Wingdings" panose="05000000000000000000" pitchFamily="2" charset="2"/>
              </a:rPr>
              <a:t> Na ESF Nova Cidade: cobertura; registros</a:t>
            </a:r>
            <a:r>
              <a:rPr lang="pt-BR" sz="2800" dirty="0">
                <a:sym typeface="Wingdings" panose="05000000000000000000" pitchFamily="2" charset="2"/>
              </a:rPr>
              <a:t>;</a:t>
            </a:r>
            <a:r>
              <a:rPr lang="pt-BR" sz="2800" dirty="0" smtClean="0">
                <a:sym typeface="Wingdings" panose="05000000000000000000" pitchFamily="2" charset="2"/>
              </a:rPr>
              <a:t> saúde bucal; realização C.O; busca ativa das gestantes.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00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Geral:</a:t>
            </a:r>
          </a:p>
          <a:p>
            <a:pPr marL="0" indent="0" algn="just">
              <a:buNone/>
            </a:pPr>
            <a:r>
              <a:rPr lang="pt-BR" sz="3000" dirty="0" smtClean="0"/>
              <a:t>Melhorar </a:t>
            </a:r>
            <a:r>
              <a:rPr lang="pt-BR" sz="3000" dirty="0"/>
              <a:t>a atenção ao </a:t>
            </a:r>
            <a:r>
              <a:rPr lang="pt-BR" sz="3000" dirty="0" smtClean="0"/>
              <a:t>pré-natal </a:t>
            </a:r>
            <a:r>
              <a:rPr lang="pt-BR" sz="3000" dirty="0"/>
              <a:t>e </a:t>
            </a:r>
            <a:r>
              <a:rPr lang="pt-BR" sz="3000" dirty="0" smtClean="0"/>
              <a:t>puerpério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Específico: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3000" dirty="0"/>
              <a:t>1- Ampliar a cobertura do pré-natal;</a:t>
            </a:r>
          </a:p>
          <a:p>
            <a:r>
              <a:rPr lang="pt-BR" sz="3000" dirty="0"/>
              <a:t>2- Melhorar a adesão ao pré-natal;</a:t>
            </a:r>
          </a:p>
          <a:p>
            <a:r>
              <a:rPr lang="pt-BR" sz="3000" dirty="0"/>
              <a:t>3- Melhorar a qualidade da atenção ao pré-natal e puerpério realizado </a:t>
            </a:r>
            <a:r>
              <a:rPr lang="pt-BR" sz="3000" dirty="0" smtClean="0"/>
              <a:t>na UBS</a:t>
            </a:r>
            <a:r>
              <a:rPr lang="pt-BR" sz="3000" dirty="0"/>
              <a:t>;</a:t>
            </a:r>
          </a:p>
          <a:p>
            <a:r>
              <a:rPr lang="pt-BR" sz="3000" dirty="0"/>
              <a:t>4- Melhorar os registros das informações;</a:t>
            </a:r>
          </a:p>
          <a:p>
            <a:r>
              <a:rPr lang="pt-BR" sz="3000" dirty="0"/>
              <a:t>5- Mapear as gestantes de risco;</a:t>
            </a:r>
          </a:p>
          <a:p>
            <a:r>
              <a:rPr lang="pt-BR" sz="3000" dirty="0"/>
              <a:t>6- Promover a saúde no pré-natal</a:t>
            </a:r>
            <a:r>
              <a:rPr lang="pt-BR" dirty="0"/>
              <a:t>.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Objetivos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Proposta de intervenção: </a:t>
            </a:r>
            <a:r>
              <a:rPr lang="pt-BR" sz="2800" dirty="0"/>
              <a:t>melhorar a atenção em </a:t>
            </a:r>
            <a:r>
              <a:rPr lang="pt-BR" sz="2800" dirty="0" smtClean="0"/>
              <a:t>pré-natal e </a:t>
            </a:r>
            <a:r>
              <a:rPr lang="pt-BR" sz="2800" dirty="0"/>
              <a:t>puerpério para a população adstrita à </a:t>
            </a:r>
            <a:r>
              <a:rPr lang="pt-BR" sz="2800" dirty="0" smtClean="0"/>
              <a:t>ESF </a:t>
            </a:r>
            <a:r>
              <a:rPr lang="pt-BR" sz="2800" dirty="0"/>
              <a:t>Nova </a:t>
            </a:r>
            <a:r>
              <a:rPr lang="pt-BR" sz="2800" dirty="0" smtClean="0"/>
              <a:t>Cidade.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Base teórica: </a:t>
            </a:r>
            <a:r>
              <a:rPr lang="pt-BR" sz="3000" dirty="0"/>
              <a:t>caderno de Atenção </a:t>
            </a:r>
            <a:r>
              <a:rPr lang="pt-BR" sz="3000" dirty="0" smtClean="0"/>
              <a:t>Básica do MS </a:t>
            </a:r>
            <a:r>
              <a:rPr lang="pt-BR" sz="3000" dirty="0"/>
              <a:t>- Atenção ao Pré-Natal de </a:t>
            </a:r>
            <a:r>
              <a:rPr lang="pt-BR" sz="3000" dirty="0" smtClean="0"/>
              <a:t>Baixo.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/>
              <a:t>I</a:t>
            </a:r>
            <a:r>
              <a:rPr lang="pt-BR" sz="3000" dirty="0" smtClean="0"/>
              <a:t>nstrumentos: planilha para coleta de dados; ficha-espelhos; prontuários.</a:t>
            </a:r>
            <a:endParaRPr lang="pt-BR" sz="3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Metodologia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Capacitação sobre o protocolo de pré-natal e puerpério;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Coleta dos dados dos prontuários das últimas consultas;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Capacitação de ACS para realização de busca ativa;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Orientações: nutricional, sobre aleitamento, uso de drogas;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Grupo de gestantes;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Atendimento clínico;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Monitoramento da </a:t>
            </a:r>
            <a:r>
              <a:rPr lang="pt-BR" dirty="0" smtClean="0"/>
              <a:t>intervenção.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>
                <a:solidFill>
                  <a:srgbClr val="FF0000"/>
                </a:solidFill>
              </a:rPr>
              <a:t>Metodologia - Logística</a:t>
            </a:r>
            <a:endParaRPr lang="pt-B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1982</Words>
  <Application>Microsoft Office PowerPoint</Application>
  <PresentationFormat>Apresentação na tela (4:3)</PresentationFormat>
  <Paragraphs>232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Melhoria da atenção ao pré-natal e puerpério na UBS Nova Cidade no município de Natal-RN</vt:lpstr>
      <vt:lpstr>Introdução</vt:lpstr>
      <vt:lpstr>Análise situacional</vt:lpstr>
      <vt:lpstr>Análise situacional</vt:lpstr>
      <vt:lpstr>Análise situacional</vt:lpstr>
      <vt:lpstr>Justificativa</vt:lpstr>
      <vt:lpstr>Objetivos</vt:lpstr>
      <vt:lpstr>Metodologia</vt:lpstr>
      <vt:lpstr>Metodologia - Logística</vt:lpstr>
      <vt:lpstr>Apresentação do PowerPoint</vt:lpstr>
      <vt:lpstr>Apresentação do PowerPoint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Discussão</vt:lpstr>
      <vt:lpstr>Discussão</vt:lpstr>
      <vt:lpstr>Reflexão final</vt:lpstr>
      <vt:lpstr>Obrigada!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</dc:creator>
  <cp:lastModifiedBy>Ingrid Tavares</cp:lastModifiedBy>
  <cp:revision>111</cp:revision>
  <dcterms:created xsi:type="dcterms:W3CDTF">2014-02-25T13:44:39Z</dcterms:created>
  <dcterms:modified xsi:type="dcterms:W3CDTF">2014-05-14T00:11:40Z</dcterms:modified>
</cp:coreProperties>
</file>