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7" r:id="rId1"/>
  </p:sldMasterIdLst>
  <p:notesMasterIdLst>
    <p:notesMasterId r:id="rId32"/>
  </p:notesMasterIdLst>
  <p:sldIdLst>
    <p:sldId id="256" r:id="rId2"/>
    <p:sldId id="326" r:id="rId3"/>
    <p:sldId id="307" r:id="rId4"/>
    <p:sldId id="327" r:id="rId5"/>
    <p:sldId id="328" r:id="rId6"/>
    <p:sldId id="329" r:id="rId7"/>
    <p:sldId id="312" r:id="rId8"/>
    <p:sldId id="330" r:id="rId9"/>
    <p:sldId id="260" r:id="rId10"/>
    <p:sldId id="331" r:id="rId11"/>
    <p:sldId id="332" r:id="rId12"/>
    <p:sldId id="314" r:id="rId13"/>
    <p:sldId id="334" r:id="rId14"/>
    <p:sldId id="335" r:id="rId15"/>
    <p:sldId id="336" r:id="rId16"/>
    <p:sldId id="337" r:id="rId17"/>
    <p:sldId id="338" r:id="rId18"/>
    <p:sldId id="351" r:id="rId19"/>
    <p:sldId id="339" r:id="rId20"/>
    <p:sldId id="350" r:id="rId21"/>
    <p:sldId id="340" r:id="rId22"/>
    <p:sldId id="352" r:id="rId23"/>
    <p:sldId id="342" r:id="rId24"/>
    <p:sldId id="349" r:id="rId25"/>
    <p:sldId id="343" r:id="rId26"/>
    <p:sldId id="348" r:id="rId27"/>
    <p:sldId id="344" r:id="rId28"/>
    <p:sldId id="346" r:id="rId29"/>
    <p:sldId id="347" r:id="rId30"/>
    <p:sldId id="297" r:id="rId31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  <p:embeddedFont>
      <p:font typeface="Constantia" panose="02030602050306030303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erciar" initials="n" lastIdx="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84342" autoAdjust="0"/>
  </p:normalViewPr>
  <p:slideViewPr>
    <p:cSldViewPr snapToGrid="0">
      <p:cViewPr>
        <p:scale>
          <a:sx n="81" d="100"/>
          <a:sy n="81" d="100"/>
        </p:scale>
        <p:origin x="230" y="11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Inoel\Desktop\planilha%20de%20Coleta%20de%20dados%20CA%20de%20colo%20do%20utero%20%20e%20mama%20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r%20Inoel\Desktop\C&#243;pia%20de%20Planilha%20de%20coleta%20de%20dados%20final_Ino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4860737344541"/>
          <c:y val="0.31397086018155967"/>
          <c:w val="0.8467750271459108"/>
          <c:h val="0.5401469479694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1.1015911872705019E-2</c:v>
                </c:pt>
                <c:pt idx="1">
                  <c:v>5.5691554467564255E-2</c:v>
                </c:pt>
                <c:pt idx="2">
                  <c:v>8.7515299877601024E-2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170944"/>
        <c:axId val="106129088"/>
      </c:barChart>
      <c:catAx>
        <c:axId val="11317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06129088"/>
        <c:crosses val="autoZero"/>
        <c:auto val="1"/>
        <c:lblAlgn val="ctr"/>
        <c:lblOffset val="100"/>
        <c:noMultiLvlLbl val="0"/>
      </c:catAx>
      <c:valAx>
        <c:axId val="1061290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13170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40890688259108"/>
          <c:y val="0.29924353117428382"/>
          <c:w val="0.84615384615385192"/>
          <c:h val="0.57954759835019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Indicadores!$D$10:$G$10</c:f>
              <c:numCache>
                <c:formatCode>0.0%</c:formatCode>
                <c:ptCount val="4"/>
                <c:pt idx="0">
                  <c:v>1.340996168582376E-2</c:v>
                </c:pt>
                <c:pt idx="1">
                  <c:v>5.1724137931034524E-2</c:v>
                </c:pt>
                <c:pt idx="2">
                  <c:v>6.8965517241379309E-2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390784"/>
        <c:axId val="106131392"/>
      </c:barChart>
      <c:catAx>
        <c:axId val="1103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06131392"/>
        <c:crosses val="autoZero"/>
        <c:auto val="1"/>
        <c:lblAlgn val="ctr"/>
        <c:lblOffset val="100"/>
        <c:noMultiLvlLbl val="0"/>
      </c:catAx>
      <c:valAx>
        <c:axId val="106131392"/>
        <c:scaling>
          <c:orientation val="minMax"/>
          <c:max val="1"/>
        </c:scaling>
        <c:delete val="0"/>
        <c:axPos val="l"/>
        <c:majorGridlines>
          <c:spPr>
            <a:ln w="3175">
              <a:noFill/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VE"/>
          </a:p>
        </c:txPr>
        <c:crossAx val="11039078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VE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2">
    <p:pos x="10" y="10"/>
    <p:text>Incluir gráficos 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3">
    <p:pos x="10" y="10"/>
    <p:text>Incluir gráficos 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4">
    <p:pos x="10" y="10"/>
    <p:text>Incluir gráficos 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5">
    <p:pos x="10" y="10"/>
    <p:text>Incluir gráficos 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6">
    <p:pos x="10" y="10"/>
    <p:text>Incluir gráficos 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20:38.894" idx="27">
    <p:pos x="10" y="10"/>
    <p:text>Incluir gráficos 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9-15T22:48:01.080" idx="17">
    <p:pos x="10" y="10"/>
    <p:text>Incluir fotos da intervenção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0A4A-9D89-4364-A372-938E6C8F6FA1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5C369-6478-418A-8B8A-10F8AAB46B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0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8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5C369-6478-418A-8B8A-10F8AAB46B5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4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99" y="177760"/>
            <a:ext cx="1218812" cy="12284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5530" y="1975916"/>
            <a:ext cx="10349248" cy="2060619"/>
          </a:xfrm>
        </p:spPr>
        <p:txBody>
          <a:bodyPr>
            <a:noAutofit/>
          </a:bodyPr>
          <a:lstStyle/>
          <a:p>
            <a:pPr algn="ctr"/>
            <a:r>
              <a:rPr lang="pt-BR" sz="24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4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spc="-15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na UBS, Lagoão/RS.</a:t>
            </a:r>
            <a:endParaRPr lang="pt-BR" sz="24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191275" y="4021230"/>
            <a:ext cx="9144000" cy="754025"/>
          </a:xfrm>
        </p:spPr>
        <p:txBody>
          <a:bodyPr>
            <a:noAutofit/>
          </a:bodyPr>
          <a:lstStyle/>
          <a:p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Inoel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Gutierrez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Esquijarrosa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Orientadora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Naércia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Santos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493478" y="5224694"/>
            <a:ext cx="501747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1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9981" y="390421"/>
            <a:ext cx="1293479" cy="101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879001" y="529067"/>
            <a:ext cx="51455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ABERTA DO SUS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UNIVERSIDADE FEDERAL DE PELOTAS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Especialização em Saúde da Família</a:t>
            </a: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Modalidade a Distância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Turma nº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kumimoji="0" lang="pt-BR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433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 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000" y="2004646"/>
            <a:ext cx="10340009" cy="4853354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r>
              <a:rPr lang="pt-BR" sz="5100" dirty="0" smtClean="0"/>
              <a:t>Cadastramento e monitoramento das mulheres na faixa etária entre 25 e 64 anos de </a:t>
            </a:r>
            <a:r>
              <a:rPr lang="pt-BR" sz="5100" dirty="0"/>
              <a:t>idade </a:t>
            </a:r>
            <a:r>
              <a:rPr lang="pt-BR" sz="5100" dirty="0" smtClean="0"/>
              <a:t>para </a:t>
            </a:r>
            <a:r>
              <a:rPr lang="pt-BR" sz="5100" dirty="0"/>
              <a:t>detecção precoce do câncer de colo </a:t>
            </a:r>
            <a:r>
              <a:rPr lang="pt-BR" sz="5100" dirty="0" smtClean="0"/>
              <a:t>uterino;</a:t>
            </a:r>
          </a:p>
          <a:p>
            <a:endParaRPr lang="pt-BR" sz="5100" dirty="0" smtClean="0"/>
          </a:p>
          <a:p>
            <a:r>
              <a:rPr lang="pt-BR" sz="5100" dirty="0"/>
              <a:t>Cadastramento e monitoramento das mulheres na faixa etária entre </a:t>
            </a:r>
            <a:r>
              <a:rPr lang="pt-BR" sz="5100" dirty="0" smtClean="0"/>
              <a:t>50 </a:t>
            </a:r>
            <a:r>
              <a:rPr lang="pt-BR" sz="5100" dirty="0"/>
              <a:t>e </a:t>
            </a:r>
            <a:r>
              <a:rPr lang="pt-BR" sz="5100" dirty="0" smtClean="0"/>
              <a:t>69 </a:t>
            </a:r>
            <a:r>
              <a:rPr lang="pt-BR" sz="5100" dirty="0"/>
              <a:t>anos de idade para detecção precoce do câncer de </a:t>
            </a:r>
            <a:r>
              <a:rPr lang="pt-BR" sz="5100" dirty="0" smtClean="0"/>
              <a:t>mama;</a:t>
            </a:r>
          </a:p>
          <a:p>
            <a:endParaRPr lang="pt-BR" sz="5100" dirty="0" smtClean="0"/>
          </a:p>
          <a:p>
            <a:r>
              <a:rPr lang="pt-BR" sz="5100" dirty="0" smtClean="0"/>
              <a:t>Capacitação da equipe baseado no protocolo do Ministério da Saúde;</a:t>
            </a:r>
          </a:p>
          <a:p>
            <a:endParaRPr lang="pt-BR" sz="5100" dirty="0"/>
          </a:p>
          <a:p>
            <a:r>
              <a:rPr lang="pt-BR" sz="5100" dirty="0" smtClean="0"/>
              <a:t>Esclarecimento a comunidade sobre a importância da realização do exame citopatológico do colo uterino e mamografia de acordo com a faixa etária preconizada;</a:t>
            </a:r>
          </a:p>
          <a:p>
            <a:endParaRPr lang="pt-BR" sz="5100" dirty="0" smtClean="0"/>
          </a:p>
          <a:p>
            <a:pPr marL="457200" lvl="1" indent="0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7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PACS 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7627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Implantação do registro específico;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Contatos com lideranças comunitárias;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das mulheres;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clínico;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Manutenção do registro adequado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ficha espelho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de coleta de dados;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a comunidade; </a:t>
            </a:r>
          </a:p>
          <a:p>
            <a:pPr algn="just">
              <a:lnSpc>
                <a:spcPct val="15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em grupo.</a:t>
            </a:r>
          </a:p>
          <a:p>
            <a:pPr marL="0" indent="0" algn="just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458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PACS Lagoa, Lagoão/RS</a:t>
            </a:r>
            <a:r>
              <a:rPr lang="pt-BR" sz="2000" spc="-1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Logística:</a:t>
            </a:r>
          </a:p>
          <a:p>
            <a:endParaRPr lang="pt-BR" dirty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Utilizou-se o CAB do Ministério da Saúde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nº 13 do Ministério da Saúde, 2013;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Adotou-se a Ficha Espelho e Planilha de Coleta de Dados da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UFPel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usuárias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Foram utilizadas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fichas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espelhos e 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prontuários</a:t>
            </a:r>
            <a:r>
              <a:rPr lang="pt-BR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ANALISES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535723"/>
            <a:ext cx="10322169" cy="5111262"/>
          </a:xfrm>
        </p:spPr>
        <p:txBody>
          <a:bodyPr>
            <a:no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/>
              <a:t>objetivo 1: Ampliar a cobertura de detecção precoce do câncer de colo e do câncer de mama.</a:t>
            </a:r>
          </a:p>
          <a:p>
            <a:r>
              <a:rPr lang="pt-BR" sz="2400" dirty="0" smtClean="0"/>
              <a:t>Meta 1.1. Ampliar a cobertura de detecção precoce do câncer de colo de útero das mulheres na faixa etária entre 25 e 64 anos de idade para 80%.</a:t>
            </a:r>
          </a:p>
          <a:p>
            <a:r>
              <a:rPr lang="pt-BR" sz="2400" dirty="0" smtClean="0"/>
              <a:t>Indicador 1.1: Proporção de mulheres entre 25 e 64 anos com exame em dia para detecção precoce de câncer de colo de útero.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/>
              <a:t>No primeiro mês cadastramos 18mulheres, representando uma cobertura de apenas 1.1 %. No segundo mês, conseguimos aumentar os cadastros atingindo 91 (5.6 %) das mulheres nesta faixa-etária. No último mês conseguimos cadastrar 143 mulheres, atingindo 8.8 % do total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objetivo 1: Ampliar a cobertura de detecção precoce do câncer de colo e do câncer de mama.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535723"/>
            <a:ext cx="10322169" cy="5111262"/>
          </a:xfrm>
        </p:spPr>
        <p:txBody>
          <a:bodyPr>
            <a:no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/>
              <a:t>Meta 1.1. Ampliar a cobertura de detecção precoce do câncer de colo de útero das mulheres na faixa etária entre 25 e 64 anos de idade para 80%.</a:t>
            </a:r>
          </a:p>
          <a:p>
            <a:r>
              <a:rPr lang="pt-BR" sz="2400" dirty="0" smtClean="0"/>
              <a:t>Indicador 1.1: Proporção de mulheres entre 25 e 64 anos com exame em dia para detecção precoce de câncer de colo de útero.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(1,1%)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91(5,6%)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 (8,8%)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23906338"/>
              </p:ext>
            </p:extLst>
          </p:nvPr>
        </p:nvGraphicFramePr>
        <p:xfrm>
          <a:off x="5650523" y="3786553"/>
          <a:ext cx="4010757" cy="211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8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objetivo 1: Ampliar a cobertura de detecção precoce do câncer de colo e do câncer de mama.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535723"/>
            <a:ext cx="10322169" cy="5111262"/>
          </a:xfrm>
        </p:spPr>
        <p:txBody>
          <a:bodyPr>
            <a:no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Meta 1.2. Ampliar a cobertura de detecção precoce do câncer de mama das  </a:t>
            </a:r>
            <a:r>
              <a:rPr lang="pt-BR" sz="2400" dirty="0" err="1"/>
              <a:t>mulhres</a:t>
            </a:r>
            <a:r>
              <a:rPr lang="pt-BR" sz="2400" dirty="0"/>
              <a:t> da faixa </a:t>
            </a:r>
            <a:r>
              <a:rPr lang="pt-BR" sz="2400" dirty="0" err="1"/>
              <a:t>etaria</a:t>
            </a:r>
            <a:r>
              <a:rPr lang="pt-BR" sz="2400" dirty="0"/>
              <a:t> </a:t>
            </a:r>
          </a:p>
          <a:p>
            <a:r>
              <a:rPr lang="pt-BR" sz="2400" dirty="0"/>
              <a:t>Indicador 1.2: Proporção de mulheres entre 50 e 69 anos com exame em dia para detecção precoce de câncer de mama.</a:t>
            </a:r>
          </a:p>
          <a:p>
            <a:endParaRPr lang="pt-BR" sz="2400" dirty="0" smtClean="0"/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 (1,2%)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(5,2%)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(6,8%)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798764779"/>
              </p:ext>
            </p:extLst>
          </p:nvPr>
        </p:nvGraphicFramePr>
        <p:xfrm>
          <a:off x="4759570" y="3892063"/>
          <a:ext cx="4589584" cy="2609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0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Objetivo 2: </a:t>
            </a:r>
            <a:r>
              <a:rPr lang="pt-BR" sz="2400" dirty="0"/>
              <a:t>Melhorar a qualidade do atendimento das mulheres que realizam detecção precoce de câncer de colo de útero e de mama na unidade de saúde.</a:t>
            </a:r>
            <a:br>
              <a:rPr lang="pt-BR" sz="2400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875691"/>
            <a:ext cx="10322169" cy="1946031"/>
          </a:xfrm>
        </p:spPr>
        <p:txBody>
          <a:bodyPr>
            <a:noAutofit/>
          </a:bodyPr>
          <a:lstStyle/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/>
              <a:t>Meta 2.1. Obter 100% de coleta de amostras satisfatórias do exame citopatológico do colo de útero.</a:t>
            </a:r>
          </a:p>
          <a:p>
            <a:r>
              <a:rPr lang="pt-BR" sz="2400" dirty="0" smtClean="0"/>
              <a:t>Indicador 2.1: Proporção de mulheres com amostras satisfatórias do exame citopatológico do colo de útero.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02: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91(100%)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03: 143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75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1322" y="726830"/>
            <a:ext cx="10961077" cy="11202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/>
              <a:t>objetivo </a:t>
            </a:r>
            <a:r>
              <a:rPr lang="pt-BR" sz="2400" dirty="0"/>
              <a:t>3: Melhorar a adesão das mulheres à realização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mamografia.</a:t>
            </a:r>
            <a:br>
              <a:rPr lang="pt-BR" sz="2400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875691"/>
            <a:ext cx="10322169" cy="2321171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3.1. Identificar a 100% das mulheres com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unidade de saúde.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3.1: Proporção de mulheres que tiveram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colo de útero alterado que não estão sendo acompanhadas pela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(100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Mês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91(100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Mês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 143 (100%)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24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1322" y="726830"/>
            <a:ext cx="10961077" cy="112025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dirty="0" smtClean="0"/>
              <a:t>objetivo </a:t>
            </a:r>
            <a:r>
              <a:rPr lang="pt-BR" sz="2400" dirty="0"/>
              <a:t>3: Melhorar a adesão das mulheres à realização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mamografia.</a:t>
            </a:r>
            <a:br>
              <a:rPr lang="pt-BR" sz="2400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1631" y="1875691"/>
            <a:ext cx="10322169" cy="1946031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3.2. Identificar a 100% das mulheres com mamografia alteradas sem acompanhamento pela unidade de saúde.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3.2: Proporção de mulheres que tiveram mamografia alterada que não estão sendo acompanhadas pela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07(100%) Mês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27(100%) Mês </a:t>
            </a: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36(100%)</a:t>
            </a:r>
            <a:endParaRPr lang="pt-B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8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Meta 3.3. Realizar busca ativa em 100% de mulheres com exame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alterado sem acompanhamento pela unidade de saúde.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Indicador 3.3: Proporção de mulheres com exame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alterado que não estão em acompanhamento e que foram buscadas pelo serviço para dar continuidade ao tratamento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(100%) Mês 02: 91(100%) Mês 03: 143 (100%)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objetivo </a:t>
            </a:r>
            <a:r>
              <a:rPr lang="pt-BR" sz="2400" dirty="0"/>
              <a:t>3: Melhorar a adesão das mulheres à realização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mamografia.</a:t>
            </a:r>
            <a:br>
              <a:rPr lang="pt-BR" sz="2400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0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8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18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</a:t>
            </a:r>
            <a:r>
              <a:rPr lang="pt-BR" sz="1800" spc="-15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UBSLagoa</a:t>
            </a:r>
            <a:r>
              <a:rPr lang="pt-BR" sz="18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Lagoão/RS.</a:t>
            </a:r>
            <a:endParaRPr lang="pt-BR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3791" y="1825625"/>
            <a:ext cx="10340009" cy="435133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Devido à alta incidência e mortalidade decorrentes do câncer do colo uterino e da mama no Brasil, ressalta-se a necessidade da implantação de estratégias eficazes para o controle dessas patologias. Envolvendo ações de promoção à saúde, de prevenção e detecção precoce, de acesso à confirmação diagnóstica, de tratamento adequado e em tempo oportuno e de cuidados paliativos, quando esses se fizerem necessários. (BRASIL, 2013)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773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3.4. Realizar busca ativa em 100% de mulheres com mamografia alterada sem acompanhamento pela unidade de saúde.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Indicador 3.4: Proporção de mulheres com mamografia alterada que não estão em acompanhamento e que foram buscadas pelo serviço para dar continuidade ao tratamento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 07(100%) Mês 02: 27(100%) Mês 03: 36(100%)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400" dirty="0" smtClean="0"/>
              <a:t>objetivo </a:t>
            </a:r>
            <a:r>
              <a:rPr lang="pt-BR" sz="2400" dirty="0"/>
              <a:t>3: Melhorar a adesão das mulheres à realização de exame </a:t>
            </a:r>
            <a:r>
              <a:rPr lang="pt-BR" sz="2400" dirty="0" err="1"/>
              <a:t>citopatológico</a:t>
            </a:r>
            <a:r>
              <a:rPr lang="pt-BR" sz="2400" dirty="0"/>
              <a:t> de colo de útero e mamografia.</a:t>
            </a:r>
            <a:br>
              <a:rPr lang="pt-BR" sz="2400" dirty="0"/>
            </a:b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3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4.1. Manter registro da coleta de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colo de útero em registro específico em 100% das mulheres cadastradas.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4.1: Proporção de mulheres com registro adequado do exame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citopatológico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colo de útero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(100%) Mês 02: 91(100%) Mês 03: 143 (100%)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873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4.2. Manter registro da realização da mamografia em registro específico em 100% das mulheres cadastradas.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4.2: Proporção de mulheres com registro adequado do exame de mamas e mamografia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07(100%) Mês 02: 27(100%) Mês 03: 36(100%)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5806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: Mapear as mulheres de risco para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colo de útero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 de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5.1. Pesquisar sinais de alerta para câncer de colo de útero em 100% das mulheres entre 25 e 64 anos dor e sangramento após relação sexual e/ou corrimento vaginal excessivo.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5.1: Proporção de mulheres entre 25 e 64 anos com pesquisa de sinais de alerta para câncer de colo de útero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(100%) Mês 02: 91(100%) Mês 03: 143 (100%)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30028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: Mapear as mulheres de risco para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de colo de útero e 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câncer de </a:t>
            </a:r>
            <a:r>
              <a:rPr lang="pt-BR" sz="2900" dirty="0"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5.2. Realizar avaliação de risco para câncer de mama em 100% das mulheres entre 50 e 69 anos.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5.2: Proporção de mulheres entre 50 e 69 anos com avaliação de risco para câncer de mama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07(100%) Mês 02: 27(100%) Mês 03: 36(100%)</a:t>
            </a: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2640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das mulheres que realizam detecção precoce de câncer de colo de útero e de mama  na unidade de saúde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6.1. Orientar a 100% das mulheres cadastradas sobre doenças sexualmente transmissíveis e fatores de risco para câncer de colo de útero.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6.1: Proporção de mulheres orientadas sobre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DST`s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fatores de risco para câncer de colo de útero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18 (100%) Mês 02: 91(100%) Mês 03: 143 (100%)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75228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das mulheres que realizam detecção precoce de câncer de colo de útero e de mama  na unidade de saúde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6.2 Orientar a 100% das mulheres cadastradas sobre doenças sexualmente transmissíveis e fatores de risco para câncer de mama.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Indicador 6.2: Proporção de mulheres orientadas sobre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DSTs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fatores de risco para câncer de mama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01: 07(100%) Mês 02: 27(100%) Mês 03: 36(100%)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67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a equipe e serviço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Integração de todos os membros; </a:t>
            </a:r>
          </a:p>
          <a:p>
            <a:pPr algn="just"/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Aperfeiçoamento </a:t>
            </a: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da prática </a:t>
            </a:r>
            <a:r>
              <a:rPr lang="pt-BR" alt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profissional;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Reorganização do processo de trabalho;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 do registro permitindo acompanhamento da ação programática;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Busca ativa das mulheres e melhor acolhimento.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Importância para a comunidade: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Assistência mais qualificada para detecção precoce do câncer de colo do útero e de mama; 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Orientações  sobre cuidados à saúde.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1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intervenção foi incorporada a rotina da UBS;</a:t>
            </a:r>
          </a:p>
          <a:p>
            <a:endParaRPr lang="pt-BR" dirty="0" smtClean="0"/>
          </a:p>
          <a:p>
            <a:r>
              <a:rPr lang="pt-BR" sz="2800" dirty="0"/>
              <a:t>Necessitamos discutir estratégias para facilitar o acesso as mulheres que moram distante da </a:t>
            </a:r>
            <a:r>
              <a:rPr lang="pt-BR" sz="2800" dirty="0" smtClean="0"/>
              <a:t>UBS, ampliando </a:t>
            </a:r>
            <a:r>
              <a:rPr lang="pt-BR" dirty="0" smtClean="0"/>
              <a:t>as ações para as demais comunidades vinculadas a equipe.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72855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Reflexão crítica pessoal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Orgulho  por participar do curso;</a:t>
            </a:r>
          </a:p>
          <a:p>
            <a:r>
              <a:rPr lang="pt-BR" dirty="0" smtClean="0"/>
              <a:t>Aperfeiçoamento do idioma;</a:t>
            </a:r>
          </a:p>
          <a:p>
            <a:r>
              <a:rPr lang="pt-BR" dirty="0" smtClean="0"/>
              <a:t>Aperfeiçoamento da prática profissional de todos da equipe;</a:t>
            </a:r>
          </a:p>
          <a:p>
            <a:r>
              <a:rPr lang="pt-BR" dirty="0" smtClean="0"/>
              <a:t>Conhecimento mais aprofundado do território;</a:t>
            </a:r>
          </a:p>
          <a:p>
            <a:r>
              <a:rPr lang="pt-BR" dirty="0" smtClean="0"/>
              <a:t>Melhoria da qualidade da assistência e registro das informações;</a:t>
            </a:r>
          </a:p>
          <a:p>
            <a:r>
              <a:rPr lang="pt-BR" dirty="0" smtClean="0"/>
              <a:t>Intensificação das ações de prevenção e promoção da saúde em nossa comunidade.</a:t>
            </a:r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6838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PACS 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20000" y="1784300"/>
            <a:ext cx="102338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município: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Localização: noroeste do Rio Grande do Sul;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Área: </a:t>
            </a:r>
            <a:r>
              <a:rPr lang="pt-BR" sz="2400" dirty="0" smtClean="0"/>
              <a:t>383,60</a:t>
            </a:r>
            <a:r>
              <a:rPr lang="pt-BR" sz="2400" dirty="0"/>
              <a:t> 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pt-B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2,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Colonização: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Etnia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alemã, italiana, africana;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População: 6.285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Economia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agricultura, plantação de soja, milho e fumo.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277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i="1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Muito obrigado!</a:t>
            </a:r>
            <a:endParaRPr lang="pt-BR" i="1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26" name="Picture 2" descr="E:\TUTORIA UFPel\Inoel\U4\Cuidados-Com-a-Saúde-da-Mulher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9" y="2517898"/>
            <a:ext cx="50292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do sistema de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saúde: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dirty="0" smtClean="0"/>
              <a:t>UBS, funciona nos dois turnos, não havendo atendimento nos fins de semana. Não temos um mapa da UBS.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laboratório conveniado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SUS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 Sala de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observaçao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22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Caracterização da UBS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Bairro: Comunidade lagoão</a:t>
            </a:r>
            <a:endParaRPr lang="pt-B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População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adstrita: 6285 </a:t>
            </a:r>
            <a:r>
              <a:rPr lang="pt-BR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habitantes</a:t>
            </a:r>
            <a:r>
              <a:rPr lang="pt-BR" sz="31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03 equipes da ESF rural: Caçador, </a:t>
            </a:r>
            <a:r>
              <a:rPr lang="pt-BR" sz="3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Pinhazinho</a:t>
            </a:r>
            <a:r>
              <a:rPr lang="pt-BR" sz="3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 Alto da serra;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Equipe composta por: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01 Médica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Geral;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enfermeira;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técnica de enfermagem;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 odontólogo;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1 técnica de odontologia; 1 farmacêutica; 1 auxiliar de serviços gerais; 1 recepcionista; </a:t>
            </a:r>
            <a:r>
              <a:rPr lang="pt-BR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3100" dirty="0">
                <a:latin typeface="Arial" panose="020B0604020202020204" pitchFamily="34" charset="0"/>
                <a:cs typeface="Arial" panose="020B0604020202020204" pitchFamily="34" charset="0"/>
              </a:rPr>
              <a:t>agentes comunitários de saúde.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544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Útero e de Mama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Lagoa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2400" b="1" dirty="0" smtClean="0"/>
              <a:t>Infraestrutura adequada</a:t>
            </a:r>
            <a:r>
              <a:rPr lang="pt-BR" sz="2400" dirty="0" smtClean="0"/>
              <a:t>:  sala de espera, sala de reuniões, almoxarifado, 2 consultórios médicos, sanitários (pacientes, funcionários, deficientes), uma sala de vacinas, uma sala de curativos e nebulização, uma sala para farmácia, consultório de ginecologia para preventivos, um consultório odontológico com escovódromo, uma cozinha, depósito para o lixo, sala de esterilização e preparação de material, abrigo para material biológico e lixo não contaminado.</a:t>
            </a:r>
          </a:p>
        </p:txBody>
      </p:sp>
    </p:spTree>
    <p:extLst>
      <p:ext uri="{BB962C8B-B14F-4D97-AF65-F5344CB8AC3E}">
        <p14:creationId xmlns:p14="http://schemas.microsoft.com/office/powerpoint/2010/main" val="14039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PACS 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5868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Situação da ação programática antes da intervenção: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Inexistência de registros específicos que permitissem o monitoramento e avaliação do programa;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Deficientes ações educativas e atividades em grupo.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/>
          </a:p>
        </p:txBody>
      </p:sp>
      <p:pic>
        <p:nvPicPr>
          <p:cNvPr id="5" name="Picture 2" descr="E:\TUTORIA UFPel\Inoel\U4\saude_mul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39" y="4605338"/>
            <a:ext cx="2520462" cy="174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TUTORIA UFPel\Inoel\U4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3" y="4535731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476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</a:t>
            </a:r>
            <a:r>
              <a:rPr lang="pt-BR" sz="2000" spc="-15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 Lagoa</a:t>
            </a: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14754" y="1469196"/>
            <a:ext cx="10515600" cy="518501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/>
              <a:t>Melhorar a Atenção à Saúde da Mulher - Prevenção do Câncer de Colo de Útero e Controle do Câncer de Mama – UBS  Lagoão, Lagoão/RS.</a:t>
            </a:r>
          </a:p>
          <a:p>
            <a:pPr lvl="1"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E:\TUTORIA UFPel\Inoel\U4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20" y="416350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3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0000" y="1908308"/>
            <a:ext cx="10340009" cy="47152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</a:p>
          <a:p>
            <a:pPr marL="0" indent="0" algn="just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Envolveu ações organizadas em quatro eixos norteadores: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Eixo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de Monitoramento e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Avaliação;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Organização e Gestão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Engajamento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Público;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Eixo de Qualificação da Prática Clínica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pt-BR" dirty="0"/>
          </a:p>
          <a:p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 Mulher na Prevenção do Câncer </a:t>
            </a:r>
            <a:b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Colo do Útero e de Mama no PACS Lagoa, Lagoão/RS.</a:t>
            </a:r>
            <a:endParaRPr lang="pt-B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2492</TotalTime>
  <Words>1982</Words>
  <Application>Microsoft Office PowerPoint</Application>
  <PresentationFormat>Personalizado</PresentationFormat>
  <Paragraphs>194</Paragraphs>
  <Slides>30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6" baseType="lpstr">
      <vt:lpstr>Arial</vt:lpstr>
      <vt:lpstr>Calibri</vt:lpstr>
      <vt:lpstr>Wingdings 2</vt:lpstr>
      <vt:lpstr>Constantia</vt:lpstr>
      <vt:lpstr>Times New Roman</vt:lpstr>
      <vt:lpstr>Fluxo</vt:lpstr>
      <vt:lpstr>Melhoria da Atenção à Saúde da Mulher na Prevenção do Câncer  de Colo do Útero e de Mama na UBS, Lagoão/RS.</vt:lpstr>
      <vt:lpstr>Melhoria da Atenção à Saúde da Mulher na Prevenção do Câncer  de Colo do Útero e de Mama UBSLagoa, Lagoão/RS.</vt:lpstr>
      <vt:lpstr>Melhoria da Atenção à Saúde da Mulher na Prevenção do Câncer  de Colo do Útero e de Mama no PACS Lagoa, Lagoão/RS.</vt:lpstr>
      <vt:lpstr>Melhoria da Atenção à Saúde da Mulher na Prevenção do Câncer  de Colo do Útero e de Mama no ubs Lagoa, Lagoão/RS.</vt:lpstr>
      <vt:lpstr>Melhoria da Atenção à Saúde da Mulher na Prevenção do Câncer  de Colo do Útero e de Mama no ubs Lagoa, Lagoão/RS.</vt:lpstr>
      <vt:lpstr>Melhoria da Atenção à Saúde da Mulher na Prevenção do Câncer  de Colo do Útero e de Mama ubs Lagoa, Lagoão/RS.</vt:lpstr>
      <vt:lpstr>Melhoria da Atenção à Saúde da Mulher na Prevenção do Câncer  de Colo do Útero e de Mama no PACS Lagoa, Lagoão/RS.</vt:lpstr>
      <vt:lpstr>Melhoria da Atenção à Saúde da Mulher na Prevenção do Câncer  de Colo do Útero e de Mama UBS  Lagoa, Lagoão/RS.</vt:lpstr>
      <vt:lpstr>Presentación de PowerPoint</vt:lpstr>
      <vt:lpstr>Melhoria da Atenção à Saúde da Mulher na Prevenção do Câncer  de Colo do Útero e de Mama no UBS  Lagoa, Lagoão/RS.</vt:lpstr>
      <vt:lpstr>Melhoria da Atenção à Saúde da Mulher na Prevenção do Câncer  de Colo do Útero e de Mama no PACS Lagoa, Lagoão/RS.</vt:lpstr>
      <vt:lpstr>Melhoria da Atenção à Saúde da Mulher na Prevenção do Câncer  de Colo do Útero e de Mama no PACS Lagoa, Lagoão/RS.</vt:lpstr>
      <vt:lpstr>ANALISES</vt:lpstr>
      <vt:lpstr>objetivo 1: Ampliar a cobertura de detecção precoce do câncer de colo e do câncer de mama.</vt:lpstr>
      <vt:lpstr>objetivo 1: Ampliar a cobertura de detecção precoce do câncer de colo e do câncer de mama.</vt:lpstr>
      <vt:lpstr>Objetivo 2: Melhorar a qualidade do atendimento das mulheres que realizam detecção precoce de câncer de colo de útero e de mama na unidade de saúde. 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 </vt:lpstr>
      <vt:lpstr>objetivo 3: Melhorar a adesão das mulheres à realização de exame citopatológico de colo de útero e mamografia. </vt:lpstr>
      <vt:lpstr>objetivo 4: Melhorar o registro das informações </vt:lpstr>
      <vt:lpstr>objetivo 4: Melhorar o registro das informações </vt:lpstr>
      <vt:lpstr>    Objetivo 5: Mapear as mulheres de risco para câncer de colo de útero e câncer de mama.</vt:lpstr>
      <vt:lpstr>    Objetivo 5: Mapear as mulheres de risco para câncer de colo de útero e câncer de mama.</vt:lpstr>
      <vt:lpstr>objetivo 6: Promover a saúde das mulheres que realizam detecção precoce de câncer de colo de útero e de mama  na unidade de saúde.</vt:lpstr>
      <vt:lpstr>objetivo 6: Promover a saúde das mulheres que realizam detecção precoce de câncer de colo de útero e de mama  na unidade de saúde.</vt:lpstr>
      <vt:lpstr>Discussão</vt:lpstr>
      <vt:lpstr>                 Discussão</vt:lpstr>
      <vt:lpstr>Reflexão crítica pessoal</vt:lpstr>
      <vt:lpstr>Muito 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Trabalho de Conclusão de Curso</dc:title>
  <dc:creator>Julio Rodríguez</dc:creator>
  <cp:lastModifiedBy>inoel 15</cp:lastModifiedBy>
  <cp:revision>332</cp:revision>
  <dcterms:created xsi:type="dcterms:W3CDTF">2015-08-11T12:24:31Z</dcterms:created>
  <dcterms:modified xsi:type="dcterms:W3CDTF">2015-09-22T01:11:49Z</dcterms:modified>
</cp:coreProperties>
</file>