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98" r:id="rId4"/>
    <p:sldId id="300" r:id="rId5"/>
    <p:sldId id="301" r:id="rId6"/>
    <p:sldId id="304" r:id="rId7"/>
    <p:sldId id="302" r:id="rId8"/>
    <p:sldId id="303" r:id="rId9"/>
    <p:sldId id="258" r:id="rId10"/>
    <p:sldId id="262" r:id="rId11"/>
    <p:sldId id="299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63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Bucal%20do%20Idoso%20-%20Ionara%20Holand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Bucal%20do%20Idoso%20-%20Ionara%20Holand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os\Especializa&#231;&#227;o%20em%20Sa&#250;de%20da%20Fam&#237;lia\4%20Interven&#231;&#227;o\Planilha%20de%20coleta%20de%20dados%20-%20Sa&#250;de%20do%20Idoso%20-%20Ionara%20Holan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7.5630252100840303E-2</c:v>
                </c:pt>
                <c:pt idx="1">
                  <c:v>0.159663865546218</c:v>
                </c:pt>
                <c:pt idx="2">
                  <c:v>0.28571428571428598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7136512"/>
        <c:axId val="29483776"/>
      </c:barChart>
      <c:catAx>
        <c:axId val="671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9483776"/>
        <c:crosses val="autoZero"/>
        <c:auto val="1"/>
        <c:lblAlgn val="ctr"/>
        <c:lblOffset val="100"/>
        <c:noMultiLvlLbl val="0"/>
      </c:catAx>
      <c:valAx>
        <c:axId val="2948377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71365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873728"/>
        <c:axId val="80875520"/>
      </c:barChart>
      <c:catAx>
        <c:axId val="8087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75520"/>
        <c:crosses val="autoZero"/>
        <c:auto val="1"/>
        <c:lblAlgn val="ctr"/>
        <c:lblOffset val="100"/>
        <c:noMultiLvlLbl val="0"/>
      </c:catAx>
      <c:valAx>
        <c:axId val="808755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73728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914304"/>
        <c:axId val="80915840"/>
      </c:barChart>
      <c:catAx>
        <c:axId val="8091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15840"/>
        <c:crosses val="autoZero"/>
        <c:auto val="1"/>
        <c:lblAlgn val="ctr"/>
        <c:lblOffset val="100"/>
        <c:noMultiLvlLbl val="0"/>
      </c:catAx>
      <c:valAx>
        <c:axId val="8091584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14304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- Saúde Bucal do Idoso - Ionara Holanda.xlsx]Indicadores'!$C$14</c:f>
              <c:strCache>
                <c:ptCount val="1"/>
                <c:pt idx="0">
                  <c:v>Proporção de idosos com necessidade de tratamento</c:v>
                </c:pt>
              </c:strCache>
            </c:strRef>
          </c:tx>
          <c:invertIfNegative val="0"/>
          <c:cat>
            <c:strRef>
              <c:f>'[Planilha de coleta de dados - Saúde Bucal do Idoso - Ionara Holanda.xlsx]Indicadores'!$D$13:$F$13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- Saúde Bucal do Idoso - Ionara Holanda.xlsx]Indicadores'!$D$14:$F$14</c:f>
              <c:numCache>
                <c:formatCode>0.0%</c:formatCode>
                <c:ptCount val="3"/>
                <c:pt idx="0">
                  <c:v>0.73333333333333295</c:v>
                </c:pt>
                <c:pt idx="1">
                  <c:v>0.70588235294117696</c:v>
                </c:pt>
                <c:pt idx="2">
                  <c:v>0.71794871794871795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626816"/>
        <c:axId val="80628352"/>
      </c:barChart>
      <c:catAx>
        <c:axId val="806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28352"/>
        <c:crosses val="autoZero"/>
        <c:auto val="1"/>
        <c:lblAlgn val="ctr"/>
        <c:lblOffset val="100"/>
        <c:noMultiLvlLbl val="0"/>
      </c:catAx>
      <c:valAx>
        <c:axId val="8062835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268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676736"/>
        <c:axId val="80678272"/>
      </c:barChart>
      <c:catAx>
        <c:axId val="806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78272"/>
        <c:crosses val="autoZero"/>
        <c:auto val="1"/>
        <c:lblAlgn val="ctr"/>
        <c:lblOffset val="100"/>
        <c:noMultiLvlLbl val="0"/>
      </c:catAx>
      <c:valAx>
        <c:axId val="806782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676736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709120"/>
        <c:axId val="80710656"/>
      </c:barChart>
      <c:catAx>
        <c:axId val="807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10656"/>
        <c:crosses val="autoZero"/>
        <c:auto val="1"/>
        <c:lblAlgn val="ctr"/>
        <c:lblOffset val="100"/>
        <c:noMultiLvlLbl val="0"/>
      </c:catAx>
      <c:valAx>
        <c:axId val="8071065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09120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756736"/>
        <c:axId val="80758272"/>
      </c:barChart>
      <c:catAx>
        <c:axId val="807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58272"/>
        <c:crosses val="autoZero"/>
        <c:auto val="1"/>
        <c:lblAlgn val="ctr"/>
        <c:lblOffset val="100"/>
        <c:noMultiLvlLbl val="0"/>
      </c:catAx>
      <c:valAx>
        <c:axId val="807582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56736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invertIfNegative val="0"/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782848"/>
        <c:axId val="80784384"/>
      </c:barChart>
      <c:catAx>
        <c:axId val="807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84384"/>
        <c:crosses val="autoZero"/>
        <c:auto val="1"/>
        <c:lblAlgn val="ctr"/>
        <c:lblOffset val="100"/>
        <c:noMultiLvlLbl val="0"/>
      </c:catAx>
      <c:valAx>
        <c:axId val="8078438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78284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805248"/>
        <c:axId val="80831616"/>
      </c:barChart>
      <c:catAx>
        <c:axId val="808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31616"/>
        <c:crosses val="autoZero"/>
        <c:auto val="1"/>
        <c:lblAlgn val="ctr"/>
        <c:lblOffset val="100"/>
        <c:noMultiLvlLbl val="0"/>
      </c:catAx>
      <c:valAx>
        <c:axId val="8083161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05248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invertIfNegative val="0"/>
          <c:cat>
            <c:strRef>
              <c:f>Indicadores!$D$59:$F$59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Indicadores!$D$60:$F$60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860288"/>
        <c:axId val="80861824"/>
      </c:barChart>
      <c:catAx>
        <c:axId val="808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61824"/>
        <c:crosses val="autoZero"/>
        <c:auto val="1"/>
        <c:lblAlgn val="ctr"/>
        <c:lblOffset val="100"/>
        <c:noMultiLvlLbl val="0"/>
      </c:catAx>
      <c:valAx>
        <c:axId val="8086182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8602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940032"/>
        <c:axId val="80958208"/>
      </c:barChart>
      <c:catAx>
        <c:axId val="809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58208"/>
        <c:crosses val="autoZero"/>
        <c:auto val="1"/>
        <c:lblAlgn val="ctr"/>
        <c:lblOffset val="100"/>
        <c:noMultiLvlLbl val="0"/>
      </c:catAx>
      <c:valAx>
        <c:axId val="809582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40032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dados - Saúde Bucal do Idoso - Ionara Holanda.xlsx]Indicadores'!$C$4</c:f>
              <c:strCache>
                <c:ptCount val="1"/>
                <c:pt idx="0">
                  <c:v>Cobertura do programa de atenção à saúde bucal do idoso na unidade de saúde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invertIfNegative val="0"/>
          <c:cat>
            <c:strRef>
              <c:f>'[Planilha de coleta de dados - Saúde Bucal do Idoso - Ionara Holanda.xlsx]Indicadores'!$D$3:$F$3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'[Planilha de coleta de dados - Saúde Bucal do Idoso - Ionara Holanda.xlsx]Indicadores'!$D$4:$F$4</c:f>
              <c:numCache>
                <c:formatCode>0.0%</c:formatCode>
                <c:ptCount val="3"/>
                <c:pt idx="0">
                  <c:v>6.3025210084033598E-2</c:v>
                </c:pt>
                <c:pt idx="1">
                  <c:v>0.14285714285714299</c:v>
                </c:pt>
                <c:pt idx="2">
                  <c:v>0.16386554621848701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375872"/>
        <c:axId val="71414528"/>
      </c:barChart>
      <c:catAx>
        <c:axId val="7137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14528"/>
        <c:crosses val="autoZero"/>
        <c:auto val="1"/>
        <c:lblAlgn val="ctr"/>
        <c:lblOffset val="100"/>
        <c:noMultiLvlLbl val="0"/>
      </c:catAx>
      <c:valAx>
        <c:axId val="714145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37587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974592"/>
        <c:axId val="80976128"/>
      </c:barChart>
      <c:catAx>
        <c:axId val="80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76128"/>
        <c:crosses val="autoZero"/>
        <c:auto val="1"/>
        <c:lblAlgn val="ctr"/>
        <c:lblOffset val="100"/>
        <c:noMultiLvlLbl val="0"/>
      </c:catAx>
      <c:valAx>
        <c:axId val="8097612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745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0996992"/>
        <c:axId val="81080704"/>
      </c:barChart>
      <c:catAx>
        <c:axId val="8099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080704"/>
        <c:crosses val="autoZero"/>
        <c:auto val="1"/>
        <c:lblAlgn val="ctr"/>
        <c:lblOffset val="100"/>
        <c:noMultiLvlLbl val="0"/>
      </c:catAx>
      <c:valAx>
        <c:axId val="8108070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996992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109376"/>
        <c:axId val="81110912"/>
      </c:barChart>
      <c:catAx>
        <c:axId val="811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10912"/>
        <c:crosses val="autoZero"/>
        <c:auto val="1"/>
        <c:lblAlgn val="ctr"/>
        <c:lblOffset val="100"/>
        <c:noMultiLvlLbl val="0"/>
      </c:catAx>
      <c:valAx>
        <c:axId val="8111091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093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152256"/>
        <c:axId val="81158144"/>
      </c:barChart>
      <c:catAx>
        <c:axId val="811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58144"/>
        <c:crosses val="autoZero"/>
        <c:auto val="1"/>
        <c:lblAlgn val="ctr"/>
        <c:lblOffset val="100"/>
        <c:noMultiLvlLbl val="0"/>
      </c:catAx>
      <c:valAx>
        <c:axId val="811581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52256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182720"/>
        <c:axId val="81184256"/>
      </c:barChart>
      <c:catAx>
        <c:axId val="811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84256"/>
        <c:crosses val="autoZero"/>
        <c:auto val="1"/>
        <c:lblAlgn val="ctr"/>
        <c:lblOffset val="100"/>
        <c:noMultiLvlLbl val="0"/>
      </c:catAx>
      <c:valAx>
        <c:axId val="8118425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182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217408"/>
        <c:axId val="81218944"/>
      </c:barChart>
      <c:catAx>
        <c:axId val="812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18944"/>
        <c:crosses val="autoZero"/>
        <c:auto val="1"/>
        <c:lblAlgn val="ctr"/>
        <c:lblOffset val="100"/>
        <c:noMultiLvlLbl val="0"/>
      </c:catAx>
      <c:valAx>
        <c:axId val="812189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17408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231232"/>
        <c:axId val="81249408"/>
      </c:barChart>
      <c:catAx>
        <c:axId val="8123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49408"/>
        <c:crosses val="autoZero"/>
        <c:auto val="1"/>
        <c:lblAlgn val="ctr"/>
        <c:lblOffset val="100"/>
        <c:noMultiLvlLbl val="0"/>
      </c:catAx>
      <c:valAx>
        <c:axId val="812494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3123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282944"/>
        <c:axId val="81284480"/>
      </c:barChart>
      <c:catAx>
        <c:axId val="812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84480"/>
        <c:crosses val="autoZero"/>
        <c:auto val="1"/>
        <c:lblAlgn val="ctr"/>
        <c:lblOffset val="100"/>
        <c:noMultiLvlLbl val="0"/>
      </c:catAx>
      <c:valAx>
        <c:axId val="8128448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282944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1304960"/>
        <c:axId val="81306752"/>
      </c:barChart>
      <c:catAx>
        <c:axId val="813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306752"/>
        <c:crosses val="autoZero"/>
        <c:auto val="1"/>
        <c:lblAlgn val="ctr"/>
        <c:lblOffset val="100"/>
        <c:noMultiLvlLbl val="0"/>
      </c:catAx>
      <c:valAx>
        <c:axId val="8130675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130496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511360"/>
        <c:axId val="82512896"/>
      </c:barChart>
      <c:catAx>
        <c:axId val="825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512896"/>
        <c:crosses val="autoZero"/>
        <c:auto val="1"/>
        <c:lblAlgn val="ctr"/>
        <c:lblOffset val="100"/>
        <c:noMultiLvlLbl val="0"/>
      </c:catAx>
      <c:valAx>
        <c:axId val="8251289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511360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448832"/>
        <c:axId val="71454720"/>
      </c:barChart>
      <c:catAx>
        <c:axId val="714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54720"/>
        <c:crosses val="autoZero"/>
        <c:auto val="1"/>
        <c:lblAlgn val="ctr"/>
        <c:lblOffset val="100"/>
        <c:noMultiLvlLbl val="0"/>
      </c:catAx>
      <c:valAx>
        <c:axId val="7145472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48832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553856"/>
        <c:axId val="82555648"/>
      </c:barChart>
      <c:catAx>
        <c:axId val="825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555648"/>
        <c:crosses val="autoZero"/>
        <c:auto val="1"/>
        <c:lblAlgn val="ctr"/>
        <c:lblOffset val="100"/>
        <c:noMultiLvlLbl val="0"/>
      </c:catAx>
      <c:valAx>
        <c:axId val="8255564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55385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867328"/>
        <c:axId val="82868864"/>
      </c:barChart>
      <c:catAx>
        <c:axId val="828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68864"/>
        <c:crosses val="autoZero"/>
        <c:auto val="1"/>
        <c:lblAlgn val="ctr"/>
        <c:lblOffset val="100"/>
        <c:noMultiLvlLbl val="0"/>
      </c:catAx>
      <c:valAx>
        <c:axId val="8286886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67328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892288"/>
        <c:axId val="82893824"/>
      </c:barChart>
      <c:catAx>
        <c:axId val="828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93824"/>
        <c:crosses val="autoZero"/>
        <c:auto val="1"/>
        <c:lblAlgn val="ctr"/>
        <c:lblOffset val="100"/>
        <c:noMultiLvlLbl val="0"/>
      </c:catAx>
      <c:valAx>
        <c:axId val="8289382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922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590720"/>
        <c:axId val="82600704"/>
      </c:barChart>
      <c:catAx>
        <c:axId val="825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00704"/>
        <c:crosses val="autoZero"/>
        <c:auto val="1"/>
        <c:lblAlgn val="ctr"/>
        <c:lblOffset val="100"/>
        <c:noMultiLvlLbl val="0"/>
      </c:catAx>
      <c:valAx>
        <c:axId val="8260070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5907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662528"/>
        <c:axId val="82664064"/>
      </c:barChart>
      <c:catAx>
        <c:axId val="826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64064"/>
        <c:crosses val="autoZero"/>
        <c:auto val="1"/>
        <c:lblAlgn val="ctr"/>
        <c:lblOffset val="100"/>
        <c:noMultiLvlLbl val="0"/>
      </c:catAx>
      <c:valAx>
        <c:axId val="8266406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62528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687488"/>
        <c:axId val="82689024"/>
      </c:barChart>
      <c:catAx>
        <c:axId val="826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89024"/>
        <c:crosses val="autoZero"/>
        <c:auto val="1"/>
        <c:lblAlgn val="ctr"/>
        <c:lblOffset val="100"/>
        <c:noMultiLvlLbl val="0"/>
      </c:catAx>
      <c:valAx>
        <c:axId val="8268902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874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705408"/>
        <c:axId val="82719488"/>
      </c:barChart>
      <c:catAx>
        <c:axId val="8270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19488"/>
        <c:crosses val="autoZero"/>
        <c:auto val="1"/>
        <c:lblAlgn val="ctr"/>
        <c:lblOffset val="100"/>
        <c:noMultiLvlLbl val="0"/>
      </c:catAx>
      <c:valAx>
        <c:axId val="8271948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0540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752640"/>
        <c:axId val="82754176"/>
      </c:barChart>
      <c:catAx>
        <c:axId val="8275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54176"/>
        <c:crosses val="autoZero"/>
        <c:auto val="1"/>
        <c:lblAlgn val="ctr"/>
        <c:lblOffset val="100"/>
        <c:noMultiLvlLbl val="0"/>
      </c:catAx>
      <c:valAx>
        <c:axId val="8275417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52640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773504"/>
        <c:axId val="82775040"/>
      </c:barChart>
      <c:catAx>
        <c:axId val="827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75040"/>
        <c:crosses val="autoZero"/>
        <c:auto val="1"/>
        <c:lblAlgn val="ctr"/>
        <c:lblOffset val="100"/>
        <c:noMultiLvlLbl val="0"/>
      </c:catAx>
      <c:valAx>
        <c:axId val="8277504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73504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795520"/>
        <c:axId val="82801408"/>
      </c:barChart>
      <c:catAx>
        <c:axId val="827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01408"/>
        <c:crosses val="autoZero"/>
        <c:auto val="1"/>
        <c:lblAlgn val="ctr"/>
        <c:lblOffset val="100"/>
        <c:noMultiLvlLbl val="0"/>
      </c:catAx>
      <c:valAx>
        <c:axId val="8280140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795520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1477120"/>
        <c:axId val="71478656"/>
      </c:barChart>
      <c:catAx>
        <c:axId val="714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78656"/>
        <c:crosses val="autoZero"/>
        <c:auto val="1"/>
        <c:lblAlgn val="ctr"/>
        <c:lblOffset val="100"/>
        <c:noMultiLvlLbl val="0"/>
      </c:catAx>
      <c:valAx>
        <c:axId val="7147865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477120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834944"/>
        <c:axId val="82836480"/>
      </c:barChart>
      <c:catAx>
        <c:axId val="828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36480"/>
        <c:crosses val="autoZero"/>
        <c:auto val="1"/>
        <c:lblAlgn val="ctr"/>
        <c:lblOffset val="100"/>
        <c:noMultiLvlLbl val="0"/>
      </c:catAx>
      <c:valAx>
        <c:axId val="8283648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34944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2978688"/>
        <c:axId val="82980224"/>
      </c:barChart>
      <c:catAx>
        <c:axId val="829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980224"/>
        <c:crosses val="autoZero"/>
        <c:auto val="1"/>
        <c:lblAlgn val="ctr"/>
        <c:lblOffset val="100"/>
        <c:noMultiLvlLbl val="0"/>
      </c:catAx>
      <c:valAx>
        <c:axId val="8298022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978688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Indicadores!$D$65:$F$65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Indicadores!$D$66:$F$66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3029376"/>
        <c:axId val="83031168"/>
      </c:barChart>
      <c:catAx>
        <c:axId val="83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031168"/>
        <c:crosses val="autoZero"/>
        <c:auto val="1"/>
        <c:lblAlgn val="ctr"/>
        <c:lblOffset val="100"/>
        <c:noMultiLvlLbl val="0"/>
      </c:catAx>
      <c:valAx>
        <c:axId val="8303116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02937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945664"/>
        <c:axId val="74947200"/>
      </c:barChart>
      <c:catAx>
        <c:axId val="7494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947200"/>
        <c:crosses val="autoZero"/>
        <c:auto val="1"/>
        <c:lblAlgn val="ctr"/>
        <c:lblOffset val="100"/>
        <c:noMultiLvlLbl val="0"/>
      </c:catAx>
      <c:valAx>
        <c:axId val="74947200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945664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973952"/>
        <c:axId val="74975488"/>
      </c:barChart>
      <c:catAx>
        <c:axId val="749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975488"/>
        <c:crosses val="autoZero"/>
        <c:auto val="1"/>
        <c:lblAlgn val="ctr"/>
        <c:lblOffset val="100"/>
        <c:noMultiLvlLbl val="0"/>
      </c:catAx>
      <c:valAx>
        <c:axId val="74975488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4973952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5022336"/>
        <c:axId val="75023872"/>
      </c:barChart>
      <c:catAx>
        <c:axId val="750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023872"/>
        <c:crosses val="autoZero"/>
        <c:auto val="1"/>
        <c:lblAlgn val="ctr"/>
        <c:lblOffset val="100"/>
        <c:noMultiLvlLbl val="0"/>
      </c:catAx>
      <c:valAx>
        <c:axId val="75023872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022336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5070464"/>
        <c:axId val="75084544"/>
      </c:barChart>
      <c:catAx>
        <c:axId val="750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084544"/>
        <c:crosses val="autoZero"/>
        <c:auto val="1"/>
        <c:lblAlgn val="ctr"/>
        <c:lblOffset val="100"/>
        <c:noMultiLvlLbl val="0"/>
      </c:catAx>
      <c:valAx>
        <c:axId val="750845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070464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5103232"/>
        <c:axId val="80560896"/>
      </c:barChart>
      <c:catAx>
        <c:axId val="751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0560896"/>
        <c:crosses val="autoZero"/>
        <c:auto val="1"/>
        <c:lblAlgn val="ctr"/>
        <c:lblOffset val="100"/>
        <c:noMultiLvlLbl val="0"/>
      </c:catAx>
      <c:valAx>
        <c:axId val="80560896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103232"/>
        <c:crosses val="autoZero"/>
        <c:crossBetween val="between"/>
        <c:majorUnit val="0.2"/>
        <c:minorUnit val="0.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3533-3607-4BDB-8DBB-5D0B12D630FF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809DE-B053-4016-A29D-B4A4240659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58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51489-B1A3-48F4-BE88-2DAEB4812895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B592-A861-4F12-A83D-F0F9D589FA0A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E674-AECC-421D-9768-1C5DE75AE6D4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637B-A3BB-4B01-BED7-C7F35C20B1E8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C825-AEC0-4331-A23C-BB6FDCA772DE}" type="datetime1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F65E-058D-40D3-A42E-27ABEEF3B946}" type="datetime1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29B9-7621-4B45-BFAC-261273EB9B80}" type="datetime1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A057-AFD4-4370-8748-C82F5E5CAFDB}" type="datetime1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9D3C-91D2-4EBD-80FC-D5560FBB49E0}" type="datetime1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37E2-8CFA-4A53-9D0F-C983382D1679}" type="datetime1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D002-C2B5-408D-86CA-44E8147D9C17}" type="datetime1">
              <a:rPr lang="pt-BR" smtClean="0"/>
              <a:t>22/01/2015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DDB495-CF27-4597-96F6-2D09301E50A7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C013879-CE11-4416-B713-10CE0E1AB264}" type="datetime1">
              <a:rPr lang="pt-BR" smtClean="0"/>
              <a:t>22/01/2015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460432" cy="2438127"/>
          </a:xfrm>
        </p:spPr>
        <p:txBody>
          <a:bodyPr/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IMPLEMENTAÇÃO DA ATENÇÃO À SAÚDE DO IDOSO NA UBS PIAÇAVA, DEMERVAL LOBÃO - PIAUÍ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7992888" cy="121081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UNIVERSIDADE FEDERAL DE PELOTAS – </a:t>
            </a:r>
            <a:r>
              <a:rPr lang="pt-BR" dirty="0" err="1" smtClean="0">
                <a:solidFill>
                  <a:schemeClr val="tx1"/>
                </a:solidFill>
                <a:latin typeface="Century Schoolbook" pitchFamily="18" charset="0"/>
              </a:rPr>
              <a:t>UFPel</a:t>
            </a:r>
            <a:endParaRPr lang="pt-BR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DEPARTAMENTO DE MEDICINA SOCIAL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PROGRAMA DE ESPECIALIZAÇÃO EM SAÚDE DA FAMÍLIA</a:t>
            </a:r>
            <a:endParaRPr lang="pt-BR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7544" y="6237312"/>
            <a:ext cx="756084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PELOTAS, 2015</a:t>
            </a:r>
            <a:endParaRPr lang="pt-BR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55576" y="4869160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IONARA HOLANDA DE MOURA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ORIENTADORA: </a:t>
            </a:r>
            <a:r>
              <a:rPr lang="pt-BR" dirty="0" err="1" smtClean="0">
                <a:solidFill>
                  <a:schemeClr val="tx1"/>
                </a:solidFill>
                <a:latin typeface="Century Schoolbook" pitchFamily="18" charset="0"/>
              </a:rPr>
              <a:t>PROF.ª</a:t>
            </a:r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Century Schoolbook" pitchFamily="18" charset="0"/>
              </a:rPr>
              <a:t>Ms</a:t>
            </a:r>
            <a:r>
              <a:rPr lang="pt-BR" dirty="0" smtClean="0">
                <a:solidFill>
                  <a:schemeClr val="tx1"/>
                </a:solidFill>
                <a:latin typeface="Century Schoolbook" pitchFamily="18" charset="0"/>
              </a:rPr>
              <a:t>. PATRÍCIA OSÓRIO GUERREIRO</a:t>
            </a:r>
            <a:endParaRPr lang="pt-BR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METODOLOGIA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84576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Century Schoolbook" pitchFamily="18" charset="0"/>
              </a:rPr>
              <a:t>DETALHAMENTO DAS AÇÕES</a:t>
            </a:r>
            <a:r>
              <a:rPr lang="pt-BR" sz="2400" dirty="0" smtClean="0">
                <a:latin typeface="Century Schoolbook" pitchFamily="18" charset="0"/>
              </a:rPr>
              <a:t>:</a:t>
            </a:r>
          </a:p>
          <a:p>
            <a:pPr lvl="1" algn="just"/>
            <a:r>
              <a:rPr lang="pt-BR" sz="2200" dirty="0" smtClean="0">
                <a:latin typeface="Century Schoolbook" pitchFamily="18" charset="0"/>
              </a:rPr>
              <a:t>Para cada objetivo e meta, as ações envolveram:</a:t>
            </a:r>
          </a:p>
          <a:p>
            <a:pPr lvl="1" algn="just"/>
            <a:endParaRPr lang="pt-BR" sz="2200" dirty="0">
              <a:latin typeface="Century Schoolbook" pitchFamily="18" charset="0"/>
            </a:endParaRP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endParaRPr lang="pt-BR" sz="2200" dirty="0">
              <a:latin typeface="Century Schoolbook" pitchFamily="18" charset="0"/>
            </a:endParaRP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endParaRPr lang="pt-BR" sz="2200" dirty="0">
              <a:latin typeface="Century Schoolbook" pitchFamily="18" charset="0"/>
            </a:endParaRP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endParaRPr lang="pt-BR" sz="2200" dirty="0">
              <a:latin typeface="Century Schoolbook" pitchFamily="18" charset="0"/>
            </a:endParaRP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10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619672" y="2816804"/>
            <a:ext cx="5256584" cy="31324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3199035"/>
            <a:ext cx="52565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Century Schoolbook" pitchFamily="18" charset="0"/>
              </a:rPr>
              <a:t>Monitoramento e Avaliação</a:t>
            </a:r>
          </a:p>
          <a:p>
            <a:pPr algn="ctr"/>
            <a:endParaRPr lang="pt-BR" sz="2200" dirty="0">
              <a:latin typeface="Century Schoolbook" pitchFamily="18" charset="0"/>
            </a:endParaRPr>
          </a:p>
          <a:p>
            <a:pPr algn="ctr"/>
            <a:r>
              <a:rPr lang="pt-BR" sz="2200" dirty="0" smtClean="0">
                <a:latin typeface="Century Schoolbook" pitchFamily="18" charset="0"/>
              </a:rPr>
              <a:t>Organização e Gestão do Serviço</a:t>
            </a:r>
          </a:p>
          <a:p>
            <a:pPr algn="ctr"/>
            <a:endParaRPr lang="pt-BR" sz="2200" dirty="0">
              <a:latin typeface="Century Schoolbook" pitchFamily="18" charset="0"/>
            </a:endParaRPr>
          </a:p>
          <a:p>
            <a:pPr algn="ctr"/>
            <a:r>
              <a:rPr lang="pt-BR" sz="2200" dirty="0" smtClean="0">
                <a:latin typeface="Century Schoolbook" pitchFamily="18" charset="0"/>
              </a:rPr>
              <a:t>Engajamento Público</a:t>
            </a:r>
          </a:p>
          <a:p>
            <a:pPr algn="ctr"/>
            <a:endParaRPr lang="pt-BR" sz="2200" dirty="0">
              <a:latin typeface="Century Schoolbook" pitchFamily="18" charset="0"/>
            </a:endParaRPr>
          </a:p>
          <a:p>
            <a:pPr algn="ctr"/>
            <a:r>
              <a:rPr lang="pt-BR" sz="2200" dirty="0" smtClean="0">
                <a:latin typeface="Century Schoolbook" pitchFamily="18" charset="0"/>
              </a:rPr>
              <a:t>Qualificação da </a:t>
            </a:r>
            <a:r>
              <a:rPr lang="pt-BR" sz="2200" dirty="0">
                <a:latin typeface="Century Schoolbook" pitchFamily="18" charset="0"/>
              </a:rPr>
              <a:t>P</a:t>
            </a:r>
            <a:r>
              <a:rPr lang="pt-BR" sz="2200" dirty="0" smtClean="0">
                <a:latin typeface="Century Schoolbook" pitchFamily="18" charset="0"/>
              </a:rPr>
              <a:t>rática Clínica</a:t>
            </a:r>
            <a:endParaRPr lang="pt-BR" sz="2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METODOLOGIA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84576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Century Schoolbook" pitchFamily="18" charset="0"/>
              </a:rPr>
              <a:t>LOGÍSTICA</a:t>
            </a:r>
            <a:r>
              <a:rPr lang="pt-BR" sz="2400" dirty="0">
                <a:latin typeface="Century Schoolbook" pitchFamily="18" charset="0"/>
              </a:rPr>
              <a:t>:</a:t>
            </a:r>
          </a:p>
          <a:p>
            <a:pPr lvl="1" algn="just"/>
            <a:r>
              <a:rPr lang="pt-BR" sz="2200" dirty="0" smtClean="0">
                <a:latin typeface="Century Schoolbook" pitchFamily="18" charset="0"/>
              </a:rPr>
              <a:t>Contato com a Secretaria de Saúde e com a comunidade local.</a:t>
            </a: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r>
              <a:rPr lang="pt-BR" sz="2200" dirty="0" smtClean="0">
                <a:latin typeface="Century Schoolbook" pitchFamily="18" charset="0"/>
              </a:rPr>
              <a:t>Capacitação com os profissionais sobre o Manual </a:t>
            </a:r>
            <a:r>
              <a:rPr lang="pt-BR" sz="2200" dirty="0">
                <a:latin typeface="Century Schoolbook" pitchFamily="18" charset="0"/>
              </a:rPr>
              <a:t>Técnico de Envelhecimento e Saúde da Pessoa Idosa, Ministério da Saúde (2006</a:t>
            </a:r>
            <a:r>
              <a:rPr lang="pt-BR" sz="2200" dirty="0" smtClean="0">
                <a:latin typeface="Century Schoolbook" pitchFamily="18" charset="0"/>
              </a:rPr>
              <a:t>).</a:t>
            </a: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r>
              <a:rPr lang="pt-BR" sz="2200" dirty="0" smtClean="0">
                <a:latin typeface="Century Schoolbook" pitchFamily="18" charset="0"/>
              </a:rPr>
              <a:t>Estruturação do acolhimento e do registro das ações.</a:t>
            </a:r>
          </a:p>
          <a:p>
            <a:pPr lvl="1" algn="just"/>
            <a:endParaRPr lang="pt-BR" sz="2200" dirty="0" smtClean="0">
              <a:latin typeface="Century Schoolbook" pitchFamily="18" charset="0"/>
            </a:endParaRPr>
          </a:p>
          <a:p>
            <a:pPr lvl="1" algn="just"/>
            <a:r>
              <a:rPr lang="pt-BR" sz="2200" dirty="0" smtClean="0">
                <a:latin typeface="Century Schoolbook" pitchFamily="18" charset="0"/>
              </a:rPr>
              <a:t>Atendimentos clínicos e visitas domiciliares.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>
                <a:latin typeface="Century Schoolbook" pitchFamily="18" charset="0"/>
              </a:rPr>
              <a:t>O</a:t>
            </a:r>
            <a:r>
              <a:rPr lang="pt-BR" u="sng" dirty="0" smtClean="0">
                <a:latin typeface="Century Schoolbook" pitchFamily="18" charset="0"/>
              </a:rPr>
              <a:t>bjetivo 1</a:t>
            </a:r>
            <a:r>
              <a:rPr lang="pt-BR" dirty="0" smtClean="0">
                <a:latin typeface="Century Schoolbook" pitchFamily="18" charset="0"/>
              </a:rPr>
              <a:t>: ampliar a cobertura do programa de saúde do idoso.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Meta </a:t>
            </a:r>
            <a:r>
              <a:rPr lang="pt-BR" dirty="0">
                <a:latin typeface="Century Schoolbook" pitchFamily="18" charset="0"/>
              </a:rPr>
              <a:t>1.1: Ampliar a cobertura de atenção à saúde do idoso da área da unidade de saúde para 60%.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12</a:t>
            </a:fld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215193024"/>
              </p:ext>
            </p:extLst>
          </p:nvPr>
        </p:nvGraphicFramePr>
        <p:xfrm>
          <a:off x="1403648" y="2924944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7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>
                <a:latin typeface="Century Schoolbook" pitchFamily="18" charset="0"/>
              </a:rPr>
              <a:t>O</a:t>
            </a:r>
            <a:r>
              <a:rPr lang="pt-BR" u="sng" dirty="0" smtClean="0">
                <a:latin typeface="Century Schoolbook" pitchFamily="18" charset="0"/>
              </a:rPr>
              <a:t>bjetivo 1</a:t>
            </a:r>
            <a:r>
              <a:rPr lang="pt-BR" dirty="0" smtClean="0">
                <a:latin typeface="Century Schoolbook" pitchFamily="18" charset="0"/>
              </a:rPr>
              <a:t>: ampliar a cobertura do programa de saúde do idoso.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1.2: Realizar a primeira consulta odontológica </a:t>
            </a:r>
            <a:r>
              <a:rPr lang="pt-BR" dirty="0" smtClean="0">
                <a:latin typeface="Century Schoolbook" pitchFamily="18" charset="0"/>
              </a:rPr>
              <a:t>programática </a:t>
            </a:r>
            <a:r>
              <a:rPr lang="pt-BR" dirty="0">
                <a:latin typeface="Century Schoolbook" pitchFamily="18" charset="0"/>
              </a:rPr>
              <a:t>a 60% dos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508078510"/>
              </p:ext>
            </p:extLst>
          </p:nvPr>
        </p:nvGraphicFramePr>
        <p:xfrm>
          <a:off x="1403648" y="2996952"/>
          <a:ext cx="5904656" cy="355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5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2.1: Realizar Avaliação Multidimensional Rápida de 100% dos idosos da área de abrangência.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1256225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2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2.2: Realizar exame clínico apropriado em 100% das consultas.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2.3: Realizar a solicitação de exames complementares periódicos em 100% dos idosos hipertensos e/ou diabéticos.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16</a:t>
            </a:fld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53755735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2.4: Priorizar a prescrição de medicamentos da Farmácia Popular a 100% dos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17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2.5: Cadastrar 100% dos idosos acamados ou com problemas de locomoção.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18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53755735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 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Meta </a:t>
            </a:r>
            <a:r>
              <a:rPr lang="pt-BR" dirty="0">
                <a:latin typeface="Century Schoolbook" pitchFamily="18" charset="0"/>
              </a:rPr>
              <a:t>2.6: Realizar visita domiciliar a 100% dos idosos acamados ou com problemas de locomoção.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54997842"/>
              </p:ext>
            </p:extLst>
          </p:nvPr>
        </p:nvGraphicFramePr>
        <p:xfrm>
          <a:off x="1661518" y="2924944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12414" y="6237312"/>
            <a:ext cx="846043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pt-BR" sz="1800" dirty="0" smtClean="0">
                <a:latin typeface="Century Schoolbook" pitchFamily="18" charset="0"/>
              </a:rPr>
              <a:t>OBS: A </a:t>
            </a:r>
            <a:r>
              <a:rPr lang="pt-BR" sz="1800" dirty="0">
                <a:latin typeface="Century Schoolbook" pitchFamily="18" charset="0"/>
              </a:rPr>
              <a:t>equipe de saúde bucal não realiza atendimento domiciliar, assim nenhum idoso acamado ou com problema de locomoção recebeu esse </a:t>
            </a:r>
            <a:r>
              <a:rPr lang="pt-BR" sz="1800" dirty="0" smtClean="0">
                <a:latin typeface="Century Schoolbook" pitchFamily="18" charset="0"/>
              </a:rPr>
              <a:t>serviço</a:t>
            </a:r>
            <a:r>
              <a:rPr lang="pt-BR" sz="1800" dirty="0">
                <a:latin typeface="Century Schoolbook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INTRODUÇÃO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Century Schoolbook" pitchFamily="18" charset="0"/>
              </a:rPr>
              <a:t>Caracterização do município: Demerval Lobão - PI</a:t>
            </a:r>
          </a:p>
          <a:p>
            <a:endParaRPr lang="pt-BR" sz="2400" dirty="0">
              <a:latin typeface="Century Schoolbook" pitchFamily="18" charset="0"/>
            </a:endParaRPr>
          </a:p>
          <a:p>
            <a:pPr lvl="1"/>
            <a:r>
              <a:rPr lang="pt-BR" sz="2400" dirty="0" smtClean="0">
                <a:latin typeface="Century Schoolbook" pitchFamily="18" charset="0"/>
              </a:rPr>
              <a:t>Análise Situacional e Estratégica: UBS Piaçava</a:t>
            </a:r>
          </a:p>
          <a:p>
            <a:pPr lvl="1"/>
            <a:endParaRPr lang="pt-BR" sz="2400" dirty="0">
              <a:latin typeface="Century Schoolbook" pitchFamily="18" charset="0"/>
            </a:endParaRPr>
          </a:p>
          <a:p>
            <a:pPr lvl="2"/>
            <a:r>
              <a:rPr lang="pt-BR" sz="2400" dirty="0" smtClean="0">
                <a:latin typeface="Century Schoolbook" pitchFamily="18" charset="0"/>
              </a:rPr>
              <a:t>Saúde do Idoso antes da intervenção</a:t>
            </a:r>
          </a:p>
          <a:p>
            <a:pPr lvl="2"/>
            <a:endParaRPr lang="pt-BR" sz="2400" dirty="0">
              <a:latin typeface="Century Schoolbook" pitchFamily="18" charset="0"/>
            </a:endParaRPr>
          </a:p>
          <a:p>
            <a:pPr lvl="3"/>
            <a:r>
              <a:rPr lang="pt-BR" sz="2400" dirty="0" smtClean="0">
                <a:latin typeface="Century Schoolbook" pitchFamily="18" charset="0"/>
              </a:rPr>
              <a:t>Importância dessa ação programática</a:t>
            </a:r>
          </a:p>
          <a:p>
            <a:pPr lvl="3"/>
            <a:endParaRPr lang="pt-BR" sz="2400" dirty="0">
              <a:latin typeface="Century Schoolbook" pitchFamily="18" charset="0"/>
            </a:endParaRPr>
          </a:p>
          <a:p>
            <a:pPr lvl="4"/>
            <a:r>
              <a:rPr lang="pt-BR" sz="2400" dirty="0" smtClean="0">
                <a:latin typeface="Century Schoolbook" pitchFamily="18" charset="0"/>
              </a:rPr>
              <a:t>Justificativa / Relevância</a:t>
            </a:r>
            <a:endParaRPr lang="pt-BR" sz="2400" dirty="0">
              <a:latin typeface="Century Schoolbook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3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 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2.7: Rastrear 100% dos idosos para Hipertensão Arterial Sistêmica (HAS).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20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2.8: Rastrear 100% dos idosos com pressão arterial sustentada maior que 135/80 mmHg para Diabetes Mellitus (DM).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2</a:t>
            </a:r>
            <a:r>
              <a:rPr lang="pt-BR" dirty="0" smtClean="0">
                <a:latin typeface="Century Schoolbook" pitchFamily="18" charset="0"/>
              </a:rPr>
              <a:t>: Melhorar a qualidade da atenção ao idoso na 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Meta 2.9: Realizar avaliação da necessidade de atendimento odontológico em 100% dos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22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</a:t>
            </a:r>
            <a:r>
              <a:rPr lang="pt-BR" dirty="0" smtClean="0">
                <a:latin typeface="Century Schoolbook" pitchFamily="18" charset="0"/>
              </a:rPr>
              <a:t>2.11: </a:t>
            </a:r>
            <a:r>
              <a:rPr lang="pt-BR" dirty="0">
                <a:latin typeface="Century Schoolbook" pitchFamily="18" charset="0"/>
              </a:rPr>
              <a:t>Concluir o tratamento odontológico em 100% dos idosos com primeira consulta odontológica programática.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23</a:t>
            </a:fld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76653630"/>
              </p:ext>
            </p:extLst>
          </p:nvPr>
        </p:nvGraphicFramePr>
        <p:xfrm>
          <a:off x="1691680" y="2780929"/>
          <a:ext cx="5184575" cy="31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5890046"/>
            <a:ext cx="846043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cs typeface="Arial" pitchFamily="34" charset="0"/>
              </a:rPr>
              <a:t>Proporção de idosos com necessidade de tratamento odontológico.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>
                <a:latin typeface="Century Schoolbook" pitchFamily="18" charset="0"/>
              </a:rPr>
              <a:t>Como </a:t>
            </a:r>
            <a:r>
              <a:rPr lang="pt-BR" dirty="0">
                <a:latin typeface="Century Schoolbook" pitchFamily="18" charset="0"/>
              </a:rPr>
              <a:t>não foi concluído nenhum tratamento odontológico, ainda temos 28 usuários aguardando por esse serviço.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2.12: Avaliar alterações de mucosa bucal em 100% dos idosos com primeira consulta odontológica programática.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24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9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2413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2</a:t>
            </a:r>
            <a:r>
              <a:rPr lang="pt-BR" dirty="0">
                <a:latin typeface="Century Schoolbook" pitchFamily="18" charset="0"/>
              </a:rPr>
              <a:t>: Melhorar a qualidade da atenção ao idoso na </a:t>
            </a:r>
            <a:r>
              <a:rPr lang="pt-BR" dirty="0" smtClean="0">
                <a:latin typeface="Century Schoolbook" pitchFamily="18" charset="0"/>
              </a:rPr>
              <a:t>UBS.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</a:t>
            </a:r>
            <a:r>
              <a:rPr lang="pt-BR" dirty="0">
                <a:latin typeface="Century Schoolbook" pitchFamily="18" charset="0"/>
              </a:rPr>
              <a:t>Meta 2.13: Avaliar necessidade de prótese dentária em 100% dos idosos com primeira consulta odontológica programática.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0836418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9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5121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3</a:t>
            </a:r>
            <a:r>
              <a:rPr lang="pt-BR" dirty="0">
                <a:latin typeface="Century Schoolbook" pitchFamily="18" charset="0"/>
              </a:rPr>
              <a:t>: Melhorar a adesão dos idosos ao Programa de Saúde do Idoso.</a:t>
            </a:r>
          </a:p>
          <a:p>
            <a:pPr marL="114300" indent="0" algn="just">
              <a:buNone/>
            </a:pPr>
            <a:r>
              <a:rPr lang="pt-BR" dirty="0" smtClean="0">
                <a:latin typeface="Century Schoolbook" pitchFamily="18" charset="0"/>
              </a:rPr>
              <a:t>- Meta </a:t>
            </a:r>
            <a:r>
              <a:rPr lang="pt-BR" dirty="0">
                <a:latin typeface="Century Schoolbook" pitchFamily="18" charset="0"/>
              </a:rPr>
              <a:t>3.1: Buscar 100% dos idosos faltosos às consultas programadas.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26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22238423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43177090"/>
              </p:ext>
            </p:extLst>
          </p:nvPr>
        </p:nvGraphicFramePr>
        <p:xfrm>
          <a:off x="1187624" y="3068960"/>
          <a:ext cx="61926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6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5121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</a:t>
            </a:r>
            <a:r>
              <a:rPr lang="pt-BR" u="sng" dirty="0">
                <a:latin typeface="Century Schoolbook" pitchFamily="18" charset="0"/>
              </a:rPr>
              <a:t>3</a:t>
            </a:r>
            <a:r>
              <a:rPr lang="pt-BR" dirty="0">
                <a:latin typeface="Century Schoolbook" pitchFamily="18" charset="0"/>
              </a:rPr>
              <a:t>: Melhorar a adesão dos idosos ao Programa de Saúde do </a:t>
            </a:r>
            <a:r>
              <a:rPr lang="pt-BR" dirty="0" smtClean="0">
                <a:latin typeface="Century Schoolbook" pitchFamily="18" charset="0"/>
              </a:rPr>
              <a:t>Idoso.</a:t>
            </a:r>
          </a:p>
          <a:p>
            <a:pPr algn="just">
              <a:buFontTx/>
              <a:buChar char="-"/>
            </a:pPr>
            <a:r>
              <a:rPr lang="pt-BR" dirty="0" smtClean="0">
                <a:latin typeface="Century Schoolbook" pitchFamily="18" charset="0"/>
              </a:rPr>
              <a:t>Meta </a:t>
            </a:r>
            <a:r>
              <a:rPr lang="pt-BR" dirty="0">
                <a:latin typeface="Century Schoolbook" pitchFamily="18" charset="0"/>
              </a:rPr>
              <a:t>3.2: Buscar 100% dos idosos faltosos à primeira consulta odontológica programática</a:t>
            </a:r>
            <a:r>
              <a:rPr lang="pt-BR" dirty="0" smtClean="0">
                <a:latin typeface="Century Schoolbook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pt-BR" dirty="0">
              <a:effectLst/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 smtClean="0"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>
              <a:effectLst/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 smtClean="0"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>
              <a:effectLst/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 smtClean="0">
              <a:latin typeface="Century Schoolbook" pitchFamily="18" charset="0"/>
            </a:endParaRPr>
          </a:p>
          <a:p>
            <a:pPr algn="just">
              <a:buFontTx/>
              <a:buChar char="-"/>
            </a:pPr>
            <a:endParaRPr lang="pt-BR" dirty="0">
              <a:effectLst/>
              <a:latin typeface="Century Schoolbook" pitchFamily="18" charset="0"/>
            </a:endParaRPr>
          </a:p>
          <a:p>
            <a:pPr marL="114300" indent="0" algn="just">
              <a:buNone/>
            </a:pPr>
            <a:endParaRPr lang="pt-BR" sz="1800" dirty="0" smtClean="0"/>
          </a:p>
          <a:p>
            <a:pPr marL="114300" indent="0" algn="just">
              <a:buNone/>
            </a:pPr>
            <a:r>
              <a:rPr lang="pt-BR" sz="1800" dirty="0" smtClean="0"/>
              <a:t>OBS: Não </a:t>
            </a:r>
            <a:r>
              <a:rPr lang="pt-BR" sz="1800" dirty="0"/>
              <a:t>houve cálculo da busca ativa no caso das consultas odontológicas subsequentes, uma vez que nenhum usuário teve acesso ao tratamento de fato. </a:t>
            </a:r>
          </a:p>
          <a:p>
            <a:pPr marL="114300" indent="0" algn="just">
              <a:buNone/>
            </a:pP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27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87412242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75517679"/>
              </p:ext>
            </p:extLst>
          </p:nvPr>
        </p:nvGraphicFramePr>
        <p:xfrm>
          <a:off x="1763688" y="3068960"/>
          <a:ext cx="55446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5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15212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4</a:t>
            </a:r>
            <a:r>
              <a:rPr lang="pt-BR" dirty="0">
                <a:latin typeface="Century Schoolbook" pitchFamily="18" charset="0"/>
              </a:rPr>
              <a:t>: Melhorar o registro das informações.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4.1: Manter registro específico de 100% das pessoas idosas.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28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335491023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86629005"/>
              </p:ext>
            </p:extLst>
          </p:nvPr>
        </p:nvGraphicFramePr>
        <p:xfrm>
          <a:off x="1187624" y="2780928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5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15212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4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Melhorar o registro das informações.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4.3: Distribuir a Caderneta de Saúde da Pessoa Idosa a 100% dos idosos cadastrados.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29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371784688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45206126"/>
              </p:ext>
            </p:extLst>
          </p:nvPr>
        </p:nvGraphicFramePr>
        <p:xfrm>
          <a:off x="1187624" y="2780928"/>
          <a:ext cx="59766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3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6561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u="sng" dirty="0" smtClean="0">
                <a:latin typeface="Century Schoolbook" pitchFamily="18" charset="0"/>
              </a:rPr>
              <a:t>Objetivo 5</a:t>
            </a:r>
            <a:r>
              <a:rPr lang="pt-BR" dirty="0">
                <a:latin typeface="Century Schoolbook" pitchFamily="18" charset="0"/>
              </a:rPr>
              <a:t>: Mapear os idosos de risco da área de abrangência.</a:t>
            </a:r>
          </a:p>
          <a:p>
            <a:pPr marL="114300" indent="0">
              <a:buNone/>
            </a:pPr>
            <a:r>
              <a:rPr lang="pt-BR" dirty="0">
                <a:latin typeface="Century Schoolbook" pitchFamily="18" charset="0"/>
              </a:rPr>
              <a:t>- Meta 5.1: Rastrear 100% das pessoas idosas para risco de morbimortalidade</a:t>
            </a:r>
            <a:r>
              <a:rPr lang="pt-BR" dirty="0" smtClean="0">
                <a:latin typeface="Century Schoolbook" pitchFamily="18" charset="0"/>
              </a:rPr>
              <a:t>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30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451542950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94914467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3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6561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u="sng" dirty="0" smtClean="0">
                <a:latin typeface="Century Schoolbook" pitchFamily="18" charset="0"/>
              </a:rPr>
              <a:t>Objetivo 5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Mapear os idosos de risco da área de abrangência.</a:t>
            </a:r>
          </a:p>
          <a:p>
            <a:pPr marL="114300" indent="0">
              <a:buNone/>
            </a:pPr>
            <a:r>
              <a:rPr lang="pt-BR" dirty="0">
                <a:latin typeface="Century Schoolbook" pitchFamily="18" charset="0"/>
              </a:rPr>
              <a:t>- Meta 5.2: Investigar a presença de indicadores de fragilização na velhice em 100% das pessoas idosas.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31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65936885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23137982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7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961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u="sng" dirty="0" smtClean="0">
                <a:latin typeface="Century Schoolbook" pitchFamily="18" charset="0"/>
              </a:rPr>
              <a:t>Objetivo 5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Mapear os idosos de risco da área de abrangência.</a:t>
            </a:r>
          </a:p>
          <a:p>
            <a:pPr marL="114300" indent="0">
              <a:buNone/>
            </a:pPr>
            <a:r>
              <a:rPr lang="pt-BR" dirty="0">
                <a:latin typeface="Century Schoolbook" pitchFamily="18" charset="0"/>
              </a:rPr>
              <a:t>- Meta 5.3: Avaliar a rede social de 100% dos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32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65936885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53086133"/>
              </p:ext>
            </p:extLst>
          </p:nvPr>
        </p:nvGraphicFramePr>
        <p:xfrm>
          <a:off x="1187624" y="2852936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7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65618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u="sng" dirty="0" smtClean="0">
                <a:latin typeface="Century Schoolbook" pitchFamily="18" charset="0"/>
              </a:rPr>
              <a:t>Objetivo 5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Mapear os idosos de risco da área de abrangência.</a:t>
            </a:r>
          </a:p>
          <a:p>
            <a:pPr marL="114300" indent="0">
              <a:buNone/>
            </a:pPr>
            <a:r>
              <a:rPr lang="pt-BR" dirty="0">
                <a:latin typeface="Century Schoolbook" pitchFamily="18" charset="0"/>
              </a:rPr>
              <a:t>- Meta 5.4: Realizar avaliação de risco em saúde bucal em 100% dos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33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65936885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23137982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57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9614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6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Promover a saúde dos idosos.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6.1: Garantir orientação nutricional para hábitos alimentares saudáveis a 100% das pessoas idosas.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34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51097154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19843697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55476647"/>
              </p:ext>
            </p:extLst>
          </p:nvPr>
        </p:nvGraphicFramePr>
        <p:xfrm>
          <a:off x="1187624" y="2852936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33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9614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6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Promover a saúde dos idosos.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6.2: Garantir orientação para a prática regular de atividade física a 100% idosos.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35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01968514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014801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55476647"/>
              </p:ext>
            </p:extLst>
          </p:nvPr>
        </p:nvGraphicFramePr>
        <p:xfrm>
          <a:off x="1187624" y="2852936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4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9614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6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Promover a saúde dos idosos.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6.3: Garantir orientações sobre higiene bucal (incluindo higiene de próteses dentárias) para 100% dos idosos cadastrados.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36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01968514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014801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09195045"/>
              </p:ext>
            </p:extLst>
          </p:nvPr>
        </p:nvGraphicFramePr>
        <p:xfrm>
          <a:off x="1187624" y="3068960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4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RESULTADOS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129614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u="sng" dirty="0" smtClean="0">
                <a:latin typeface="Century Schoolbook" pitchFamily="18" charset="0"/>
              </a:rPr>
              <a:t>Objetivo 6</a:t>
            </a:r>
            <a:r>
              <a:rPr lang="pt-BR" dirty="0" smtClean="0">
                <a:latin typeface="Century Schoolbook" pitchFamily="18" charset="0"/>
              </a:rPr>
              <a:t>: </a:t>
            </a:r>
            <a:r>
              <a:rPr lang="pt-BR" dirty="0">
                <a:latin typeface="Century Schoolbook" pitchFamily="18" charset="0"/>
              </a:rPr>
              <a:t>Promover a saúde dos idosos.</a:t>
            </a:r>
          </a:p>
          <a:p>
            <a:pPr marL="114300" indent="0" algn="just">
              <a:buNone/>
            </a:pPr>
            <a:r>
              <a:rPr lang="pt-BR" dirty="0">
                <a:latin typeface="Century Schoolbook" pitchFamily="18" charset="0"/>
              </a:rPr>
              <a:t>- Meta 6.4: Garantir orientação sobre os malefícios do tabagismo, álcool e drogas para a saúde bucal.</a:t>
            </a:r>
            <a:endParaRPr lang="pt-BR" dirty="0">
              <a:effectLst/>
              <a:latin typeface="Century Schoolbook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37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01968514"/>
              </p:ext>
            </p:extLst>
          </p:nvPr>
        </p:nvGraphicFramePr>
        <p:xfrm>
          <a:off x="1331640" y="2924944"/>
          <a:ext cx="5712668" cy="371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014801"/>
              </p:ext>
            </p:extLst>
          </p:nvPr>
        </p:nvGraphicFramePr>
        <p:xfrm>
          <a:off x="1187624" y="3068960"/>
          <a:ext cx="59766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55476647"/>
              </p:ext>
            </p:extLst>
          </p:nvPr>
        </p:nvGraphicFramePr>
        <p:xfrm>
          <a:off x="1187624" y="2852936"/>
          <a:ext cx="59766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4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DISCUSSÃO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Century Schoolbook" pitchFamily="18" charset="0"/>
              </a:rPr>
              <a:t>A intervenção propiciou a implementação da atenção à saúde do idoso na unidade de saúde, partindo de uma realidade anterior onde esse serviço não era oferecido à população. </a:t>
            </a:r>
            <a:endParaRPr lang="pt-BR" sz="2400" dirty="0" smtClean="0">
              <a:latin typeface="Century Schoolbook" pitchFamily="18" charset="0"/>
            </a:endParaRPr>
          </a:p>
          <a:p>
            <a:pPr algn="just"/>
            <a:endParaRPr lang="pt-BR" sz="2400" dirty="0" smtClean="0">
              <a:latin typeface="Century Schoolbook" pitchFamily="18" charset="0"/>
            </a:endParaRPr>
          </a:p>
          <a:p>
            <a:pPr algn="just"/>
            <a:r>
              <a:rPr lang="pt-BR" sz="2400" dirty="0" smtClean="0">
                <a:latin typeface="Century Schoolbook" pitchFamily="18" charset="0"/>
              </a:rPr>
              <a:t>Importância para: </a:t>
            </a:r>
            <a:r>
              <a:rPr lang="pt-BR" sz="2200" dirty="0" smtClean="0">
                <a:latin typeface="Century Schoolbook" pitchFamily="18" charset="0"/>
              </a:rPr>
              <a:t>Equipe</a:t>
            </a:r>
          </a:p>
          <a:p>
            <a:pPr marL="777240" lvl="2" indent="0" algn="just">
              <a:buNone/>
            </a:pPr>
            <a:r>
              <a:rPr lang="pt-BR" sz="2200" dirty="0" smtClean="0">
                <a:latin typeface="Century Schoolbook" pitchFamily="18" charset="0"/>
              </a:rPr>
              <a:t>			   Serviço</a:t>
            </a:r>
          </a:p>
          <a:p>
            <a:pPr marL="777240" lvl="2" indent="0" algn="just">
              <a:buNone/>
            </a:pPr>
            <a:r>
              <a:rPr lang="pt-BR" sz="2200" dirty="0" smtClean="0">
                <a:latin typeface="Century Schoolbook" pitchFamily="18" charset="0"/>
              </a:rPr>
              <a:t>			   Comunidade</a:t>
            </a:r>
          </a:p>
          <a:p>
            <a:pPr lvl="2" algn="just"/>
            <a:endParaRPr lang="pt-BR" sz="2200" dirty="0" smtClean="0">
              <a:latin typeface="Century Schoolbook" pitchFamily="18" charset="0"/>
            </a:endParaRPr>
          </a:p>
          <a:p>
            <a:pPr algn="just"/>
            <a:r>
              <a:rPr lang="pt-BR" sz="2400" dirty="0" smtClean="0">
                <a:latin typeface="Century Schoolbook" pitchFamily="18" charset="0"/>
              </a:rPr>
              <a:t>A ação programática encontra-se quase incorporada à rotina da unidade, sendo que algumas mudanças ainda se fazem necessárias.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6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ventos.ufes.br/public/conferences/8/homepageImage_pt_B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280920" cy="47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pPr algn="ctr"/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REFLEXÃO CRÍTICA DO PROCESSO DE APRENDIZAGEM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32048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2400" dirty="0" smtClean="0">
                <a:latin typeface="Century Schoolbook" pitchFamily="18" charset="0"/>
              </a:rPr>
              <a:t>Expectativas no início do curso</a:t>
            </a:r>
          </a:p>
          <a:p>
            <a:pPr marL="114300" indent="0" algn="ctr">
              <a:buNone/>
            </a:pPr>
            <a:endParaRPr lang="pt-BR" sz="2400" dirty="0" smtClean="0">
              <a:latin typeface="Century Schoolbook" pitchFamily="18" charset="0"/>
            </a:endParaRPr>
          </a:p>
          <a:p>
            <a:pPr marL="114300" indent="0" algn="ctr">
              <a:buNone/>
            </a:pPr>
            <a:r>
              <a:rPr lang="pt-BR" sz="2400" dirty="0">
                <a:latin typeface="Century Schoolbook" pitchFamily="18" charset="0"/>
              </a:rPr>
              <a:t>Fazer parte de uma equipe de </a:t>
            </a:r>
            <a:r>
              <a:rPr lang="pt-BR" sz="2400" dirty="0" smtClean="0">
                <a:latin typeface="Century Schoolbook" pitchFamily="18" charset="0"/>
              </a:rPr>
              <a:t>saúde, </a:t>
            </a:r>
            <a:r>
              <a:rPr lang="pt-BR" sz="2400" dirty="0">
                <a:latin typeface="Century Schoolbook" pitchFamily="18" charset="0"/>
              </a:rPr>
              <a:t>contribuir para o seu </a:t>
            </a:r>
            <a:r>
              <a:rPr lang="pt-BR" sz="2400" dirty="0" smtClean="0">
                <a:latin typeface="Century Schoolbook" pitchFamily="18" charset="0"/>
              </a:rPr>
              <a:t>enriquecimento e ver meu trabalho sendo reconhecido pela população</a:t>
            </a:r>
          </a:p>
          <a:p>
            <a:pPr marL="114300" indent="0" algn="ctr">
              <a:buNone/>
            </a:pPr>
            <a:endParaRPr lang="pt-BR" sz="2400" dirty="0">
              <a:latin typeface="Century Schoolbook" pitchFamily="18" charset="0"/>
            </a:endParaRPr>
          </a:p>
          <a:p>
            <a:pPr marL="114300" indent="0" algn="ctr">
              <a:buNone/>
            </a:pPr>
            <a:r>
              <a:rPr lang="pt-BR" sz="2400" dirty="0" smtClean="0">
                <a:latin typeface="Century Schoolbook" pitchFamily="18" charset="0"/>
              </a:rPr>
              <a:t>A </a:t>
            </a:r>
            <a:r>
              <a:rPr lang="pt-BR" sz="2400" dirty="0">
                <a:latin typeface="Century Schoolbook" pitchFamily="18" charset="0"/>
              </a:rPr>
              <a:t>forma como devemos tratar os usuários de saúde, que tanto se asseguram em nós profissionais, que nos entregam sua saúde e que nos fazem responsáveis por seu </a:t>
            </a:r>
            <a:r>
              <a:rPr lang="pt-BR" sz="2400" dirty="0" smtClean="0">
                <a:latin typeface="Century Schoolbook" pitchFamily="18" charset="0"/>
              </a:rPr>
              <a:t>bem-estar.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2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40</a:t>
            </a:fld>
            <a:endParaRPr lang="pt-BR"/>
          </a:p>
        </p:txBody>
      </p:sp>
      <p:pic>
        <p:nvPicPr>
          <p:cNvPr id="2050" name="Picture 2" descr="http://lh6.ggpht.com/_KqJoHv8aOeY/TXz1ZkX3tOI/AAAAAAAAAtk/BWDjsTYUrYc/s740/za10.gif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94" y="2708920"/>
            <a:ext cx="635533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692696"/>
            <a:ext cx="5976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i="1" dirty="0">
                <a:latin typeface="Palatino Linotype" pitchFamily="18" charset="0"/>
              </a:rPr>
              <a:t>"Apesar dos nossos defeitos, precisamos enxergar que somos pérolas únicas no teatro da vida e entender que não existem pessoas de sucesso e pessoas fracassadas. O que existem são pessoas que lutam pelos seus sonhos ou desistem deles." </a:t>
            </a:r>
            <a:endParaRPr lang="pt-BR" sz="2200" b="1" i="1" dirty="0" smtClean="0">
              <a:latin typeface="Palatino Linotype" pitchFamily="18" charset="0"/>
            </a:endParaRPr>
          </a:p>
          <a:p>
            <a:pPr algn="ctr"/>
            <a:endParaRPr lang="pt-BR" sz="2200" b="1" i="1" dirty="0">
              <a:latin typeface="Palatino Linotype" pitchFamily="18" charset="0"/>
            </a:endParaRPr>
          </a:p>
          <a:p>
            <a:pPr algn="r"/>
            <a:r>
              <a:rPr lang="pt-BR" sz="2200" b="1" i="1" dirty="0">
                <a:latin typeface="Palatino Linotype" pitchFamily="18" charset="0"/>
              </a:rPr>
              <a:t>(Augusto Cury) </a:t>
            </a:r>
            <a:endParaRPr lang="pt-BR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r="19857"/>
          <a:stretch/>
        </p:blipFill>
        <p:spPr>
          <a:xfrm>
            <a:off x="-36512" y="0"/>
            <a:ext cx="6270172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/>
          <a:stretch/>
        </p:blipFill>
        <p:spPr>
          <a:xfrm>
            <a:off x="6100354" y="-28560"/>
            <a:ext cx="3043646" cy="6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5"/>
          <a:stretch/>
        </p:blipFill>
        <p:spPr>
          <a:xfrm>
            <a:off x="0" y="-27384"/>
            <a:ext cx="9144000" cy="33620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2"/>
          <a:stretch/>
        </p:blipFill>
        <p:spPr>
          <a:xfrm>
            <a:off x="0" y="2922440"/>
            <a:ext cx="9144000" cy="39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OBJETIVOS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373216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Century Schoolbook" pitchFamily="18" charset="0"/>
              </a:rPr>
              <a:t>GERAL</a:t>
            </a:r>
            <a:r>
              <a:rPr lang="pt-BR" sz="2400" dirty="0" smtClean="0">
                <a:latin typeface="Century Schoolbook" pitchFamily="18" charset="0"/>
              </a:rPr>
              <a:t>:</a:t>
            </a:r>
          </a:p>
          <a:p>
            <a:pPr lvl="1" algn="just"/>
            <a:r>
              <a:rPr lang="pt-BR" sz="2200" dirty="0">
                <a:latin typeface="Century Schoolbook" pitchFamily="18" charset="0"/>
              </a:rPr>
              <a:t>Implementar a Atenção à Saúde do Idoso na UBS Piaçava</a:t>
            </a:r>
            <a:r>
              <a:rPr lang="pt-BR" sz="2200" dirty="0" smtClean="0">
                <a:latin typeface="Century Schoolbook" pitchFamily="18" charset="0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B495-CF27-4597-96F6-2D09301E50A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1726</TotalTime>
  <Words>1242</Words>
  <Application>Microsoft Office PowerPoint</Application>
  <PresentationFormat>Apresentação na tela (4:3)</PresentationFormat>
  <Paragraphs>191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Adjacência</vt:lpstr>
      <vt:lpstr>IMPLEMENTAÇÃO DA ATENÇÃO À SAÚDE DO IDOSO NA UBS PIAÇAVA, DEMERVAL LOBÃO - PIAUÍ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</vt:lpstr>
      <vt:lpstr>METODOLOGIA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 </vt:lpstr>
      <vt:lpstr>RESULTADOS 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DO PROCESSO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DE VIDA DE ESTUDANTES DE ENFERMAGEM</dc:title>
  <dc:creator>Ionara</dc:creator>
  <cp:lastModifiedBy>Ionara</cp:lastModifiedBy>
  <cp:revision>42</cp:revision>
  <dcterms:created xsi:type="dcterms:W3CDTF">2013-03-10T20:43:25Z</dcterms:created>
  <dcterms:modified xsi:type="dcterms:W3CDTF">2015-01-23T00:39:12Z</dcterms:modified>
</cp:coreProperties>
</file>