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6" r:id="rId8"/>
    <p:sldId id="267" r:id="rId9"/>
    <p:sldId id="271" r:id="rId10"/>
    <p:sldId id="28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8" r:id="rId19"/>
    <p:sldId id="269" r:id="rId20"/>
    <p:sldId id="270" r:id="rId21"/>
    <p:sldId id="281" r:id="rId22"/>
    <p:sldId id="282" r:id="rId23"/>
    <p:sldId id="284" r:id="rId24"/>
    <p:sldId id="28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%20Yon&#225;\UFPEL%202013\an&#225;lise%20de%20interven&#231;&#227;o%2016\2013_08_15%20Coleta%20de%20dados%20Sa&#250;de%20Bucal%20escolares%20(3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%20Yon&#225;\UFPEL%202013\an&#225;lise%20de%20interven&#231;&#227;o%2016\2013_08_15%20Coleta%20de%20dados%20Sa&#250;de%20Bucal%20escolares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escolares de alto risco com aplicação de gel fluoretado com escova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0.62962962962963365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1180288"/>
        <c:axId val="51181824"/>
      </c:barChart>
      <c:catAx>
        <c:axId val="51180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181824"/>
        <c:crosses val="autoZero"/>
        <c:auto val="1"/>
        <c:lblAlgn val="ctr"/>
        <c:lblOffset val="100"/>
      </c:catAx>
      <c:valAx>
        <c:axId val="51181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1180288"/>
        <c:crosses val="autoZero"/>
        <c:crossBetween val="between"/>
        <c:majorUnit val="0.2"/>
        <c:minorUnit val="4.000000000000004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143289840310003"/>
          <c:y val="8.3540958158440468E-2"/>
          <c:w val="0.84476148900278669"/>
          <c:h val="0.812429710877580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Indicadores!$D$43:$G$44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0.59677419354838979</c:v>
                </c:pt>
                <c:pt idx="1">
                  <c:v>0.66129032258064768</c:v>
                </c:pt>
                <c:pt idx="2">
                  <c:v>0.71774193548387766</c:v>
                </c:pt>
                <c:pt idx="3">
                  <c:v>0.6802721088435375</c:v>
                </c:pt>
              </c:numCache>
            </c:numRef>
          </c:val>
        </c:ser>
        <c:axId val="54954624"/>
        <c:axId val="54960512"/>
      </c:barChart>
      <c:catAx>
        <c:axId val="54954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960512"/>
        <c:crosses val="autoZero"/>
        <c:auto val="1"/>
        <c:lblAlgn val="ctr"/>
        <c:lblOffset val="100"/>
      </c:catAx>
      <c:valAx>
        <c:axId val="549605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954624"/>
        <c:crosses val="autoZero"/>
        <c:crossBetween val="between"/>
        <c:majorUnit val="0.2"/>
        <c:minorUnit val="4.000000000000002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67E-E0A9-4745-993A-B6031441D2A0}" type="datetimeFigureOut">
              <a:rPr lang="pt-BR" smtClean="0"/>
              <a:pPr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0BF4-70F4-4FC4-A2C5-D5BC17D92D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Melhoria da atenção à saúde bucal de escolares de 06 a 12 anos da Escola Municipal Nicolau Moraes de Castro na Unidade Básica de Saúde São Silvestre – Campo Largo/PR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2400672"/>
          </a:xfrm>
        </p:spPr>
        <p:txBody>
          <a:bodyPr>
            <a:normAutofit/>
          </a:bodyPr>
          <a:lstStyle/>
          <a:p>
            <a:r>
              <a:rPr lang="pt-BR" sz="2800" b="1" dirty="0" err="1">
                <a:solidFill>
                  <a:schemeClr val="tx1"/>
                </a:solidFill>
              </a:rPr>
              <a:t>Ioná</a:t>
            </a:r>
            <a:r>
              <a:rPr lang="pt-BR" sz="2800" b="1" dirty="0">
                <a:solidFill>
                  <a:schemeClr val="tx1"/>
                </a:solidFill>
              </a:rPr>
              <a:t> R. D de Magalhães</a:t>
            </a:r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Orientadora: Carolina Aquino Alves Faria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5256584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Objetivo:</a:t>
            </a:r>
            <a:r>
              <a:rPr lang="pt-BR" sz="2800" dirty="0" smtClean="0">
                <a:solidFill>
                  <a:schemeClr val="tx1"/>
                </a:solidFill>
              </a:rPr>
              <a:t> Melhorar a adesão ao atendimento em saúde bucal.</a:t>
            </a:r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Fazer busca ativa em 100% dos escolares.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Duas faltas no primeiro mês.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Uma falta no terceiro mês.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Visita domiciliar.</a:t>
            </a:r>
          </a:p>
          <a:p>
            <a:pPr algn="l">
              <a:buFont typeface="Arial" pitchFamily="34" charset="0"/>
              <a:buChar char="•"/>
            </a:pPr>
            <a:endParaRPr lang="pt-BR" sz="33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Objetivo :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Melhorar a qualidade da atenção em saúde bucal dos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Realizar a escovação supervisionada em 100% dos escolares.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-Primeiro mês em 124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Quarto mês em 23 alunos.</a:t>
            </a: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Realizar a aplicação de gel </a:t>
            </a:r>
            <a:r>
              <a:rPr lang="pt-BR" sz="2800" dirty="0" err="1" smtClean="0">
                <a:solidFill>
                  <a:schemeClr val="tx1"/>
                </a:solidFill>
              </a:rPr>
              <a:t>fluoretado</a:t>
            </a:r>
            <a:r>
              <a:rPr lang="pt-BR" sz="2800" dirty="0" smtClean="0">
                <a:solidFill>
                  <a:schemeClr val="tx1"/>
                </a:solidFill>
              </a:rPr>
              <a:t> com escova dental em 100% dos escolares de alto risco para doenças bucais.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No primeiro ao terceiro mês em 54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No quarto mês 8 alunos.</a:t>
            </a:r>
          </a:p>
          <a:p>
            <a:pPr algn="l">
              <a:buFontTx/>
              <a:buChar char="-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Total de 62 alunos(100%).</a:t>
            </a:r>
          </a:p>
          <a:p>
            <a:pPr algn="l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267744" y="3429000"/>
          <a:ext cx="45720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2592288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5900" dirty="0" smtClean="0">
                <a:solidFill>
                  <a:schemeClr val="tx1"/>
                </a:solidFill>
              </a:rPr>
              <a:t> </a:t>
            </a:r>
            <a:r>
              <a:rPr lang="pt-BR" sz="5100" dirty="0" smtClean="0">
                <a:solidFill>
                  <a:schemeClr val="tx1"/>
                </a:solidFill>
              </a:rPr>
              <a:t>Concluir o tratamento dentário em 100% dos escolares com primeira consulta odontológica.</a:t>
            </a:r>
          </a:p>
          <a:p>
            <a:pPr algn="l">
              <a:buFontTx/>
              <a:buChar char="-"/>
            </a:pPr>
            <a:r>
              <a:rPr lang="pt-BR" sz="5100" dirty="0" smtClean="0">
                <a:solidFill>
                  <a:schemeClr val="tx1"/>
                </a:solidFill>
                <a:cs typeface="Arial" pitchFamily="34" charset="0"/>
              </a:rPr>
              <a:t>Primeiro mês  de 74 alunos e segundo mês 8 alunos.</a:t>
            </a:r>
          </a:p>
          <a:p>
            <a:pPr algn="l">
              <a:buFontTx/>
              <a:buChar char="-"/>
            </a:pPr>
            <a:r>
              <a:rPr lang="pt-BR" sz="5100" dirty="0" smtClean="0">
                <a:solidFill>
                  <a:schemeClr val="tx1"/>
                </a:solidFill>
                <a:cs typeface="Arial" pitchFamily="34" charset="0"/>
              </a:rPr>
              <a:t>Terceiro mês de 7 alunos e quarto mês de 11 alunos.</a:t>
            </a:r>
          </a:p>
          <a:p>
            <a:pPr algn="l"/>
            <a:r>
              <a:rPr lang="pt-BR" sz="5100" dirty="0" smtClean="0">
                <a:solidFill>
                  <a:schemeClr val="tx1"/>
                </a:solidFill>
                <a:cs typeface="Arial" pitchFamily="34" charset="0"/>
              </a:rPr>
              <a:t>- Total de 100 alunos (68%).</a:t>
            </a:r>
          </a:p>
          <a:p>
            <a:pPr algn="l"/>
            <a:endParaRPr lang="pt-BR" sz="7000" dirty="0" smtClean="0">
              <a:solidFill>
                <a:schemeClr val="tx1"/>
              </a:solidFill>
            </a:endParaRPr>
          </a:p>
          <a:p>
            <a:pPr algn="l"/>
            <a:endParaRPr lang="pt-BR" sz="70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123728" y="2924944"/>
          <a:ext cx="4638675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Objetivo: Manter registro atualizado em planilha e/ou prontuário de 100% dos escolares da área.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Manter registro atualizado em planilha e/ou prontuário de 100% dos escolares da área.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No primeiro mês 124 escolares.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No quarto mês 23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- 147 alunos(100%).</a:t>
            </a: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Objetivo: Promover a saúde bucal dos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Fornecer orientações sobre higiene bucal para 100% dos escolares.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Primeiro ao terceiro mês 124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Quarto mês 23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Total de 147 alunos(100%). </a:t>
            </a: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Fornecer orientações sobre cárie dentária para 100% das crianças.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Primeiro ao terceiro mês 124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Quarto mês 23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Total de 147 alunos(100%). </a:t>
            </a: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Fornecer orientações nutricionais para 100% das crianças.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Primeiro ao terceiro mês 124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Quarto mês 23 alunos.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Total de 147 alunos(100%). </a:t>
            </a: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4400" dirty="0" smtClean="0">
                <a:solidFill>
                  <a:schemeClr val="tx1"/>
                </a:solidFill>
              </a:rPr>
              <a:t>Resultados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Intervenção realizada em 4 meses.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Primeiro mês 124 alunos.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Quarto mês novos 23 alunos.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Total de 147 alunos.</a:t>
            </a: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4400" dirty="0" smtClean="0">
                <a:solidFill>
                  <a:schemeClr val="tx1"/>
                </a:solidFill>
              </a:rPr>
              <a:t>Discussão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Ampliação da cobertura e integração da equipe.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Ampliação no atendimento dos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Uso racional do flúor.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Melhorar a integração da equipe.</a:t>
            </a:r>
          </a:p>
          <a:p>
            <a:pPr algn="l"/>
            <a:endParaRPr lang="pt-BR" sz="45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136904" cy="4248472"/>
          </a:xfrm>
        </p:spPr>
        <p:txBody>
          <a:bodyPr>
            <a:normAutofit fontScale="55000" lnSpcReduction="20000"/>
          </a:bodyPr>
          <a:lstStyle/>
          <a:p>
            <a:pPr lvl="1" algn="l">
              <a:buFont typeface="Arial" pitchFamily="34" charset="0"/>
              <a:buChar char="•"/>
            </a:pPr>
            <a:r>
              <a:rPr lang="pt-BR" sz="5900" dirty="0" smtClean="0">
                <a:solidFill>
                  <a:schemeClr val="tx1"/>
                </a:solidFill>
              </a:rPr>
              <a:t> Saúde bucal dos escolares é a fase ideal.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5900" dirty="0">
                <a:solidFill>
                  <a:schemeClr val="tx1"/>
                </a:solidFill>
              </a:rPr>
              <a:t> </a:t>
            </a:r>
            <a:r>
              <a:rPr lang="pt-BR" sz="5900" dirty="0" smtClean="0">
                <a:solidFill>
                  <a:schemeClr val="tx1"/>
                </a:solidFill>
              </a:rPr>
              <a:t>Campo Largo-PR: 112.486 hab. - IBGE 2010.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5900" dirty="0">
                <a:solidFill>
                  <a:schemeClr val="tx1"/>
                </a:solidFill>
              </a:rPr>
              <a:t> </a:t>
            </a:r>
            <a:r>
              <a:rPr lang="pt-BR" sz="5900" dirty="0" smtClean="0">
                <a:solidFill>
                  <a:schemeClr val="tx1"/>
                </a:solidFill>
              </a:rPr>
              <a:t>UBS - São Silvestre: 1.226 pessoas e 456 famílias.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5900" dirty="0">
                <a:solidFill>
                  <a:schemeClr val="tx1"/>
                </a:solidFill>
              </a:rPr>
              <a:t> </a:t>
            </a:r>
            <a:r>
              <a:rPr lang="pt-BR" sz="5900" dirty="0" smtClean="0">
                <a:solidFill>
                  <a:schemeClr val="tx1"/>
                </a:solidFill>
              </a:rPr>
              <a:t>Cobertura baixa da ação antes da implantação do programa de intervenção.</a:t>
            </a:r>
          </a:p>
          <a:p>
            <a:pPr lvl="1" algn="l"/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pPr algn="l"/>
            <a:r>
              <a:rPr lang="pt-BR" sz="4400" dirty="0" smtClean="0">
                <a:solidFill>
                  <a:schemeClr val="tx1"/>
                </a:solidFill>
              </a:rPr>
              <a:t>Reflexão Crítica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Maior interesse no trabalho da </a:t>
            </a:r>
            <a:r>
              <a:rPr lang="pt-BR" sz="2800" dirty="0" err="1" smtClean="0">
                <a:solidFill>
                  <a:schemeClr val="tx1"/>
                </a:solidFill>
                <a:cs typeface="Arial" pitchFamily="34" charset="0"/>
              </a:rPr>
              <a:t>ubs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Necessidade de melhorar a saúde bucal em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Relação de integração pessoal.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Satisfação pessoal.</a:t>
            </a:r>
          </a:p>
          <a:p>
            <a:pPr algn="l"/>
            <a:endParaRPr lang="pt-BR" sz="30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Fotos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Palestra para os escolares.</a:t>
            </a: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  <p:pic>
        <p:nvPicPr>
          <p:cNvPr id="5" name="Imagem 4" descr="C:\Users\IONÁ\Pictures\fotos do projeto ufpel\DSC006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79924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Fotos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Escovação Supervisionada</a:t>
            </a:r>
          </a:p>
          <a:p>
            <a:pPr algn="l"/>
            <a:endParaRPr lang="pt-BR" sz="4400" dirty="0" smtClean="0">
              <a:solidFill>
                <a:schemeClr val="tx1"/>
              </a:solidFill>
            </a:endParaRPr>
          </a:p>
          <a:p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  <p:pic>
        <p:nvPicPr>
          <p:cNvPr id="5" name="Imagem 4" descr="C:\Users\IONÁ\Pictures\fotos do projeto ufpel\DSC006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79924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Caixa de texto 15"/>
          <p:cNvSpPr txBox="1">
            <a:spLocks noChangeArrowheads="1"/>
          </p:cNvSpPr>
          <p:nvPr/>
        </p:nvSpPr>
        <p:spPr bwMode="auto">
          <a:xfrm>
            <a:off x="3635896" y="3212976"/>
            <a:ext cx="276225" cy="242887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Caixa de texto 36"/>
          <p:cNvSpPr txBox="1">
            <a:spLocks noChangeArrowheads="1"/>
          </p:cNvSpPr>
          <p:nvPr/>
        </p:nvSpPr>
        <p:spPr bwMode="auto">
          <a:xfrm>
            <a:off x="3851920" y="2780928"/>
            <a:ext cx="250825" cy="3365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Caixa de texto 37"/>
          <p:cNvSpPr txBox="1">
            <a:spLocks noChangeArrowheads="1"/>
          </p:cNvSpPr>
          <p:nvPr/>
        </p:nvSpPr>
        <p:spPr bwMode="auto">
          <a:xfrm>
            <a:off x="4211960" y="2708920"/>
            <a:ext cx="215900" cy="258762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Caixa de texto 38"/>
          <p:cNvSpPr txBox="1">
            <a:spLocks noChangeArrowheads="1"/>
          </p:cNvSpPr>
          <p:nvPr/>
        </p:nvSpPr>
        <p:spPr bwMode="auto">
          <a:xfrm>
            <a:off x="4572000" y="2780928"/>
            <a:ext cx="95250" cy="21590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Caixa de texto 14"/>
          <p:cNvSpPr txBox="1">
            <a:spLocks noChangeArrowheads="1"/>
          </p:cNvSpPr>
          <p:nvPr/>
        </p:nvSpPr>
        <p:spPr bwMode="auto">
          <a:xfrm>
            <a:off x="4644008" y="2996952"/>
            <a:ext cx="155575" cy="19050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Caixa de texto 11"/>
          <p:cNvSpPr txBox="1">
            <a:spLocks noChangeArrowheads="1"/>
          </p:cNvSpPr>
          <p:nvPr/>
        </p:nvSpPr>
        <p:spPr bwMode="auto">
          <a:xfrm>
            <a:off x="4860032" y="2852936"/>
            <a:ext cx="215900" cy="3111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Caixa de texto 8"/>
          <p:cNvSpPr txBox="1">
            <a:spLocks noChangeArrowheads="1"/>
          </p:cNvSpPr>
          <p:nvPr/>
        </p:nvSpPr>
        <p:spPr bwMode="auto">
          <a:xfrm>
            <a:off x="5364088" y="2780928"/>
            <a:ext cx="241300" cy="3365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Caixa de texto 6"/>
          <p:cNvSpPr txBox="1">
            <a:spLocks noChangeArrowheads="1"/>
          </p:cNvSpPr>
          <p:nvPr/>
        </p:nvSpPr>
        <p:spPr bwMode="auto">
          <a:xfrm>
            <a:off x="6372200" y="2780928"/>
            <a:ext cx="466725" cy="544512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Fotos</a:t>
            </a:r>
          </a:p>
          <a:p>
            <a:pPr algn="l"/>
            <a:r>
              <a:rPr lang="pt-BR" sz="2800" dirty="0" err="1" smtClean="0">
                <a:solidFill>
                  <a:schemeClr val="tx1"/>
                </a:solidFill>
              </a:rPr>
              <a:t>U.S.</a:t>
            </a:r>
            <a:r>
              <a:rPr lang="pt-BR" sz="2800" dirty="0" smtClean="0">
                <a:solidFill>
                  <a:schemeClr val="tx1"/>
                </a:solidFill>
              </a:rPr>
              <a:t> São Silvestre(Campo Largo-PR).</a:t>
            </a: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  <p:pic>
        <p:nvPicPr>
          <p:cNvPr id="5" name="Picture 2" descr="D:\Backup Yoná\UFPEL 2013\fotos do projeto ufpel\10171034_672394592797299_161841135840926583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/>
          </a:bodyPr>
          <a:lstStyle/>
          <a:p>
            <a:endParaRPr lang="pt-BR" sz="4400" dirty="0" smtClean="0">
              <a:solidFill>
                <a:schemeClr val="tx1"/>
              </a:solidFill>
            </a:endParaRPr>
          </a:p>
          <a:p>
            <a:endParaRPr lang="pt-BR" sz="4400" dirty="0" smtClean="0">
              <a:solidFill>
                <a:schemeClr val="tx1"/>
              </a:solidFill>
            </a:endParaRPr>
          </a:p>
          <a:p>
            <a:r>
              <a:rPr lang="pt-BR" sz="4400" dirty="0" smtClean="0">
                <a:solidFill>
                  <a:schemeClr val="tx1"/>
                </a:solidFill>
              </a:rPr>
              <a:t>Obrigada!!!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128792" cy="1752600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Melhorar a atenção à saúde bucal de escolares de 06 a 12 anos da Escola Municipal Nicolau Moraes de Castro na Unidade Básica de Saúde São Silvestre no município de Campo Largo/PR.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/>
          <a:lstStyle/>
          <a:p>
            <a:pPr algn="l"/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272808" cy="4464496"/>
          </a:xfrm>
        </p:spPr>
        <p:txBody>
          <a:bodyPr>
            <a:normAutofit/>
          </a:bodyPr>
          <a:lstStyle/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Monitorar </a:t>
            </a:r>
            <a:r>
              <a:rPr lang="pt-BR" sz="2800" dirty="0">
                <a:solidFill>
                  <a:schemeClr val="tx1"/>
                </a:solidFill>
              </a:rPr>
              <a:t>a situação de risco dos escolares para doenças </a:t>
            </a:r>
            <a:r>
              <a:rPr lang="pt-BR" sz="2800" dirty="0" smtClean="0">
                <a:solidFill>
                  <a:schemeClr val="tx1"/>
                </a:solidFill>
              </a:rPr>
              <a:t>bucais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Identificação </a:t>
            </a:r>
            <a:r>
              <a:rPr lang="pt-BR" sz="2800" dirty="0">
                <a:solidFill>
                  <a:schemeClr val="tx1"/>
                </a:solidFill>
              </a:rPr>
              <a:t>dos espaços escolares adstritos a cada Unidade Básica de Saúde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Contato </a:t>
            </a:r>
            <a:r>
              <a:rPr lang="pt-BR" sz="2800" dirty="0">
                <a:solidFill>
                  <a:schemeClr val="tx1"/>
                </a:solidFill>
              </a:rPr>
              <a:t>com os espaços escolares para cadastro e viabilização das atividades em saúde bucal.</a:t>
            </a:r>
          </a:p>
          <a:p>
            <a:pPr algn="l">
              <a:buFont typeface="Arial" pitchFamily="34" charset="0"/>
              <a:buChar char="•"/>
            </a:pPr>
            <a:endParaRPr lang="pt-BR" dirty="0"/>
          </a:p>
          <a:p>
            <a:pPr algn="l">
              <a:buFont typeface="Arial" pitchFamily="34" charset="0"/>
              <a:buChar char="•"/>
            </a:pPr>
            <a:endParaRPr lang="pt-BR" dirty="0" smtClean="0"/>
          </a:p>
          <a:p>
            <a:pPr algn="l">
              <a:buFont typeface="Arial" pitchFamily="34" charset="0"/>
              <a:buChar char="•"/>
            </a:pPr>
            <a:endParaRPr lang="pt-BR" dirty="0"/>
          </a:p>
          <a:p>
            <a:pPr algn="l">
              <a:buFont typeface="Arial" pitchFamily="34" charset="0"/>
              <a:buChar char="•"/>
            </a:pP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496855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Organizar agenda de saúde bucal para atividades nas escolas e atendimento prioritário a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Informar e sensibilizar a comunidade sobre turnos de atividades nas escolas da área de abrangência da unidade de saúde.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Sensibilizar professores e funcionários sobre a dinâmica das atividades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920880" cy="5400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Finalidade </a:t>
            </a:r>
            <a:r>
              <a:rPr lang="pt-BR" sz="2800" dirty="0">
                <a:solidFill>
                  <a:schemeClr val="tx1"/>
                </a:solidFill>
              </a:rPr>
              <a:t>epidemiológica, classificação de </a:t>
            </a:r>
            <a:r>
              <a:rPr lang="pt-BR" sz="2800" dirty="0" smtClean="0">
                <a:solidFill>
                  <a:schemeClr val="tx1"/>
                </a:solidFill>
              </a:rPr>
              <a:t>risco.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Monitorar número de escolares  moradores da área de abrangência com primeira consulta.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Organizar acolhimento  deste escolar na unidade de saúde. 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Cadastrar na unidade de saúde os escolares da área de abrangência.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920880" cy="5400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Organizar </a:t>
            </a:r>
            <a:r>
              <a:rPr lang="pt-BR" sz="2800" dirty="0">
                <a:solidFill>
                  <a:schemeClr val="tx1"/>
                </a:solidFill>
              </a:rPr>
              <a:t>agenda de saúde bucal para atendimento dos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Esclarecer a comunidade sobre a necessidade da realização dos tratamentos odontológicos dos escolares.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Capacitar a equipe para realizar </a:t>
            </a:r>
            <a:r>
              <a:rPr lang="pt-BR" sz="2800" dirty="0" smtClean="0">
                <a:solidFill>
                  <a:schemeClr val="tx1"/>
                </a:solidFill>
              </a:rPr>
              <a:t>acolhimento,cadastramento e agendamento.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Monitorar número de escolares que são de alto risco e realizaram a primeira consulta odontológica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36724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t-BR" sz="17600" dirty="0" smtClean="0">
                <a:solidFill>
                  <a:schemeClr val="tx1"/>
                </a:solidFill>
              </a:rPr>
              <a:t>Objetivos,Metas e Resultados</a:t>
            </a:r>
          </a:p>
          <a:p>
            <a:pPr algn="l"/>
            <a:endParaRPr lang="pt-BR" sz="4400" dirty="0" smtClean="0">
              <a:solidFill>
                <a:schemeClr val="tx1"/>
              </a:solidFill>
            </a:endParaRPr>
          </a:p>
          <a:p>
            <a:pPr algn="l"/>
            <a:r>
              <a:rPr lang="pt-BR" sz="11200" dirty="0" smtClean="0">
                <a:solidFill>
                  <a:schemeClr val="tx1"/>
                </a:solidFill>
                <a:cs typeface="Arial" pitchFamily="34" charset="0"/>
              </a:rPr>
              <a:t>Objetivo: Ampliar a cobertura da atenção à saúde bucal dos escolares.</a:t>
            </a:r>
          </a:p>
          <a:p>
            <a:pPr algn="l"/>
            <a:endParaRPr lang="pt-BR" sz="11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11200" dirty="0" smtClean="0">
                <a:solidFill>
                  <a:schemeClr val="tx1"/>
                </a:solidFill>
                <a:cs typeface="Arial" pitchFamily="34" charset="0"/>
              </a:rPr>
              <a:t>Ampliar a cobertura de ação coletiva de exame clínico e planejamento em 100%.</a:t>
            </a:r>
          </a:p>
          <a:p>
            <a:pPr algn="l">
              <a:buFont typeface="Arial" pitchFamily="34" charset="0"/>
              <a:buChar char="•"/>
            </a:pPr>
            <a:r>
              <a:rPr lang="pt-BR" sz="11200" dirty="0" smtClean="0">
                <a:solidFill>
                  <a:schemeClr val="tx1"/>
                </a:solidFill>
                <a:cs typeface="Arial" pitchFamily="34" charset="0"/>
              </a:rPr>
              <a:t> Realizar a primeira consulta programática nos escolares em 100%.</a:t>
            </a:r>
          </a:p>
          <a:p>
            <a:pPr algn="l"/>
            <a:r>
              <a:rPr lang="pt-BR" sz="11200" dirty="0" smtClean="0">
                <a:solidFill>
                  <a:schemeClr val="tx1"/>
                </a:solidFill>
                <a:cs typeface="Arial" pitchFamily="34" charset="0"/>
              </a:rPr>
              <a:t>-124 alunos no primeiro mês.</a:t>
            </a:r>
          </a:p>
          <a:p>
            <a:pPr algn="l"/>
            <a:r>
              <a:rPr lang="pt-BR" sz="11200" dirty="0" smtClean="0">
                <a:solidFill>
                  <a:schemeClr val="tx1"/>
                </a:solidFill>
                <a:cs typeface="Arial" pitchFamily="34" charset="0"/>
              </a:rPr>
              <a:t>-23 alunos no quarto mês.</a:t>
            </a:r>
          </a:p>
          <a:p>
            <a:pPr algn="l"/>
            <a:endParaRPr lang="pt-BR" sz="8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920880" cy="525658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Realizar primeira consulta odontológica em 100% dos escolares da área classificados como alto risco para doenças bucais.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- 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54 escolares do primeiro ao quarto mês.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No quarto mês 8 escolares.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- Total de 62 alunos(100%).</a:t>
            </a:r>
          </a:p>
          <a:p>
            <a:pPr algn="l"/>
            <a:endParaRPr lang="pt-BR" sz="33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4400" dirty="0">
              <a:solidFill>
                <a:schemeClr val="tx1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3093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/>
              <a:t>Ioná</a:t>
            </a:r>
            <a:r>
              <a:rPr lang="pt-BR" dirty="0" smtClean="0"/>
              <a:t> R. D de Magalhães                                                                                                 UFPEL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970</Words>
  <Application>Microsoft Office PowerPoint</Application>
  <PresentationFormat>Apresentação na tela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Melhoria da atenção à saúde bucal de escolares de 06 a 12 anos da Escola Municipal Nicolau Moraes de Castro na Unidade Básica de Saúde São Silvestre – Campo Largo/PR</vt:lpstr>
      <vt:lpstr>Introdução</vt:lpstr>
      <vt:lpstr>Objetivo</vt:lpstr>
      <vt:lpstr>Metodologia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IONÁ</dc:creator>
  <cp:lastModifiedBy>IONÁ</cp:lastModifiedBy>
  <cp:revision>36</cp:revision>
  <dcterms:created xsi:type="dcterms:W3CDTF">2014-03-27T00:46:22Z</dcterms:created>
  <dcterms:modified xsi:type="dcterms:W3CDTF">2014-04-30T02:39:26Z</dcterms:modified>
</cp:coreProperties>
</file>