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56" r:id="rId2"/>
    <p:sldId id="257" r:id="rId3"/>
    <p:sldId id="258" r:id="rId4"/>
    <p:sldId id="260" r:id="rId5"/>
    <p:sldId id="261" r:id="rId6"/>
    <p:sldId id="269" r:id="rId7"/>
    <p:sldId id="262" r:id="rId8"/>
    <p:sldId id="263" r:id="rId9"/>
    <p:sldId id="266" r:id="rId10"/>
    <p:sldId id="267" r:id="rId11"/>
    <p:sldId id="317" r:id="rId12"/>
    <p:sldId id="318" r:id="rId13"/>
    <p:sldId id="320" r:id="rId14"/>
    <p:sldId id="322" r:id="rId15"/>
    <p:sldId id="321" r:id="rId16"/>
    <p:sldId id="319" r:id="rId17"/>
    <p:sldId id="268" r:id="rId18"/>
    <p:sldId id="270" r:id="rId19"/>
    <p:sldId id="271" r:id="rId20"/>
    <p:sldId id="323" r:id="rId21"/>
    <p:sldId id="324" r:id="rId22"/>
    <p:sldId id="325" r:id="rId23"/>
    <p:sldId id="326" r:id="rId24"/>
    <p:sldId id="301" r:id="rId25"/>
    <p:sldId id="302" r:id="rId26"/>
    <p:sldId id="314" r:id="rId27"/>
    <p:sldId id="315" r:id="rId28"/>
    <p:sldId id="303" r:id="rId29"/>
    <p:sldId id="304" r:id="rId30"/>
    <p:sldId id="311" r:id="rId31"/>
    <p:sldId id="327" r:id="rId32"/>
    <p:sldId id="328" r:id="rId33"/>
    <p:sldId id="329" r:id="rId34"/>
    <p:sldId id="330"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79211" autoAdjust="0"/>
  </p:normalViewPr>
  <p:slideViewPr>
    <p:cSldViewPr>
      <p:cViewPr>
        <p:scale>
          <a:sx n="125" d="100"/>
          <a:sy n="125" d="100"/>
        </p:scale>
        <p:origin x="-78" y="30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osvannis%20figueredo\Documents\TAREFA%20DA%20ESCOLA\TAREFA%20DA%20ESCOLHA\UNIDAD%20%23%203\SEMANA%2015\2014_11_06%20Coleta%20de%20dados%20HAS%20e%20DM%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rtl="1">
              <a:defRPr sz="1200" b="1" i="0" u="none" strike="noStrike" baseline="0">
                <a:solidFill>
                  <a:srgbClr val="000000"/>
                </a:solidFill>
                <a:latin typeface="Calibri"/>
                <a:ea typeface="Calibri"/>
                <a:cs typeface="Calibri"/>
              </a:defRPr>
            </a:pPr>
            <a:r>
              <a:rPr lang="pt-BR"/>
              <a:t>Proporção de hipertensos com os exames complementares em dia de acordo com o protocolo</a:t>
            </a:r>
          </a:p>
        </c:rich>
      </c:tx>
      <c:layout/>
      <c:spPr>
        <a:noFill/>
        <a:ln w="25400">
          <a:noFill/>
        </a:ln>
      </c:spPr>
    </c:title>
    <c:plotArea>
      <c:layout/>
      <c:barChart>
        <c:barDir val="col"/>
        <c:grouping val="clustered"/>
        <c:ser>
          <c:idx val="0"/>
          <c:order val="0"/>
          <c:tx>
            <c:strRef>
              <c:f>Indicadores!$C$15</c:f>
              <c:strCache>
                <c:ptCount val="1"/>
                <c:pt idx="0">
                  <c:v>Proporção de hipertensos com os exames complementares em dia de acordo com o protocolo</c:v>
                </c:pt>
              </c:strCache>
            </c:strRef>
          </c:tx>
          <c:spPr>
            <a:solidFill>
              <a:schemeClr val="accent6">
                <a:lumMod val="75000"/>
              </a:schemeClr>
            </a:solidFill>
            <a:ln w="25400">
              <a:noFill/>
            </a:ln>
          </c:spPr>
          <c:cat>
            <c:strRef>
              <c:f>Indicadores!$D$14:$G$14</c:f>
              <c:strCache>
                <c:ptCount val="4"/>
                <c:pt idx="0">
                  <c:v>Mês 1</c:v>
                </c:pt>
                <c:pt idx="1">
                  <c:v>Mês 2</c:v>
                </c:pt>
                <c:pt idx="2">
                  <c:v>Mês 3</c:v>
                </c:pt>
                <c:pt idx="3">
                  <c:v>Mês 4</c:v>
                </c:pt>
              </c:strCache>
            </c:strRef>
          </c:cat>
          <c:val>
            <c:numRef>
              <c:f>Indicadores!$D$15:$G$15</c:f>
              <c:numCache>
                <c:formatCode>0.0%</c:formatCode>
                <c:ptCount val="4"/>
                <c:pt idx="0">
                  <c:v>0.77450980392156865</c:v>
                </c:pt>
                <c:pt idx="1">
                  <c:v>0.8070175438596443</c:v>
                </c:pt>
                <c:pt idx="2">
                  <c:v>0.87086092715231789</c:v>
                </c:pt>
                <c:pt idx="3">
                  <c:v>0</c:v>
                </c:pt>
              </c:numCache>
            </c:numRef>
          </c:val>
        </c:ser>
        <c:axId val="53811840"/>
        <c:axId val="53825920"/>
      </c:barChart>
      <c:catAx>
        <c:axId val="5381184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3825920"/>
        <c:crosses val="autoZero"/>
        <c:auto val="1"/>
        <c:lblAlgn val="ctr"/>
        <c:lblOffset val="100"/>
      </c:catAx>
      <c:valAx>
        <c:axId val="53825920"/>
        <c:scaling>
          <c:orientation val="minMax"/>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381184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Indicadores!$S$15</c:f>
              <c:strCache>
                <c:ptCount val="1"/>
                <c:pt idx="0">
                  <c:v>Proporção de diabéticos com os exames complementares  em dia de acordo com o protocolo</c:v>
                </c:pt>
              </c:strCache>
            </c:strRef>
          </c:tx>
          <c:spPr>
            <a:solidFill>
              <a:schemeClr val="accent6">
                <a:lumMod val="75000"/>
              </a:schemeClr>
            </a:solidFill>
            <a:ln w="25400">
              <a:noFill/>
            </a:ln>
          </c:spPr>
          <c:cat>
            <c:strRef>
              <c:f>Indicadores!$T$14:$W$14</c:f>
              <c:strCache>
                <c:ptCount val="4"/>
                <c:pt idx="0">
                  <c:v>Mês 1</c:v>
                </c:pt>
                <c:pt idx="1">
                  <c:v>Mês 2</c:v>
                </c:pt>
                <c:pt idx="2">
                  <c:v>Mês 3</c:v>
                </c:pt>
                <c:pt idx="3">
                  <c:v>Mês 4</c:v>
                </c:pt>
              </c:strCache>
            </c:strRef>
          </c:cat>
          <c:val>
            <c:numRef>
              <c:f>Indicadores!$T$15:$W$15</c:f>
              <c:numCache>
                <c:formatCode>0.0%</c:formatCode>
                <c:ptCount val="4"/>
                <c:pt idx="0">
                  <c:v>0.78947368421052633</c:v>
                </c:pt>
                <c:pt idx="1">
                  <c:v>0.83870967741936286</c:v>
                </c:pt>
                <c:pt idx="2">
                  <c:v>0.8837209302325586</c:v>
                </c:pt>
                <c:pt idx="3">
                  <c:v>0</c:v>
                </c:pt>
              </c:numCache>
            </c:numRef>
          </c:val>
        </c:ser>
        <c:axId val="53862400"/>
        <c:axId val="53863936"/>
      </c:barChart>
      <c:catAx>
        <c:axId val="5386240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3863936"/>
        <c:crosses val="autoZero"/>
        <c:auto val="1"/>
        <c:lblAlgn val="ctr"/>
        <c:lblOffset val="100"/>
      </c:catAx>
      <c:valAx>
        <c:axId val="53863936"/>
        <c:scaling>
          <c:orientation val="minMax"/>
          <c:max val="1"/>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386240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lgn="just">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Indicadores!$C$21</c:f>
              <c:strCache>
                <c:ptCount val="1"/>
                <c:pt idx="0">
                  <c:v>Proporção de hipertensos com prescrição de medicamentos da Farmácia Popular/Hiperdia priorizada.      </c:v>
                </c:pt>
              </c:strCache>
            </c:strRef>
          </c:tx>
          <c:spPr>
            <a:solidFill>
              <a:schemeClr val="accent6">
                <a:lumMod val="75000"/>
              </a:schemeClr>
            </a:solidFill>
            <a:ln w="25400">
              <a:noFill/>
            </a:ln>
            <a:effectLst>
              <a:outerShdw dist="35921" dir="2700000" algn="br">
                <a:srgbClr val="000000"/>
              </a:outerShdw>
            </a:effectLst>
          </c:spPr>
          <c:cat>
            <c:strRef>
              <c:f>Indicadores!$D$20:$G$20</c:f>
              <c:strCache>
                <c:ptCount val="4"/>
                <c:pt idx="0">
                  <c:v>Mês 1</c:v>
                </c:pt>
                <c:pt idx="1">
                  <c:v>Mês 2</c:v>
                </c:pt>
                <c:pt idx="2">
                  <c:v>Mês 3</c:v>
                </c:pt>
                <c:pt idx="3">
                  <c:v>Mês 4</c:v>
                </c:pt>
              </c:strCache>
            </c:strRef>
          </c:cat>
          <c:val>
            <c:numRef>
              <c:f>Indicadores!$D$21:$G$21</c:f>
              <c:numCache>
                <c:formatCode>0.0%</c:formatCode>
                <c:ptCount val="4"/>
                <c:pt idx="0">
                  <c:v>0.64356435643564369</c:v>
                </c:pt>
                <c:pt idx="1">
                  <c:v>0.71764705882353697</c:v>
                </c:pt>
                <c:pt idx="2">
                  <c:v>0.61461794019933569</c:v>
                </c:pt>
                <c:pt idx="3">
                  <c:v>0</c:v>
                </c:pt>
              </c:numCache>
            </c:numRef>
          </c:val>
        </c:ser>
        <c:axId val="55088640"/>
        <c:axId val="55090176"/>
      </c:barChart>
      <c:catAx>
        <c:axId val="5508864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90176"/>
        <c:crosses val="autoZero"/>
        <c:auto val="1"/>
        <c:lblAlgn val="ctr"/>
        <c:lblOffset val="100"/>
      </c:catAx>
      <c:valAx>
        <c:axId val="55090176"/>
        <c:scaling>
          <c:orientation val="minMax"/>
          <c:max val="1"/>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08864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Indicadores!$S$21</c:f>
              <c:strCache>
                <c:ptCount val="1"/>
                <c:pt idx="0">
                  <c:v>Proporção de diabéticos com prescrição de medicamentos da Farmácia Popular/Hiperdia priorizada.      </c:v>
                </c:pt>
              </c:strCache>
            </c:strRef>
          </c:tx>
          <c:spPr>
            <a:solidFill>
              <a:schemeClr val="accent6">
                <a:lumMod val="75000"/>
              </a:schemeClr>
            </a:solidFill>
            <a:ln w="25400">
              <a:noFill/>
            </a:ln>
          </c:spPr>
          <c:cat>
            <c:strRef>
              <c:f>Indicadores!$T$20:$W$20</c:f>
              <c:strCache>
                <c:ptCount val="4"/>
                <c:pt idx="0">
                  <c:v>Mês 1</c:v>
                </c:pt>
                <c:pt idx="1">
                  <c:v>Mês 2</c:v>
                </c:pt>
                <c:pt idx="2">
                  <c:v>Mês 3</c:v>
                </c:pt>
                <c:pt idx="3">
                  <c:v>Mês 4</c:v>
                </c:pt>
              </c:strCache>
            </c:strRef>
          </c:cat>
          <c:val>
            <c:numRef>
              <c:f>Indicadores!$T$21:$W$21</c:f>
              <c:numCache>
                <c:formatCode>0.0%</c:formatCode>
                <c:ptCount val="4"/>
                <c:pt idx="0">
                  <c:v>0.52631578947368418</c:v>
                </c:pt>
                <c:pt idx="1">
                  <c:v>0.64516129032258718</c:v>
                </c:pt>
                <c:pt idx="2">
                  <c:v>0.60465116279069764</c:v>
                </c:pt>
                <c:pt idx="3">
                  <c:v>0</c:v>
                </c:pt>
              </c:numCache>
            </c:numRef>
          </c:val>
        </c:ser>
        <c:axId val="55106560"/>
        <c:axId val="55264000"/>
      </c:barChart>
      <c:catAx>
        <c:axId val="55106560"/>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264000"/>
        <c:crosses val="autoZero"/>
        <c:auto val="1"/>
        <c:lblAlgn val="ctr"/>
        <c:lblOffset val="100"/>
      </c:catAx>
      <c:valAx>
        <c:axId val="55264000"/>
        <c:scaling>
          <c:orientation val="minMax"/>
          <c:max val="1"/>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06560"/>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18"/>
  <c:chart>
    <c:title>
      <c:layout>
        <c:manualLayout>
          <c:xMode val="edge"/>
          <c:yMode val="edge"/>
          <c:x val="0.24973614802297339"/>
          <c:y val="0"/>
        </c:manualLayout>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Indicadores!$C$27</c:f>
              <c:strCache>
                <c:ptCount val="1"/>
                <c:pt idx="0">
                  <c:v>Proporção de hipertensos com avaliação da necessidade de atendimento odontológico</c:v>
                </c:pt>
              </c:strCache>
            </c:strRef>
          </c:tx>
          <c:spPr>
            <a:solidFill>
              <a:schemeClr val="accent6">
                <a:lumMod val="75000"/>
              </a:schemeClr>
            </a:solidFill>
            <a:ln w="25400">
              <a:noFill/>
            </a:ln>
            <a:effectLst>
              <a:outerShdw dist="35921" dir="2700000" algn="br">
                <a:srgbClr val="000000"/>
              </a:outerShdw>
            </a:effectLst>
          </c:spPr>
          <c:cat>
            <c:strRef>
              <c:f>Indicadores!$D$26:$G$26</c:f>
              <c:strCache>
                <c:ptCount val="4"/>
                <c:pt idx="0">
                  <c:v>Mês 1</c:v>
                </c:pt>
                <c:pt idx="1">
                  <c:v>Mês 2</c:v>
                </c:pt>
                <c:pt idx="2">
                  <c:v>Mês 3</c:v>
                </c:pt>
                <c:pt idx="3">
                  <c:v>Mês 4</c:v>
                </c:pt>
              </c:strCache>
            </c:strRef>
          </c:cat>
          <c:val>
            <c:numRef>
              <c:f>Indicadores!$D$27:$G$27</c:f>
              <c:numCache>
                <c:formatCode>0.0%</c:formatCode>
                <c:ptCount val="4"/>
                <c:pt idx="0">
                  <c:v>0.19607843137254904</c:v>
                </c:pt>
                <c:pt idx="1">
                  <c:v>0.14035087719298245</c:v>
                </c:pt>
                <c:pt idx="2">
                  <c:v>7.9470198675496692E-2</c:v>
                </c:pt>
                <c:pt idx="3">
                  <c:v>0</c:v>
                </c:pt>
              </c:numCache>
            </c:numRef>
          </c:val>
        </c:ser>
        <c:axId val="55338496"/>
        <c:axId val="55340032"/>
      </c:barChart>
      <c:catAx>
        <c:axId val="5533849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340032"/>
        <c:crosses val="autoZero"/>
        <c:auto val="1"/>
        <c:lblAlgn val="ctr"/>
        <c:lblOffset val="100"/>
      </c:catAx>
      <c:valAx>
        <c:axId val="55340032"/>
        <c:scaling>
          <c:orientation val="minMax"/>
          <c:max val="1"/>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33849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barChart>
        <c:barDir val="col"/>
        <c:grouping val="clustered"/>
        <c:ser>
          <c:idx val="0"/>
          <c:order val="0"/>
          <c:tx>
            <c:strRef>
              <c:f>Indicadores!$S$27</c:f>
              <c:strCache>
                <c:ptCount val="1"/>
                <c:pt idx="0">
                  <c:v>Proporção de diabéticos com avaliação da necessidade de atendimento odontológico</c:v>
                </c:pt>
              </c:strCache>
            </c:strRef>
          </c:tx>
          <c:spPr>
            <a:solidFill>
              <a:schemeClr val="accent6">
                <a:lumMod val="75000"/>
              </a:schemeClr>
            </a:solidFill>
            <a:ln w="25400">
              <a:noFill/>
            </a:ln>
            <a:effectLst>
              <a:outerShdw dist="35921" dir="2700000" algn="br">
                <a:srgbClr val="000000"/>
              </a:outerShdw>
            </a:effectLst>
          </c:spPr>
          <c:cat>
            <c:strRef>
              <c:f>Indicadores!$T$26:$W$26</c:f>
              <c:strCache>
                <c:ptCount val="4"/>
                <c:pt idx="0">
                  <c:v>Mês 1</c:v>
                </c:pt>
                <c:pt idx="1">
                  <c:v>Mês 2</c:v>
                </c:pt>
                <c:pt idx="2">
                  <c:v>Mês 3</c:v>
                </c:pt>
                <c:pt idx="3">
                  <c:v>Mês 4</c:v>
                </c:pt>
              </c:strCache>
            </c:strRef>
          </c:cat>
          <c:val>
            <c:numRef>
              <c:f>Indicadores!$T$27:$W$27</c:f>
              <c:numCache>
                <c:formatCode>0.0%</c:formatCode>
                <c:ptCount val="4"/>
                <c:pt idx="0">
                  <c:v>0.21052631578947495</c:v>
                </c:pt>
                <c:pt idx="1">
                  <c:v>0.12903225806451613</c:v>
                </c:pt>
                <c:pt idx="2">
                  <c:v>9.3023255813953501E-2</c:v>
                </c:pt>
                <c:pt idx="3">
                  <c:v>0</c:v>
                </c:pt>
              </c:numCache>
            </c:numRef>
          </c:val>
        </c:ser>
        <c:axId val="55188096"/>
        <c:axId val="55193984"/>
      </c:barChart>
      <c:catAx>
        <c:axId val="5518809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93984"/>
        <c:crosses val="autoZero"/>
        <c:auto val="1"/>
        <c:lblAlgn val="ctr"/>
        <c:lblOffset val="100"/>
      </c:catAx>
      <c:valAx>
        <c:axId val="55193984"/>
        <c:scaling>
          <c:orientation val="minMax"/>
          <c:max val="1"/>
        </c:scaling>
        <c:axPos val="l"/>
        <c:majorGridlines>
          <c:spPr>
            <a:ln w="3175">
              <a:solidFill>
                <a:srgbClr val="808080"/>
              </a:solidFill>
              <a:prstDash val="solid"/>
            </a:ln>
          </c:spPr>
        </c:majorGridlines>
        <c:numFmt formatCode="0.0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5518809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0E5DC-10E4-40AD-AE58-96CBFDED6004}" type="datetimeFigureOut">
              <a:rPr lang="pt-BR" smtClean="0"/>
              <a:pPr/>
              <a:t>15/09/2015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4EB9F-31BD-4D77-8CF3-7A11389BDCD9}" type="slidenum">
              <a:rPr lang="pt-BR" smtClean="0"/>
              <a:pPr/>
              <a:t>‹nº›</a:t>
            </a:fld>
            <a:endParaRPr lang="pt-BR"/>
          </a:p>
        </p:txBody>
      </p:sp>
    </p:spTree>
    <p:extLst>
      <p:ext uri="{BB962C8B-B14F-4D97-AF65-F5344CB8AC3E}">
        <p14:creationId xmlns="" xmlns:p14="http://schemas.microsoft.com/office/powerpoint/2010/main" val="347255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mage.slidesharecdn.com/carolinaaquinoalvesfaria-130524131021-phpapp02/95/defesa-de-tcc-carolina-aquino-alves-faria-18-638.jpg?cb=13694194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O que é puericultura? </a:t>
            </a:r>
            <a:r>
              <a:rPr lang="pt-BR" sz="1200" kern="1200" dirty="0" smtClean="0">
                <a:solidFill>
                  <a:srgbClr val="FF0000"/>
                </a:solidFill>
                <a:latin typeface="+mn-lt"/>
                <a:ea typeface="+mn-ea"/>
                <a:cs typeface="+mn-cs"/>
              </a:rPr>
              <a:t>é a área da atenção à saúde que se dedica ao </a:t>
            </a:r>
            <a:r>
              <a:rPr lang="pt-BR" sz="1200" u="sng" kern="1200" dirty="0" smtClean="0">
                <a:solidFill>
                  <a:srgbClr val="FF0000"/>
                </a:solidFill>
                <a:latin typeface="+mn-lt"/>
                <a:ea typeface="+mn-ea"/>
                <a:cs typeface="+mn-cs"/>
              </a:rPr>
              <a:t>acompanhamento do processo de desenvolvimento da criança</a:t>
            </a:r>
            <a:r>
              <a:rPr lang="pt-BR" sz="1200" kern="1200" dirty="0" smtClean="0">
                <a:solidFill>
                  <a:srgbClr val="FF0000"/>
                </a:solidFill>
                <a:latin typeface="+mn-lt"/>
                <a:ea typeface="+mn-ea"/>
                <a:cs typeface="+mn-cs"/>
              </a:rPr>
              <a:t>, se baseando</a:t>
            </a:r>
            <a:r>
              <a:rPr lang="pt-BR" sz="1200" kern="1200" baseline="0" dirty="0" smtClean="0">
                <a:solidFill>
                  <a:srgbClr val="FF0000"/>
                </a:solidFill>
                <a:latin typeface="+mn-lt"/>
                <a:ea typeface="+mn-ea"/>
                <a:cs typeface="+mn-cs"/>
              </a:rPr>
              <a:t> na </a:t>
            </a:r>
            <a:r>
              <a:rPr lang="pt-BR" sz="1200" u="sng" kern="1200" dirty="0" smtClean="0">
                <a:solidFill>
                  <a:schemeClr val="tx1"/>
                </a:solidFill>
                <a:latin typeface="+mn-lt"/>
                <a:ea typeface="+mn-ea"/>
                <a:cs typeface="+mn-cs"/>
              </a:rPr>
              <a:t>promoção, proteção e a detecção precoce </a:t>
            </a:r>
            <a:r>
              <a:rPr lang="pt-BR" sz="1200" kern="1200" dirty="0" smtClean="0">
                <a:solidFill>
                  <a:schemeClr val="tx1"/>
                </a:solidFill>
                <a:latin typeface="+mn-lt"/>
                <a:ea typeface="+mn-ea"/>
                <a:cs typeface="+mn-cs"/>
              </a:rPr>
              <a:t>de alterações passíveis de modificação que possam repercutir em sua vida futura. Isso ocorre principalmente por meio de </a:t>
            </a:r>
            <a:r>
              <a:rPr lang="pt-BR" sz="1200" u="sng" kern="1200" dirty="0" smtClean="0">
                <a:solidFill>
                  <a:schemeClr val="tx1"/>
                </a:solidFill>
                <a:latin typeface="+mn-lt"/>
                <a:ea typeface="+mn-ea"/>
                <a:cs typeface="+mn-cs"/>
              </a:rPr>
              <a:t>ações educativas e de acompanhamento integral </a:t>
            </a:r>
            <a:r>
              <a:rPr lang="pt-BR" sz="1200" kern="1200" dirty="0" smtClean="0">
                <a:solidFill>
                  <a:schemeClr val="tx1"/>
                </a:solidFill>
                <a:latin typeface="+mn-lt"/>
                <a:ea typeface="+mn-ea"/>
                <a:cs typeface="+mn-cs"/>
              </a:rPr>
              <a:t>da saúde da criança </a:t>
            </a:r>
            <a:endParaRPr lang="pt-BR" dirty="0" smtClean="0">
              <a:solidFill>
                <a:srgbClr val="FF0000"/>
              </a:solidFill>
            </a:endParaRPr>
          </a:p>
          <a:p>
            <a:endParaRPr lang="pt-BR" dirty="0" smtClean="0"/>
          </a:p>
          <a:p>
            <a:r>
              <a:rPr lang="pt-BR" b="1" dirty="0" smtClean="0"/>
              <a:t>Importância</a:t>
            </a:r>
            <a:r>
              <a:rPr lang="pt-BR" b="1" baseline="0" dirty="0" smtClean="0"/>
              <a:t> da puericultura</a:t>
            </a:r>
            <a:r>
              <a:rPr lang="pt-BR" b="1" baseline="0" dirty="0" smtClean="0">
                <a:solidFill>
                  <a:srgbClr val="FF0000"/>
                </a:solidFill>
              </a:rPr>
              <a:t>: </a:t>
            </a:r>
            <a:r>
              <a:rPr lang="pt-BR" sz="1200" kern="1200" dirty="0" smtClean="0">
                <a:solidFill>
                  <a:srgbClr val="FF0000"/>
                </a:solidFill>
                <a:latin typeface="+mn-lt"/>
                <a:ea typeface="+mn-ea"/>
                <a:cs typeface="+mn-cs"/>
              </a:rPr>
              <a:t>É de fundamental importância, uma vez que é por meio dela que se criam condições de detectar precocemente os mais diferentes </a:t>
            </a:r>
            <a:r>
              <a:rPr lang="pt-BR" sz="1200" u="sng" kern="1200" dirty="0" smtClean="0">
                <a:solidFill>
                  <a:srgbClr val="FF0000"/>
                </a:solidFill>
                <a:latin typeface="+mn-lt"/>
                <a:ea typeface="+mn-ea"/>
                <a:cs typeface="+mn-cs"/>
              </a:rPr>
              <a:t>distúrbios das áreas do crescimento estatural, da nutrição e do desenvolvimento neuropsicomotor</a:t>
            </a:r>
            <a:r>
              <a:rPr lang="pt-BR" sz="1200" kern="1200" dirty="0" smtClean="0">
                <a:solidFill>
                  <a:srgbClr val="FF0000"/>
                </a:solidFill>
                <a:latin typeface="+mn-lt"/>
                <a:ea typeface="+mn-ea"/>
                <a:cs typeface="+mn-cs"/>
              </a:rPr>
              <a:t>. A detecção precoce dos distúrbios é essencial para seu tratamento, uma vez que, quanto mais cedo se iniciarem as medidas adequadas, haverá menos sequelas e melhor será o prognóstico do quadro clínico.</a:t>
            </a:r>
            <a:endParaRPr lang="pt-BR" dirty="0">
              <a:solidFill>
                <a:srgbClr val="FF0000"/>
              </a:solidFill>
            </a:endParaRPr>
          </a:p>
        </p:txBody>
      </p:sp>
      <p:sp>
        <p:nvSpPr>
          <p:cNvPr id="4" name="Slide Number Placeholder 3"/>
          <p:cNvSpPr>
            <a:spLocks noGrp="1"/>
          </p:cNvSpPr>
          <p:nvPr>
            <p:ph type="sldNum" sz="quarter" idx="10"/>
          </p:nvPr>
        </p:nvSpPr>
        <p:spPr/>
        <p:txBody>
          <a:bodyPr/>
          <a:lstStyle/>
          <a:p>
            <a:fld id="{7CE4EB9F-31BD-4D77-8CF3-7A11389BDCD9}"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17</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18</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19</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pt-BR" b="1" dirty="0" smtClean="0"/>
              <a:t>Ganhos para a equipe</a:t>
            </a:r>
          </a:p>
          <a:p>
            <a:pPr lvl="1" algn="just"/>
            <a:r>
              <a:rPr lang="pt-BR" dirty="0" smtClean="0"/>
              <a:t>Aumento na interação e entrosamento dos</a:t>
            </a:r>
            <a:r>
              <a:rPr lang="pt-BR" baseline="0" dirty="0" smtClean="0"/>
              <a:t> profissionais</a:t>
            </a:r>
            <a:endParaRPr lang="pt-BR" dirty="0" smtClean="0"/>
          </a:p>
          <a:p>
            <a:pPr lvl="1" algn="just"/>
            <a:r>
              <a:rPr lang="pt-BR" dirty="0" smtClean="0"/>
              <a:t>Capacitação</a:t>
            </a:r>
          </a:p>
          <a:p>
            <a:pPr lvl="1" algn="just"/>
            <a:r>
              <a:rPr lang="pt-BR" dirty="0" smtClean="0"/>
              <a:t>Definição de atribuições</a:t>
            </a:r>
          </a:p>
          <a:p>
            <a:pPr lvl="1" algn="just"/>
            <a:r>
              <a:rPr lang="pt-BR" dirty="0" smtClean="0"/>
              <a:t>Cobrança de responsabilidades</a:t>
            </a:r>
          </a:p>
          <a:p>
            <a:pPr lvl="1" algn="just"/>
            <a:endParaRPr lang="pt-BR" dirty="0" smtClean="0"/>
          </a:p>
          <a:p>
            <a:pPr lvl="1" algn="just"/>
            <a:r>
              <a:rPr lang="pt-BR" b="1" dirty="0" smtClean="0"/>
              <a:t>Ganhos</a:t>
            </a:r>
            <a:r>
              <a:rPr lang="pt-BR" b="1" baseline="0" dirty="0" smtClean="0"/>
              <a:t> para o serviço</a:t>
            </a:r>
          </a:p>
          <a:p>
            <a:pPr lvl="1" algn="just"/>
            <a:r>
              <a:rPr lang="pt-BR" baseline="0" dirty="0" smtClean="0"/>
              <a:t>Mudança nos moldes de atendimento, com foco na prevenção</a:t>
            </a:r>
          </a:p>
          <a:p>
            <a:pPr lvl="1" algn="just"/>
            <a:r>
              <a:rPr lang="pt-BR" baseline="0" dirty="0" smtClean="0"/>
              <a:t>Pontapé inicial da implantação da ESF</a:t>
            </a:r>
          </a:p>
          <a:p>
            <a:pPr lvl="1" algn="just"/>
            <a:r>
              <a:rPr lang="pt-BR" baseline="0" dirty="0" smtClean="0"/>
              <a:t>Maior eficiência e economia de recursos, evitando gastos com medicações e exames para doenças que podem ser prevenidas.</a:t>
            </a:r>
            <a:endParaRPr lang="pt-BR" dirty="0" smtClean="0"/>
          </a:p>
          <a:p>
            <a:endParaRPr lang="pt-BR" b="1" dirty="0" smtClean="0"/>
          </a:p>
          <a:p>
            <a:r>
              <a:rPr lang="pt-BR" b="1" dirty="0" smtClean="0"/>
              <a:t>Ganhos</a:t>
            </a:r>
            <a:r>
              <a:rPr lang="pt-BR" b="1" baseline="0" dirty="0" smtClean="0"/>
              <a:t> para a comunidade</a:t>
            </a:r>
          </a:p>
          <a:p>
            <a:r>
              <a:rPr lang="pt-BR" b="0" baseline="0" dirty="0" smtClean="0"/>
              <a:t>Será a maior beneficiada pela intervenção</a:t>
            </a:r>
          </a:p>
          <a:p>
            <a:r>
              <a:rPr lang="pt-BR" b="0" baseline="0" dirty="0" smtClean="0"/>
              <a:t>Paciente terá um médico responsável ao qual saberá recorrer quando necessitar de auxílio, evitanto confusão de diagnósticos, exames desnecessários e interações medicamentosas perigosas.</a:t>
            </a:r>
          </a:p>
          <a:p>
            <a:r>
              <a:rPr lang="pt-BR" b="0" baseline="0" dirty="0" smtClean="0"/>
              <a:t>Melhoria na longitudinalidade do atendimento</a:t>
            </a:r>
          </a:p>
          <a:p>
            <a:r>
              <a:rPr lang="pt-BR" b="0" baseline="0" dirty="0" smtClean="0"/>
              <a:t>Maior economia, eficiencia e resolutividade nos serviços prestados.</a:t>
            </a:r>
          </a:p>
        </p:txBody>
      </p:sp>
      <p:sp>
        <p:nvSpPr>
          <p:cNvPr id="4" name="Slide Number Placeholder 3"/>
          <p:cNvSpPr>
            <a:spLocks noGrp="1"/>
          </p:cNvSpPr>
          <p:nvPr>
            <p:ph type="sldNum" sz="quarter" idx="10"/>
          </p:nvPr>
        </p:nvSpPr>
        <p:spPr/>
        <p:txBody>
          <a:bodyPr/>
          <a:lstStyle/>
          <a:p>
            <a:fld id="{7CE4EB9F-31BD-4D77-8CF3-7A11389BDCD9}" type="slidenum">
              <a:rPr lang="pt-BR" smtClean="0"/>
              <a:pPr/>
              <a:t>25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28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29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30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Localização:</a:t>
            </a:r>
            <a:r>
              <a:rPr lang="pt-BR" sz="1200" kern="1200" dirty="0" smtClean="0">
                <a:solidFill>
                  <a:schemeClr val="tx1"/>
                </a:solidFill>
                <a:latin typeface="+mn-lt"/>
                <a:ea typeface="+mn-ea"/>
                <a:cs typeface="+mn-cs"/>
              </a:rPr>
              <a:t> região centro-norte do Rio Grande do Sul, no alto da Serra do Botucaraí</a:t>
            </a:r>
          </a:p>
          <a:p>
            <a:r>
              <a:rPr lang="pt-BR" sz="1200" b="1" kern="1200" dirty="0" smtClean="0">
                <a:solidFill>
                  <a:schemeClr val="tx1"/>
                </a:solidFill>
                <a:latin typeface="+mn-lt"/>
                <a:ea typeface="+mn-ea"/>
                <a:cs typeface="+mn-cs"/>
              </a:rPr>
              <a:t>População: </a:t>
            </a:r>
            <a:r>
              <a:rPr lang="pt-BR" sz="1200" kern="1200" dirty="0" smtClean="0">
                <a:solidFill>
                  <a:schemeClr val="tx1"/>
                </a:solidFill>
                <a:latin typeface="+mn-lt"/>
                <a:ea typeface="+mn-ea"/>
                <a:cs typeface="+mn-cs"/>
              </a:rPr>
              <a:t>Segundo o Censo do Instituto Brasileiro de Geografia e Estatística (IBGE) de 2010, apresenta uma população de 11.354 habitantes. Destes, aproximadamente 8.500 habitantes encontram-se na zona rural do município e o restante, na área urbana</a:t>
            </a:r>
          </a:p>
          <a:p>
            <a:r>
              <a:rPr lang="pt-BR" sz="1200" b="1" kern="1200" dirty="0" smtClean="0">
                <a:solidFill>
                  <a:schemeClr val="tx1"/>
                </a:solidFill>
                <a:latin typeface="+mn-lt"/>
                <a:ea typeface="+mn-ea"/>
                <a:cs typeface="+mn-cs"/>
              </a:rPr>
              <a:t>Estrutura</a:t>
            </a:r>
            <a:r>
              <a:rPr lang="pt-BR" sz="1200" b="1" kern="1200" baseline="0" dirty="0" smtClean="0">
                <a:solidFill>
                  <a:schemeClr val="tx1"/>
                </a:solidFill>
                <a:latin typeface="+mn-lt"/>
                <a:ea typeface="+mn-ea"/>
                <a:cs typeface="+mn-cs"/>
              </a:rPr>
              <a:t> de Atendimento à Saúde: </a:t>
            </a:r>
            <a:r>
              <a:rPr lang="pt-BR" sz="1200" kern="1200" dirty="0" smtClean="0">
                <a:solidFill>
                  <a:schemeClr val="tx1"/>
                </a:solidFill>
                <a:latin typeface="+mn-lt"/>
                <a:ea typeface="+mn-ea"/>
                <a:cs typeface="+mn-cs"/>
              </a:rPr>
              <a:t>O sistema de saúde do município atualmente conta com apenas duas UBS: uma do tipo ESF, que é responsável pelo atendimento da população da área urbana; e outra, do tipo tradicional, que assiste a população que reside na zona rural (onde atuo) e realiza apenas pronto atendimento. Contudo, está ocorrendo atualmente um processo de transição para atendimento nos moldes do ESF também para a unidade da zona rural, sendo que esta será dividida em duas novas unidades: uma atenderá a metade norte da zona rural e a outra atenderá a metade sul da zona rural do município. Existe também atendimento odontológico por livre demanda nesta unidade, disponível a toda a população do município. Não há disponibilidade de Núcleo de Apoio à Saúde da Família (NASF).</a:t>
            </a:r>
          </a:p>
          <a:p>
            <a:r>
              <a:rPr lang="pt-BR" sz="1200" b="1" kern="1200" dirty="0" smtClean="0">
                <a:solidFill>
                  <a:schemeClr val="tx1"/>
                </a:solidFill>
                <a:latin typeface="+mn-lt"/>
                <a:ea typeface="+mn-ea"/>
                <a:cs typeface="+mn-cs"/>
              </a:rPr>
              <a:t>Hospital</a:t>
            </a:r>
            <a:r>
              <a:rPr lang="pt-BR" sz="1200" b="1" kern="1200" baseline="0" dirty="0" smtClean="0">
                <a:solidFill>
                  <a:schemeClr val="tx1"/>
                </a:solidFill>
                <a:latin typeface="+mn-lt"/>
                <a:ea typeface="+mn-ea"/>
                <a:cs typeface="+mn-cs"/>
              </a:rPr>
              <a:t> de Referência:</a:t>
            </a:r>
            <a:r>
              <a:rPr lang="pt-BR" sz="1200" kern="1200" dirty="0" smtClean="0">
                <a:solidFill>
                  <a:schemeClr val="tx1"/>
                </a:solidFill>
                <a:latin typeface="+mn-lt"/>
                <a:ea typeface="+mn-ea"/>
                <a:cs typeface="+mn-cs"/>
              </a:rPr>
              <a:t>O antigo hospital do município, que era privado, fechou as portas por insustentabilidade econômica, decretando falência há aproximadamente 8 anos. Desde então, todo atendimento que necessite atenção hospitalar de urgência é encaminhado ao Hospital Frei Clemente, em Soledade-RS, que dista aproximadamente 38 quilômetros (30 minutos de ambulância).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Relação à Saúde da Criança, oficialmente não há a realização de puericultura ou qualquer outra ação programática focada na atenção infantil, apenas atendimento por livre demanda. Não há registros específicos que permitam avaliar dados para obtermos indicadores da qualidade da atenção à criança. Também não há qualquer planejamento ou monitoramento das ações e nem atividades de educação em saúde. De forma a contribuir para ampliar a cobertura e melhorar a qualidade da atenção à Saúde da Criança, devemos iniciar, o mais brevemente possível, atendimento de puericultura.</a:t>
            </a:r>
          </a:p>
          <a:p>
            <a:r>
              <a:rPr lang="pt-BR" sz="1200" b="0" kern="1200" dirty="0" smtClean="0">
                <a:solidFill>
                  <a:schemeClr val="tx1"/>
                </a:solidFill>
                <a:latin typeface="+mn-lt"/>
                <a:ea typeface="+mn-ea"/>
                <a:cs typeface="+mn-cs"/>
              </a:rPr>
              <a:t>OBS: mortalidade infantil 2010:</a:t>
            </a:r>
            <a:r>
              <a:rPr lang="pt-BR" sz="1200" b="0" kern="1200" baseline="0" dirty="0" smtClean="0">
                <a:solidFill>
                  <a:schemeClr val="tx1"/>
                </a:solidFill>
                <a:latin typeface="+mn-lt"/>
                <a:ea typeface="+mn-ea"/>
                <a:cs typeface="+mn-cs"/>
              </a:rPr>
              <a:t> 7,24 óbitos /1000 menores de 1 ano.</a:t>
            </a:r>
            <a:endParaRPr lang="pt-BR" b="0"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período de 3 meses: (Agosto a outubro/14)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Avaliação e Monitoramento</a:t>
            </a:r>
            <a:r>
              <a:rPr lang="pt-BR" dirty="0" smtClean="0"/>
              <a:t>• Monitoramento e avaliação periódica das metas estabelecidas</a:t>
            </a:r>
          </a:p>
          <a:p>
            <a:r>
              <a:rPr lang="pt-BR" b="1" dirty="0" smtClean="0"/>
              <a:t>Organização e Gestão do Serviço</a:t>
            </a:r>
            <a:r>
              <a:rPr lang="pt-BR" dirty="0" smtClean="0"/>
              <a:t>• Cadastro de crianças de 0-72 meses;• Organização da demanda através de agendamento;• Realização de busca ativa;• Definição das atribuições;;• Organização dos materiais para realização das ações;• Realização de preenchimento dos formulários efichas. </a:t>
            </a:r>
            <a:r>
              <a:rPr lang="pt-BR" b="1" dirty="0" smtClean="0"/>
              <a:t>Engajamento Público</a:t>
            </a:r>
            <a:r>
              <a:rPr lang="pt-BR" dirty="0" smtClean="0"/>
              <a:t>• Esclarecimento à comunidade e aos pais ou responsáveis sobre a atenção à saúde da criança na UBS;• Orientação aos pais ou responsáveis sobre o aleitamento materno, importância da puericultura, curva do crescimento, teste do pezinho,vacinas e avaliação de risco.</a:t>
            </a:r>
          </a:p>
          <a:p>
            <a:r>
              <a:rPr lang="pt-BR" dirty="0" smtClean="0"/>
              <a:t> </a:t>
            </a:r>
            <a:r>
              <a:rPr lang="pt-BR" b="1" dirty="0" smtClean="0"/>
              <a:t>Qualificação da Prática Clínica.</a:t>
            </a:r>
            <a:r>
              <a:rPr lang="pt-BR" b="1" baseline="0" dirty="0" smtClean="0"/>
              <a:t> </a:t>
            </a:r>
            <a:r>
              <a:rPr lang="pt-BR" b="0" baseline="0" dirty="0" smtClean="0"/>
              <a:t>Treinamento dos técnicos de enfermagem para avaliação e registro dos dados antropométricos. </a:t>
            </a:r>
            <a:r>
              <a:rPr lang="pt-BR" dirty="0" smtClean="0"/>
              <a:t>• Treinamento de pessoal da recepção para acolhimento e agendamento;• Capacitação dos ACS para desenvolver atividades junto à comunidade.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Padronização do atendimento </a:t>
            </a:r>
          </a:p>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	-</a:t>
            </a:r>
            <a:r>
              <a:rPr lang="pt-BR" dirty="0" smtClean="0"/>
              <a:t>Baseado no CAB 33 - Saúde da Criança: Crescimento e desenvolvimento</a:t>
            </a:r>
          </a:p>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	- Protocolo de Atendimento à Criança do Grupo Hospitalar Conceição</a:t>
            </a:r>
          </a:p>
          <a:p>
            <a:pPr marL="0" marR="0" lvl="1"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pt-BR" dirty="0" smtClean="0"/>
              <a:t>Elaboração da ficha espelho de puericultura ea organização da sala de vacina;• Divulgação do projeto para a equipe;• Organização da agenda com a recepcionista; </a:t>
            </a:r>
            <a:r>
              <a:rPr lang="pt-BR" dirty="0" smtClean="0">
                <a:hlinkClick r:id="rId3" tooltip="View slide 18 image"/>
              </a:rPr>
              <a:t>18. </a:t>
            </a:r>
            <a:r>
              <a:rPr lang="pt-BR" dirty="0" smtClean="0"/>
              <a:t>MetodologiaLogística da Intervenção•Busca ativa pelos agentes de saúde;• Captação na unidade;• Capacitações ACS.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559C1B9-00A6-4F32-B36E-926C7855B493}" type="datetimeFigureOut">
              <a:rPr lang="pt-BR" smtClean="0"/>
              <a:pPr/>
              <a:t>15/09/2015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C1B9-00A6-4F32-B36E-926C7855B493}" type="datetimeFigureOut">
              <a:rPr lang="pt-BR" smtClean="0"/>
              <a:pPr/>
              <a:t>15/09/2015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4F87-51A6-471A-BA29-A8C4C626DAF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642918"/>
            <a:ext cx="9144000" cy="6934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95536" y="548680"/>
            <a:ext cx="1571636" cy="1542260"/>
          </a:xfrm>
          <a:prstGeom prst="rect">
            <a:avLst/>
          </a:prstGeom>
          <a:noFill/>
          <a:ln w="9525">
            <a:noFill/>
            <a:miter lim="800000"/>
            <a:headEnd/>
            <a:tailEnd/>
          </a:ln>
          <a:effectLst/>
        </p:spPr>
      </p:pic>
      <p:sp>
        <p:nvSpPr>
          <p:cNvPr id="2" name="Title 1"/>
          <p:cNvSpPr>
            <a:spLocks noGrp="1"/>
          </p:cNvSpPr>
          <p:nvPr>
            <p:ph type="ctrTitle"/>
          </p:nvPr>
        </p:nvSpPr>
        <p:spPr>
          <a:xfrm>
            <a:off x="714348" y="2428868"/>
            <a:ext cx="7772400" cy="2071702"/>
          </a:xfrm>
        </p:spPr>
        <p:txBody>
          <a:bodyPr>
            <a:noAutofit/>
          </a:bodyPr>
          <a:lstStyle/>
          <a:p>
            <a:r>
              <a:rPr lang="pt-BR" sz="2800" b="1" dirty="0" smtClean="0"/>
              <a:t/>
            </a:r>
            <a:br>
              <a:rPr lang="pt-BR" sz="2800" b="1" dirty="0" smtClean="0"/>
            </a:br>
            <a:r>
              <a:rPr lang="pt-BR" sz="2800" b="1" dirty="0" smtClean="0">
                <a:solidFill>
                  <a:schemeClr val="accent6">
                    <a:lumMod val="75000"/>
                  </a:schemeClr>
                </a:solidFill>
              </a:rPr>
              <a:t>MELHORIA </a:t>
            </a:r>
            <a:r>
              <a:rPr lang="pt-BR" sz="2800" b="1" dirty="0">
                <a:solidFill>
                  <a:schemeClr val="accent6">
                    <a:lumMod val="75000"/>
                  </a:schemeClr>
                </a:solidFill>
              </a:rPr>
              <a:t>DA ATENÇÃO À SAÚDE </a:t>
            </a:r>
            <a:r>
              <a:rPr lang="es-419" sz="2800" b="1" dirty="0" smtClean="0">
                <a:solidFill>
                  <a:schemeClr val="accent6">
                    <a:lumMod val="75000"/>
                  </a:schemeClr>
                </a:solidFill>
              </a:rPr>
              <a:t>DOS PACIENTES COM HIPERTENSÃO ARTERIAL SISTÊMICA E DIABETES MELLITUS, NA UBS SÃO CRISTOVÃO, REGENERAÇÃO</a:t>
            </a:r>
            <a:r>
              <a:rPr lang="pt-BR" sz="2800" b="1" dirty="0" smtClean="0">
                <a:solidFill>
                  <a:schemeClr val="accent6">
                    <a:lumMod val="75000"/>
                  </a:schemeClr>
                </a:solidFill>
              </a:rPr>
              <a:t>/PIAUÍ</a:t>
            </a:r>
            <a:endParaRPr lang="pt-BR" sz="2800" b="1" dirty="0">
              <a:solidFill>
                <a:schemeClr val="accent6">
                  <a:lumMod val="75000"/>
                </a:schemeClr>
              </a:solidFill>
            </a:endParaRPr>
          </a:p>
        </p:txBody>
      </p:sp>
      <p:sp>
        <p:nvSpPr>
          <p:cNvPr id="3" name="Subtitle 2"/>
          <p:cNvSpPr>
            <a:spLocks noGrp="1"/>
          </p:cNvSpPr>
          <p:nvPr>
            <p:ph type="subTitle" idx="1"/>
          </p:nvPr>
        </p:nvSpPr>
        <p:spPr>
          <a:xfrm>
            <a:off x="1357290" y="4857760"/>
            <a:ext cx="6400800" cy="1857388"/>
          </a:xfrm>
        </p:spPr>
        <p:txBody>
          <a:bodyPr>
            <a:normAutofit fontScale="85000" lnSpcReduction="20000"/>
          </a:bodyPr>
          <a:lstStyle/>
          <a:p>
            <a:endParaRPr lang="es-419" sz="2600" dirty="0" smtClean="0">
              <a:solidFill>
                <a:schemeClr val="tx1"/>
              </a:solidFill>
            </a:endParaRPr>
          </a:p>
          <a:p>
            <a:endParaRPr lang="es-419" sz="2600" dirty="0" smtClean="0">
              <a:solidFill>
                <a:schemeClr val="tx1"/>
              </a:solidFill>
            </a:endParaRPr>
          </a:p>
          <a:p>
            <a:r>
              <a:rPr lang="es-419" sz="2600" dirty="0" smtClean="0">
                <a:solidFill>
                  <a:schemeClr val="tx1"/>
                </a:solidFill>
              </a:rPr>
              <a:t>IOSVANNIS</a:t>
            </a:r>
            <a:r>
              <a:rPr lang="en-US" sz="2600" dirty="0" smtClean="0">
                <a:solidFill>
                  <a:schemeClr val="tx1"/>
                </a:solidFill>
              </a:rPr>
              <a:t> FIGUEREDO SOLANO</a:t>
            </a:r>
            <a:endParaRPr lang="pt-BR" sz="2600" dirty="0" smtClean="0">
              <a:solidFill>
                <a:schemeClr val="tx1"/>
              </a:solidFill>
            </a:endParaRPr>
          </a:p>
          <a:p>
            <a:r>
              <a:rPr lang="pt-BR" dirty="0" smtClean="0"/>
              <a:t> </a:t>
            </a:r>
          </a:p>
          <a:p>
            <a:r>
              <a:rPr lang="pt-BR" sz="2400" dirty="0" smtClean="0">
                <a:solidFill>
                  <a:schemeClr val="accent6">
                    <a:lumMod val="75000"/>
                  </a:schemeClr>
                </a:solidFill>
              </a:rPr>
              <a:t>Orientador:</a:t>
            </a:r>
            <a:r>
              <a:rPr lang="es-419" sz="2400" dirty="0" smtClean="0">
                <a:solidFill>
                  <a:schemeClr val="accent6">
                    <a:lumMod val="75000"/>
                  </a:schemeClr>
                </a:solidFill>
              </a:rPr>
              <a:t> Cristiano Pinto Dos Santos</a:t>
            </a:r>
            <a:endParaRPr lang="pt-BR" sz="2400" dirty="0">
              <a:solidFill>
                <a:schemeClr val="accent6">
                  <a:lumMod val="75000"/>
                </a:schemeClr>
              </a:solidFill>
            </a:endParaRPr>
          </a:p>
        </p:txBody>
      </p:sp>
      <p:sp>
        <p:nvSpPr>
          <p:cNvPr id="6" name="Retângulo 5"/>
          <p:cNvSpPr/>
          <p:nvPr/>
        </p:nvSpPr>
        <p:spPr>
          <a:xfrm>
            <a:off x="2411760" y="548680"/>
            <a:ext cx="4572000" cy="1631216"/>
          </a:xfrm>
          <a:prstGeom prst="rect">
            <a:avLst/>
          </a:prstGeom>
        </p:spPr>
        <p:txBody>
          <a:bodyPr>
            <a:spAutoFit/>
          </a:bodyPr>
          <a:lstStyle/>
          <a:p>
            <a:pPr algn="ctr"/>
            <a:r>
              <a:rPr lang="pt-BR" sz="2000" b="1" dirty="0" smtClean="0"/>
              <a:t>UNIVERSIDADE FEDERAL DE PELOTAS</a:t>
            </a:r>
            <a:br>
              <a:rPr lang="pt-BR" sz="2000" b="1" dirty="0" smtClean="0"/>
            </a:br>
            <a:r>
              <a:rPr lang="pt-BR" sz="2000" b="1" dirty="0" smtClean="0"/>
              <a:t>UNIVERSIDADE ABERTA DO SUS</a:t>
            </a:r>
            <a:br>
              <a:rPr lang="pt-BR" sz="2000" b="1" dirty="0" smtClean="0"/>
            </a:br>
            <a:r>
              <a:rPr lang="pt-BR" sz="2000" b="1" dirty="0" smtClean="0"/>
              <a:t>ESPECIALIZAÇÃO EM SAÚDE DA FAMÍLIA</a:t>
            </a:r>
            <a:br>
              <a:rPr lang="pt-BR" sz="2000" b="1" dirty="0" smtClean="0"/>
            </a:br>
            <a:r>
              <a:rPr lang="pt-BR" sz="2000" b="1" dirty="0" smtClean="0"/>
              <a:t>MODALIDADE À DISTÂNCIA</a:t>
            </a:r>
            <a:br>
              <a:rPr lang="pt-BR" sz="2000" b="1" dirty="0" smtClean="0"/>
            </a:br>
            <a:r>
              <a:rPr lang="pt-BR" sz="2000" b="1" dirty="0" smtClean="0"/>
              <a:t>TURMA 7</a:t>
            </a:r>
            <a:endParaRPr lang="pt-B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b="1"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r>
              <a:rPr lang="pt-BR" sz="2400" b="1" u="sng" dirty="0" smtClean="0">
                <a:solidFill>
                  <a:schemeClr val="accent6">
                    <a:lumMod val="75000"/>
                  </a:schemeClr>
                </a:solidFill>
              </a:rPr>
              <a:t>Objetivo 2</a:t>
            </a:r>
            <a:r>
              <a:rPr lang="pt-BR" sz="2400" dirty="0" smtClean="0">
                <a:solidFill>
                  <a:schemeClr val="accent6">
                    <a:lumMod val="75000"/>
                  </a:schemeClr>
                </a:solidFill>
              </a:rPr>
              <a:t>: </a:t>
            </a:r>
            <a:r>
              <a:rPr lang="pt-BR" sz="2400" dirty="0" smtClean="0"/>
              <a:t>Melhorar a </a:t>
            </a:r>
            <a:r>
              <a:rPr lang="pt-BR" sz="2400" u="sng" dirty="0" smtClean="0">
                <a:solidFill>
                  <a:schemeClr val="accent6">
                    <a:lumMod val="75000"/>
                  </a:schemeClr>
                </a:solidFill>
              </a:rPr>
              <a:t>qualidade</a:t>
            </a:r>
            <a:r>
              <a:rPr lang="pt-BR" sz="2400" dirty="0" smtClean="0"/>
              <a:t> do atendimento </a:t>
            </a:r>
            <a:r>
              <a:rPr lang="es-419" sz="2400" dirty="0" smtClean="0"/>
              <a:t>aos usuários hipertensos e diabéticos.</a:t>
            </a:r>
            <a:endParaRPr lang="pt-BR" sz="2400" dirty="0" smtClean="0"/>
          </a:p>
          <a:p>
            <a:r>
              <a:rPr lang="pt-BR" sz="2400" dirty="0" smtClean="0">
                <a:solidFill>
                  <a:schemeClr val="accent6">
                    <a:lumMod val="75000"/>
                  </a:schemeClr>
                </a:solidFill>
              </a:rPr>
              <a:t>Meta 2</a:t>
            </a:r>
            <a:r>
              <a:rPr lang="es-419" sz="2400" dirty="0" smtClean="0">
                <a:solidFill>
                  <a:schemeClr val="accent6">
                    <a:lumMod val="75000"/>
                  </a:schemeClr>
                </a:solidFill>
              </a:rPr>
              <a:t>.1</a:t>
            </a:r>
            <a:r>
              <a:rPr lang="pt-BR" sz="2400" dirty="0" smtClean="0">
                <a:solidFill>
                  <a:schemeClr val="accent6">
                    <a:lumMod val="75000"/>
                  </a:schemeClr>
                </a:solidFill>
              </a:rPr>
              <a:t>:</a:t>
            </a:r>
            <a:r>
              <a:rPr lang="pt-BR" sz="2400" dirty="0" smtClean="0"/>
              <a:t> Realizar </a:t>
            </a:r>
            <a:r>
              <a:rPr lang="es-419" sz="2400" dirty="0" smtClean="0"/>
              <a:t>exame clínico apropriado em 100% dos hipertensos.</a:t>
            </a:r>
          </a:p>
          <a:p>
            <a:pPr>
              <a:buNone/>
            </a:pPr>
            <a:r>
              <a:rPr lang="es-419" sz="2400" dirty="0" smtClean="0"/>
              <a:t>     Em 100% dos pacientes com HAS foi realizado o exame clínico apropriado; 102(33,8%) no 1° mês, 171(56,5%) no 2° mês e 302(100%) no 3° mês.</a:t>
            </a:r>
          </a:p>
          <a:p>
            <a:pPr>
              <a:buNone/>
            </a:pPr>
            <a:r>
              <a:rPr lang="es-419" sz="2400" dirty="0" smtClean="0">
                <a:solidFill>
                  <a:schemeClr val="accent6">
                    <a:lumMod val="75000"/>
                  </a:schemeClr>
                </a:solidFill>
              </a:rPr>
              <a:t>.   </a:t>
            </a:r>
            <a:r>
              <a:rPr lang="pt-BR" sz="2400" dirty="0" smtClean="0">
                <a:solidFill>
                  <a:schemeClr val="accent6">
                    <a:lumMod val="75000"/>
                  </a:schemeClr>
                </a:solidFill>
              </a:rPr>
              <a:t> Meta 2</a:t>
            </a:r>
            <a:r>
              <a:rPr lang="es-419" sz="2400" dirty="0" smtClean="0">
                <a:solidFill>
                  <a:schemeClr val="accent6">
                    <a:lumMod val="75000"/>
                  </a:schemeClr>
                </a:solidFill>
              </a:rPr>
              <a:t>.2</a:t>
            </a:r>
            <a:r>
              <a:rPr lang="pt-BR" sz="2400" dirty="0" smtClean="0">
                <a:solidFill>
                  <a:schemeClr val="accent6">
                    <a:lumMod val="75000"/>
                  </a:schemeClr>
                </a:solidFill>
              </a:rPr>
              <a:t>:</a:t>
            </a:r>
            <a:r>
              <a:rPr lang="pt-BR" sz="2400" dirty="0" smtClean="0"/>
              <a:t> Realizar </a:t>
            </a:r>
            <a:r>
              <a:rPr lang="es-419" sz="2400" dirty="0" smtClean="0"/>
              <a:t>exame clínico apropriado em 100% dos diabéticos.</a:t>
            </a:r>
          </a:p>
          <a:p>
            <a:pPr>
              <a:buNone/>
            </a:pPr>
            <a:r>
              <a:rPr lang="es-419" sz="2400" dirty="0" smtClean="0"/>
              <a:t>     Em 100% dos diabéticos foi realizado o exame clínico apropriado; 19(44,2%) no 1° mês, 31(72,1%) no 2° mês e 43(100%)no 3° mês.</a:t>
            </a:r>
          </a:p>
          <a:p>
            <a:pPr>
              <a:buNone/>
            </a:pPr>
            <a:endParaRPr lang="es-419" sz="2400" dirty="0" smtClean="0"/>
          </a:p>
          <a:p>
            <a:pPr>
              <a:buNone/>
            </a:pPr>
            <a:endParaRPr lang="es-419" sz="2400" dirty="0" smtClean="0"/>
          </a:p>
          <a:p>
            <a:pPr>
              <a:buNone/>
            </a:pPr>
            <a:endParaRPr lang="pt-B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a:xfrm>
            <a:off x="457200" y="1600200"/>
            <a:ext cx="8229600" cy="5257800"/>
          </a:xfrm>
        </p:spPr>
        <p:txBody>
          <a:bodyPr/>
          <a:lstStyle/>
          <a:p>
            <a:r>
              <a:rPr lang="es-419" dirty="0" smtClean="0">
                <a:solidFill>
                  <a:schemeClr val="accent6">
                    <a:lumMod val="75000"/>
                  </a:schemeClr>
                </a:solidFill>
              </a:rPr>
              <a:t>Meta 2.3: </a:t>
            </a:r>
            <a:r>
              <a:rPr lang="pt-BR" dirty="0" smtClean="0"/>
              <a:t>Garantir em 100% dos hipertensos a realização de exames complementares em dia de acordo com protocolo</a:t>
            </a:r>
            <a:r>
              <a:rPr lang="es-419" dirty="0" smtClean="0"/>
              <a:t>.</a:t>
            </a:r>
          </a:p>
          <a:p>
            <a:r>
              <a:rPr lang="es-419" dirty="0" smtClean="0">
                <a:solidFill>
                  <a:schemeClr val="accent6">
                    <a:lumMod val="75000"/>
                  </a:schemeClr>
                </a:solidFill>
              </a:rPr>
              <a:t>Resultados</a:t>
            </a:r>
          </a:p>
          <a:p>
            <a:r>
              <a:rPr lang="es-419" sz="2800" dirty="0" smtClean="0"/>
              <a:t>79(77,5%) no 1° mês,</a:t>
            </a:r>
          </a:p>
          <a:p>
            <a:r>
              <a:rPr lang="es-419" sz="2800" dirty="0" smtClean="0"/>
              <a:t>138(80,7%) no 2°mês,</a:t>
            </a:r>
          </a:p>
          <a:p>
            <a:r>
              <a:rPr lang="es-419" sz="2800" dirty="0" smtClean="0"/>
              <a:t>263(87,1%) no 3°mês</a:t>
            </a:r>
          </a:p>
          <a:p>
            <a:endParaRPr lang="pt-BR" dirty="0">
              <a:solidFill>
                <a:schemeClr val="accent6">
                  <a:lumMod val="75000"/>
                </a:schemeClr>
              </a:solidFill>
            </a:endParaRPr>
          </a:p>
        </p:txBody>
      </p:sp>
      <p:graphicFrame>
        <p:nvGraphicFramePr>
          <p:cNvPr id="4" name="Gráfico 3"/>
          <p:cNvGraphicFramePr/>
          <p:nvPr/>
        </p:nvGraphicFramePr>
        <p:xfrm>
          <a:off x="4000496" y="3071810"/>
          <a:ext cx="46482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3929058" y="5715016"/>
            <a:ext cx="4572000" cy="738664"/>
          </a:xfrm>
          <a:prstGeom prst="rect">
            <a:avLst/>
          </a:prstGeom>
        </p:spPr>
        <p:txBody>
          <a:bodyPr wrap="square">
            <a:spAutoFit/>
          </a:bodyPr>
          <a:lstStyle/>
          <a:p>
            <a:r>
              <a:rPr lang="pt-BR" sz="1400" dirty="0" smtClean="0"/>
              <a:t>Figura </a:t>
            </a:r>
            <a:r>
              <a:rPr lang="es-419" sz="1400" dirty="0" smtClean="0"/>
              <a:t>3</a:t>
            </a:r>
            <a:r>
              <a:rPr lang="pt-BR" sz="1400" dirty="0" smtClean="0"/>
              <a:t> - Proporção de hipertensos com os exames complementares em dia de acordo com o protocolo. Fonte: planilha de coleta de dados UFPEL, 2015.</a:t>
            </a:r>
            <a:endParaRPr lang="pt-B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lstStyle/>
          <a:p>
            <a:r>
              <a:rPr lang="es-419" dirty="0" smtClean="0">
                <a:solidFill>
                  <a:schemeClr val="accent6">
                    <a:lumMod val="75000"/>
                  </a:schemeClr>
                </a:solidFill>
              </a:rPr>
              <a:t>Meta 2.4: : </a:t>
            </a:r>
            <a:r>
              <a:rPr lang="pt-BR" dirty="0" smtClean="0"/>
              <a:t>Garantir em 100% dos </a:t>
            </a:r>
            <a:r>
              <a:rPr lang="es-419" dirty="0" smtClean="0"/>
              <a:t>diabétic</a:t>
            </a:r>
            <a:r>
              <a:rPr lang="pt-BR" dirty="0" smtClean="0"/>
              <a:t>os a realização de exames complementares em dia de acordo com protocolo</a:t>
            </a:r>
            <a:r>
              <a:rPr lang="es-419" dirty="0" smtClean="0"/>
              <a:t>.</a:t>
            </a:r>
          </a:p>
          <a:p>
            <a:r>
              <a:rPr lang="es-419" dirty="0" smtClean="0">
                <a:solidFill>
                  <a:schemeClr val="accent6">
                    <a:lumMod val="75000"/>
                  </a:schemeClr>
                </a:solidFill>
              </a:rPr>
              <a:t>Resultados</a:t>
            </a:r>
          </a:p>
          <a:p>
            <a:r>
              <a:rPr lang="es-419" sz="2800" dirty="0" smtClean="0"/>
              <a:t>15(78,9%)no 1° mês,</a:t>
            </a:r>
          </a:p>
          <a:p>
            <a:r>
              <a:rPr lang="es-419" sz="2800" dirty="0" smtClean="0"/>
              <a:t>26(83,9%) no 2°mês,</a:t>
            </a:r>
          </a:p>
          <a:p>
            <a:r>
              <a:rPr lang="es-419" sz="2800" dirty="0" smtClean="0"/>
              <a:t>38(88,4%) no 3°mês</a:t>
            </a:r>
          </a:p>
          <a:p>
            <a:endParaRPr lang="pt-BR" dirty="0">
              <a:solidFill>
                <a:schemeClr val="accent6">
                  <a:lumMod val="75000"/>
                </a:schemeClr>
              </a:solidFill>
            </a:endParaRPr>
          </a:p>
        </p:txBody>
      </p:sp>
      <p:graphicFrame>
        <p:nvGraphicFramePr>
          <p:cNvPr id="4" name="Gráfico 3"/>
          <p:cNvGraphicFramePr/>
          <p:nvPr/>
        </p:nvGraphicFramePr>
        <p:xfrm>
          <a:off x="3929058" y="3143249"/>
          <a:ext cx="4476750"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3929058" y="5429264"/>
            <a:ext cx="4572000" cy="738664"/>
          </a:xfrm>
          <a:prstGeom prst="rect">
            <a:avLst/>
          </a:prstGeom>
        </p:spPr>
        <p:txBody>
          <a:bodyPr>
            <a:spAutoFit/>
          </a:bodyPr>
          <a:lstStyle/>
          <a:p>
            <a:r>
              <a:rPr lang="pt-BR" sz="1400" dirty="0" smtClean="0"/>
              <a:t>Figura </a:t>
            </a:r>
            <a:r>
              <a:rPr lang="es-419" sz="1400" dirty="0" smtClean="0"/>
              <a:t>4</a:t>
            </a:r>
            <a:r>
              <a:rPr lang="pt-BR" sz="1400" dirty="0" smtClean="0"/>
              <a:t>- Proporção de diabéticos com os exames complementares em dia de acordo com o protocolo. Fonte: planilha de coleta de dados UFPEL, 2015.</a:t>
            </a:r>
            <a:endParaRPr lang="pt-B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lstStyle/>
          <a:p>
            <a:r>
              <a:rPr lang="pt-BR" dirty="0" smtClean="0">
                <a:solidFill>
                  <a:schemeClr val="accent6">
                    <a:lumMod val="75000"/>
                  </a:schemeClr>
                </a:solidFill>
              </a:rPr>
              <a:t>Meta: 2.5. </a:t>
            </a:r>
            <a:r>
              <a:rPr lang="pt-BR" dirty="0" smtClean="0"/>
              <a:t>Priorizar a prescrição de medicamentos da farmácia popular para 100% dos hipertensos cadastrados na unidade de saúde.</a:t>
            </a:r>
            <a:endParaRPr lang="es-419" dirty="0" smtClean="0"/>
          </a:p>
          <a:p>
            <a:r>
              <a:rPr lang="es-419" dirty="0" smtClean="0">
                <a:solidFill>
                  <a:schemeClr val="accent6">
                    <a:lumMod val="75000"/>
                  </a:schemeClr>
                </a:solidFill>
              </a:rPr>
              <a:t>Resultados</a:t>
            </a:r>
            <a:endParaRPr lang="pt-BR" dirty="0" smtClean="0">
              <a:solidFill>
                <a:schemeClr val="accent6">
                  <a:lumMod val="75000"/>
                </a:schemeClr>
              </a:solidFill>
            </a:endParaRPr>
          </a:p>
          <a:p>
            <a:r>
              <a:rPr lang="es-419" sz="2800" dirty="0" smtClean="0"/>
              <a:t>65(61,5%)no 1° mês,</a:t>
            </a:r>
          </a:p>
          <a:p>
            <a:r>
              <a:rPr lang="es-419" sz="2800" dirty="0" smtClean="0"/>
              <a:t>122(64,4%) no 2°mês,</a:t>
            </a:r>
          </a:p>
          <a:p>
            <a:r>
              <a:rPr lang="es-419" sz="2800" dirty="0" smtClean="0"/>
              <a:t>185(61,5%) no 3°mês</a:t>
            </a:r>
          </a:p>
          <a:p>
            <a:endParaRPr lang="pt-BR" dirty="0"/>
          </a:p>
        </p:txBody>
      </p:sp>
      <p:graphicFrame>
        <p:nvGraphicFramePr>
          <p:cNvPr id="4" name="Gráfico 3"/>
          <p:cNvGraphicFramePr/>
          <p:nvPr/>
        </p:nvGraphicFramePr>
        <p:xfrm>
          <a:off x="4071934" y="3286124"/>
          <a:ext cx="4714875"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4143372" y="5715016"/>
            <a:ext cx="4572000" cy="800219"/>
          </a:xfrm>
          <a:prstGeom prst="rect">
            <a:avLst/>
          </a:prstGeom>
        </p:spPr>
        <p:txBody>
          <a:bodyPr wrap="square">
            <a:spAutoFit/>
          </a:bodyPr>
          <a:lstStyle/>
          <a:p>
            <a:r>
              <a:rPr lang="pt-BR" sz="1400" dirty="0" smtClean="0"/>
              <a:t>Figura </a:t>
            </a:r>
            <a:r>
              <a:rPr lang="es-419" sz="1400" dirty="0" smtClean="0"/>
              <a:t>5</a:t>
            </a:r>
            <a:r>
              <a:rPr lang="pt-BR" sz="1400" dirty="0" smtClean="0"/>
              <a:t> - Proporção de hipertensos com prescrição de medicamentos da Farmácia Popular/Hiperdia priorizada. Fonte: planilha de coleta de dados UFPEL, 2015</a:t>
            </a:r>
            <a:r>
              <a:rPr lang="pt-BR" dirty="0" smtClean="0"/>
              <a:t>. </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a:xfrm>
            <a:off x="457200" y="1428736"/>
            <a:ext cx="8229600" cy="5143536"/>
          </a:xfrm>
        </p:spPr>
        <p:txBody>
          <a:bodyPr/>
          <a:lstStyle/>
          <a:p>
            <a:r>
              <a:rPr lang="pt-BR" dirty="0" smtClean="0">
                <a:solidFill>
                  <a:schemeClr val="accent6">
                    <a:lumMod val="75000"/>
                  </a:schemeClr>
                </a:solidFill>
              </a:rPr>
              <a:t>Meta: 2.6. </a:t>
            </a:r>
            <a:r>
              <a:rPr lang="pt-BR" dirty="0" smtClean="0"/>
              <a:t>Priorizar a prescrição de medicamentos da farmácia popular para 100% dos diabéticos cadastrados na unidade de saúde.</a:t>
            </a:r>
            <a:endParaRPr lang="es-419" dirty="0" smtClean="0"/>
          </a:p>
          <a:p>
            <a:r>
              <a:rPr lang="es-419" dirty="0" smtClean="0">
                <a:solidFill>
                  <a:schemeClr val="accent6">
                    <a:lumMod val="75000"/>
                  </a:schemeClr>
                </a:solidFill>
              </a:rPr>
              <a:t>Resultados</a:t>
            </a:r>
            <a:endParaRPr lang="pt-BR" dirty="0" smtClean="0">
              <a:solidFill>
                <a:schemeClr val="accent6">
                  <a:lumMod val="75000"/>
                </a:schemeClr>
              </a:solidFill>
            </a:endParaRPr>
          </a:p>
          <a:p>
            <a:r>
              <a:rPr lang="es-419" sz="2800" dirty="0" smtClean="0"/>
              <a:t>10(52,6%)no 1° mês,</a:t>
            </a:r>
          </a:p>
          <a:p>
            <a:r>
              <a:rPr lang="es-419" sz="2800" dirty="0" smtClean="0"/>
              <a:t>20(64,5%) no 2°mês,</a:t>
            </a:r>
          </a:p>
          <a:p>
            <a:r>
              <a:rPr lang="es-419" sz="2800" dirty="0" smtClean="0"/>
              <a:t>26(65,5%) no 3°mês</a:t>
            </a:r>
          </a:p>
          <a:p>
            <a:endParaRPr lang="pt-BR" dirty="0" smtClean="0"/>
          </a:p>
          <a:p>
            <a:endParaRPr lang="pt-BR" dirty="0"/>
          </a:p>
        </p:txBody>
      </p:sp>
      <p:graphicFrame>
        <p:nvGraphicFramePr>
          <p:cNvPr id="4" name="Gráfico 3"/>
          <p:cNvGraphicFramePr/>
          <p:nvPr/>
        </p:nvGraphicFramePr>
        <p:xfrm>
          <a:off x="4071934" y="3286124"/>
          <a:ext cx="4572000" cy="2387845"/>
        </p:xfrm>
        <a:graphic>
          <a:graphicData uri="http://schemas.openxmlformats.org/drawingml/2006/chart">
            <c:chart xmlns:c="http://schemas.openxmlformats.org/drawingml/2006/chart" xmlns:r="http://schemas.openxmlformats.org/officeDocument/2006/relationships" r:id="rId2"/>
          </a:graphicData>
        </a:graphic>
      </p:graphicFrame>
      <p:sp>
        <p:nvSpPr>
          <p:cNvPr id="829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Figura 5 - Proporção de diabéticos com prescrição de medicamentos da Farmácia Popular/Hiperdia priorizada. Fonte: planilha de coleta de dados UFPEL, 2015.</a:t>
            </a:r>
            <a:endParaRPr kumimoji="0" lang="pt-BR" sz="800" b="0" i="0" u="none" strike="noStrike" cap="none" normalizeH="0" baseline="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Figura 5 - Proporção de diabéticos com prescrição de medicamentos da Farmácia Popular/Hiperdia priorizada. Fonte: planilha de coleta de dados UFPEL, 2015.</a:t>
            </a:r>
            <a:endParaRPr kumimoji="0" lang="pt-BR" sz="800" b="0" i="0" u="none" strike="noStrike" cap="none" normalizeH="0" baseline="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2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Figura 5 - Proporção de diabéticos com prescrição de medicamentos da Farmácia Popular/Hiperdia priorizada. Fonte: planilha de coleta de dados UFPEL, 2015.</a:t>
            </a:r>
            <a:endParaRPr kumimoji="0" lang="pt-BR" sz="800" b="0" i="0" u="none" strike="noStrike" cap="none" normalizeH="0" baseline="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tângulo 8"/>
          <p:cNvSpPr/>
          <p:nvPr/>
        </p:nvSpPr>
        <p:spPr>
          <a:xfrm>
            <a:off x="4286248" y="5786454"/>
            <a:ext cx="4572000" cy="800219"/>
          </a:xfrm>
          <a:prstGeom prst="rect">
            <a:avLst/>
          </a:prstGeom>
        </p:spPr>
        <p:txBody>
          <a:bodyPr wrap="square">
            <a:spAutoFit/>
          </a:bodyPr>
          <a:lstStyle/>
          <a:p>
            <a:r>
              <a:rPr lang="pt-BR" sz="1400" dirty="0" smtClean="0"/>
              <a:t>Figura </a:t>
            </a:r>
            <a:r>
              <a:rPr lang="es-419" sz="1400" dirty="0" smtClean="0"/>
              <a:t>6</a:t>
            </a:r>
            <a:r>
              <a:rPr lang="pt-BR" sz="1400" dirty="0" smtClean="0"/>
              <a:t> - Proporção de </a:t>
            </a:r>
            <a:r>
              <a:rPr lang="es-419" sz="1400" dirty="0" smtClean="0"/>
              <a:t>diabétic</a:t>
            </a:r>
            <a:r>
              <a:rPr lang="pt-BR" sz="1400" dirty="0" smtClean="0"/>
              <a:t>os com prescrição de medicamentos da Farmácia Popular/Hiperdia priorizada. Fonte: planilha de coleta de dados UFPEL, 2015</a:t>
            </a:r>
            <a:r>
              <a:rPr lang="pt-BR" dirty="0" smtClean="0"/>
              <a:t>. </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graphicFrame>
        <p:nvGraphicFramePr>
          <p:cNvPr id="4" name="Espaço Reservado para Conteúdo 3"/>
          <p:cNvGraphicFramePr>
            <a:graphicFrameLocks noGrp="1"/>
          </p:cNvGraphicFramePr>
          <p:nvPr>
            <p:ph idx="1"/>
          </p:nvPr>
        </p:nvGraphicFramePr>
        <p:xfrm>
          <a:off x="4643438" y="3071810"/>
          <a:ext cx="3971924"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4429124" y="5500702"/>
            <a:ext cx="4572000" cy="738664"/>
          </a:xfrm>
          <a:prstGeom prst="rect">
            <a:avLst/>
          </a:prstGeom>
        </p:spPr>
        <p:txBody>
          <a:bodyPr>
            <a:spAutoFit/>
          </a:bodyPr>
          <a:lstStyle/>
          <a:p>
            <a:r>
              <a:rPr lang="pt-BR" sz="1400" dirty="0" smtClean="0"/>
              <a:t>Figura </a:t>
            </a:r>
            <a:r>
              <a:rPr lang="es-419" sz="1400" dirty="0" smtClean="0"/>
              <a:t>7</a:t>
            </a:r>
            <a:r>
              <a:rPr lang="pt-BR" sz="1400" dirty="0" smtClean="0"/>
              <a:t> - Proporção de hipertensos com avaliação da necessidade de atendimento odontológico. Fonte: planilha de coleta de dados UFPEL, 2015.</a:t>
            </a:r>
            <a:endParaRPr lang="pt-BR" sz="1400" dirty="0"/>
          </a:p>
        </p:txBody>
      </p:sp>
      <p:sp>
        <p:nvSpPr>
          <p:cNvPr id="6" name="Retângulo 5"/>
          <p:cNvSpPr/>
          <p:nvPr/>
        </p:nvSpPr>
        <p:spPr>
          <a:xfrm>
            <a:off x="785786" y="1571612"/>
            <a:ext cx="7929618" cy="1569660"/>
          </a:xfrm>
          <a:prstGeom prst="rect">
            <a:avLst/>
          </a:prstGeom>
        </p:spPr>
        <p:txBody>
          <a:bodyPr wrap="square">
            <a:spAutoFit/>
          </a:bodyPr>
          <a:lstStyle/>
          <a:p>
            <a:r>
              <a:rPr lang="pt-BR" sz="3200" dirty="0" smtClean="0"/>
              <a:t>Metas: 2.7. Realizar avaliação da necessidade de atendimento odontológico em 100% dos hipertensos.</a:t>
            </a:r>
            <a:endParaRPr lang="pt-BR" sz="3200" dirty="0"/>
          </a:p>
        </p:txBody>
      </p:sp>
      <p:sp>
        <p:nvSpPr>
          <p:cNvPr id="7" name="Retângulo 6"/>
          <p:cNvSpPr/>
          <p:nvPr/>
        </p:nvSpPr>
        <p:spPr>
          <a:xfrm>
            <a:off x="142844" y="3500438"/>
            <a:ext cx="4214842" cy="2062103"/>
          </a:xfrm>
          <a:prstGeom prst="rect">
            <a:avLst/>
          </a:prstGeom>
        </p:spPr>
        <p:txBody>
          <a:bodyPr wrap="square">
            <a:spAutoFit/>
          </a:bodyPr>
          <a:lstStyle/>
          <a:p>
            <a:r>
              <a:rPr lang="es-419" sz="3200" dirty="0" smtClean="0">
                <a:solidFill>
                  <a:schemeClr val="accent6">
                    <a:lumMod val="75000"/>
                  </a:schemeClr>
                </a:solidFill>
              </a:rPr>
              <a:t>Resultados</a:t>
            </a:r>
            <a:endParaRPr lang="pt-BR" sz="3200" dirty="0" smtClean="0">
              <a:solidFill>
                <a:schemeClr val="accent6">
                  <a:lumMod val="75000"/>
                </a:schemeClr>
              </a:solidFill>
            </a:endParaRPr>
          </a:p>
          <a:p>
            <a:r>
              <a:rPr lang="es-419" sz="3200" dirty="0" smtClean="0"/>
              <a:t>20(19,6%)no 1° mês,</a:t>
            </a:r>
          </a:p>
          <a:p>
            <a:r>
              <a:rPr lang="es-419" sz="3200" dirty="0" smtClean="0"/>
              <a:t>24(14,0%) no 2°mês,</a:t>
            </a:r>
          </a:p>
          <a:p>
            <a:r>
              <a:rPr lang="es-419" sz="3200" dirty="0" smtClean="0"/>
              <a:t>24(7,9%) no 3°mês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lstStyle/>
          <a:p>
            <a:r>
              <a:rPr lang="pt-BR" dirty="0" smtClean="0"/>
              <a:t>Metas: 2.</a:t>
            </a:r>
            <a:r>
              <a:rPr lang="es-419" dirty="0" smtClean="0"/>
              <a:t>8</a:t>
            </a:r>
            <a:r>
              <a:rPr lang="pt-BR" dirty="0" smtClean="0"/>
              <a:t>. Realizar avaliação da necessidade de atendimento odontológico em 100% dos </a:t>
            </a:r>
            <a:r>
              <a:rPr lang="es-419" dirty="0" smtClean="0"/>
              <a:t>diabétic</a:t>
            </a:r>
            <a:r>
              <a:rPr lang="pt-BR" dirty="0" smtClean="0"/>
              <a:t>os.</a:t>
            </a:r>
          </a:p>
          <a:p>
            <a:endParaRPr lang="pt-BR" dirty="0"/>
          </a:p>
        </p:txBody>
      </p:sp>
      <p:graphicFrame>
        <p:nvGraphicFramePr>
          <p:cNvPr id="4" name="Gráfico 3"/>
          <p:cNvGraphicFramePr/>
          <p:nvPr/>
        </p:nvGraphicFramePr>
        <p:xfrm>
          <a:off x="4357686" y="3071811"/>
          <a:ext cx="4600575"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860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Figura 7- Proporção de diabéticos com avaliação da necessidade de atendimento odontológico. Fonte: planilha de coleta de dados UFPEL, 2015.</a:t>
            </a:r>
            <a:endParaRPr kumimoji="0" lang="pt-BR" sz="800" b="0" i="0" u="none" strike="noStrike" cap="none" normalizeH="0" baseline="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Figura 7- Proporção de diabéticos com avaliação da necessidade de atendimento odontológico. Fonte: planilha de coleta de dados UFPEL, 2015.</a:t>
            </a:r>
            <a:endParaRPr kumimoji="0" lang="pt-BR" sz="800" b="0" i="0" u="none" strike="noStrike" cap="none" normalizeH="0" baseline="0" smtClean="0">
              <a:ln>
                <a:noFill/>
              </a:ln>
              <a:solidFill>
                <a:schemeClr val="tx1"/>
              </a:solidFill>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ângulo 6"/>
          <p:cNvSpPr/>
          <p:nvPr/>
        </p:nvSpPr>
        <p:spPr>
          <a:xfrm>
            <a:off x="4286248" y="5500702"/>
            <a:ext cx="4572000" cy="738664"/>
          </a:xfrm>
          <a:prstGeom prst="rect">
            <a:avLst/>
          </a:prstGeom>
        </p:spPr>
        <p:txBody>
          <a:bodyPr wrap="square">
            <a:spAutoFit/>
          </a:bodyPr>
          <a:lstStyle/>
          <a:p>
            <a:r>
              <a:rPr lang="pt-BR" sz="1400" dirty="0" smtClean="0"/>
              <a:t>Figura </a:t>
            </a:r>
            <a:r>
              <a:rPr lang="es-419" sz="1400" dirty="0" smtClean="0"/>
              <a:t>8</a:t>
            </a:r>
            <a:r>
              <a:rPr lang="pt-BR" sz="1400" dirty="0" smtClean="0"/>
              <a:t> - Proporção de </a:t>
            </a:r>
            <a:r>
              <a:rPr lang="es-419" sz="1400" dirty="0" smtClean="0"/>
              <a:t>diabétic</a:t>
            </a:r>
            <a:r>
              <a:rPr lang="pt-BR" sz="1400" dirty="0" smtClean="0"/>
              <a:t>os com avaliação da necessidade de atendimento odontológico. Fonte: planilha de coleta de dados UFPEL, 2015.</a:t>
            </a:r>
            <a:endParaRPr lang="pt-BR" sz="1400" dirty="0"/>
          </a:p>
        </p:txBody>
      </p:sp>
      <p:sp>
        <p:nvSpPr>
          <p:cNvPr id="8" name="Retângulo 7"/>
          <p:cNvSpPr/>
          <p:nvPr/>
        </p:nvSpPr>
        <p:spPr>
          <a:xfrm>
            <a:off x="285720" y="3643314"/>
            <a:ext cx="3929090" cy="1077218"/>
          </a:xfrm>
          <a:prstGeom prst="rect">
            <a:avLst/>
          </a:prstGeom>
        </p:spPr>
        <p:txBody>
          <a:bodyPr wrap="square">
            <a:spAutoFit/>
          </a:bodyPr>
          <a:lstStyle/>
          <a:p>
            <a:r>
              <a:rPr lang="es-419" sz="3200" dirty="0" smtClean="0">
                <a:solidFill>
                  <a:schemeClr val="accent6">
                    <a:lumMod val="75000"/>
                  </a:schemeClr>
                </a:solidFill>
              </a:rPr>
              <a:t>Resultados</a:t>
            </a:r>
            <a:endParaRPr lang="pt-BR" sz="3200" dirty="0" smtClean="0">
              <a:solidFill>
                <a:schemeClr val="accent6">
                  <a:lumMod val="75000"/>
                </a:schemeClr>
              </a:solidFill>
            </a:endParaRPr>
          </a:p>
          <a:p>
            <a:r>
              <a:rPr lang="es-419" sz="3200" dirty="0" smtClean="0"/>
              <a:t> 4(9,3%)no 1° mês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Rectangle 5"/>
          <p:cNvSpPr/>
          <p:nvPr/>
        </p:nvSpPr>
        <p:spPr>
          <a:xfrm>
            <a:off x="357158" y="1571612"/>
            <a:ext cx="8286808" cy="5047536"/>
          </a:xfrm>
          <a:prstGeom prst="rect">
            <a:avLst/>
          </a:prstGeom>
        </p:spPr>
        <p:txBody>
          <a:bodyPr wrap="square">
            <a:spAutoFit/>
          </a:bodyPr>
          <a:lstStyle/>
          <a:p>
            <a:endParaRPr lang="pt-BR" sz="2000" dirty="0" smtClean="0">
              <a:solidFill>
                <a:schemeClr val="accent6">
                  <a:lumMod val="75000"/>
                </a:schemeClr>
              </a:solidFill>
            </a:endParaRPr>
          </a:p>
          <a:p>
            <a:r>
              <a:rPr lang="pt-BR" sz="2000" dirty="0" smtClean="0">
                <a:solidFill>
                  <a:schemeClr val="accent6">
                    <a:lumMod val="75000"/>
                  </a:schemeClr>
                </a:solidFill>
              </a:rPr>
              <a:t>Objetivo 3</a:t>
            </a:r>
            <a:r>
              <a:rPr lang="pt-BR" sz="2000" dirty="0" smtClean="0"/>
              <a:t>. Melhorar a adesão de hipertensos e/ou diabéticos ao programa</a:t>
            </a:r>
            <a:r>
              <a:rPr lang="pt-BR" sz="1400" dirty="0" smtClean="0"/>
              <a:t>.</a:t>
            </a:r>
          </a:p>
          <a:p>
            <a:endParaRPr lang="pt-BR" sz="1400" dirty="0" smtClean="0"/>
          </a:p>
          <a:p>
            <a:pPr>
              <a:buFont typeface="Arial" pitchFamily="34" charset="0"/>
              <a:buChar char="•"/>
            </a:pPr>
            <a:r>
              <a:rPr lang="pt-BR" sz="2400" dirty="0" smtClean="0">
                <a:solidFill>
                  <a:schemeClr val="accent6">
                    <a:lumMod val="75000"/>
                  </a:schemeClr>
                </a:solidFill>
              </a:rPr>
              <a:t> Meta 3</a:t>
            </a:r>
            <a:r>
              <a:rPr lang="es-419" sz="2400" dirty="0" smtClean="0">
                <a:solidFill>
                  <a:schemeClr val="accent6">
                    <a:lumMod val="75000"/>
                  </a:schemeClr>
                </a:solidFill>
              </a:rPr>
              <a:t>.1. </a:t>
            </a:r>
            <a:r>
              <a:rPr lang="pt-BR" sz="2400" dirty="0" smtClean="0"/>
              <a:t>. Buscar 100% dos hipertensos faltosos às consultas na unidade de saúde conforme a periodicidade recomendada.</a:t>
            </a:r>
          </a:p>
          <a:p>
            <a:pPr>
              <a:buFont typeface="Arial" pitchFamily="34" charset="0"/>
              <a:buChar char="•"/>
            </a:pPr>
            <a:endParaRPr lang="pt-BR" sz="1400" dirty="0" smtClean="0"/>
          </a:p>
          <a:p>
            <a:pPr algn="just">
              <a:buFont typeface="Arial" pitchFamily="34" charset="0"/>
              <a:buChar char="•"/>
            </a:pPr>
            <a:r>
              <a:rPr lang="pt-BR" sz="2400" b="1" dirty="0" smtClean="0">
                <a:solidFill>
                  <a:schemeClr val="accent6">
                    <a:lumMod val="75000"/>
                  </a:schemeClr>
                </a:solidFill>
              </a:rPr>
              <a:t> </a:t>
            </a:r>
            <a:r>
              <a:rPr lang="pt-BR" sz="2400" b="1" dirty="0">
                <a:solidFill>
                  <a:schemeClr val="accent6">
                    <a:lumMod val="75000"/>
                  </a:schemeClr>
                </a:solidFill>
              </a:rPr>
              <a:t>Resultados: </a:t>
            </a:r>
            <a:r>
              <a:rPr lang="es-419" sz="2400" b="1" dirty="0" smtClean="0">
                <a:solidFill>
                  <a:schemeClr val="accent6">
                    <a:lumMod val="75000"/>
                  </a:schemeClr>
                </a:solidFill>
              </a:rPr>
              <a:t>Em 20(</a:t>
            </a:r>
            <a:r>
              <a:rPr lang="pt-BR" sz="2400" b="1" dirty="0" smtClean="0">
                <a:solidFill>
                  <a:schemeClr val="accent6">
                    <a:lumMod val="75000"/>
                  </a:schemeClr>
                </a:solidFill>
              </a:rPr>
              <a:t>100%</a:t>
            </a:r>
            <a:r>
              <a:rPr lang="es-419" sz="2400" b="1" dirty="0" smtClean="0">
                <a:solidFill>
                  <a:schemeClr val="accent6">
                    <a:lumMod val="75000"/>
                  </a:schemeClr>
                </a:solidFill>
              </a:rPr>
              <a:t>)</a:t>
            </a:r>
            <a:r>
              <a:rPr lang="pt-BR" sz="2400" b="1" dirty="0" smtClean="0">
                <a:solidFill>
                  <a:schemeClr val="accent6">
                    <a:lumMod val="75000"/>
                  </a:schemeClr>
                </a:solidFill>
              </a:rPr>
              <a:t> d</a:t>
            </a:r>
            <a:r>
              <a:rPr lang="es-419" sz="2400" b="1" dirty="0" smtClean="0">
                <a:solidFill>
                  <a:schemeClr val="accent6">
                    <a:lumMod val="75000"/>
                  </a:schemeClr>
                </a:solidFill>
              </a:rPr>
              <a:t>os usuários hipertensos faltosos à consulta foi realizada a busca ativa.</a:t>
            </a:r>
          </a:p>
          <a:p>
            <a:pPr algn="just">
              <a:buFont typeface="Arial" pitchFamily="34" charset="0"/>
              <a:buChar char="•"/>
            </a:pPr>
            <a:endParaRPr lang="en-US" sz="2400" b="1" dirty="0">
              <a:solidFill>
                <a:schemeClr val="accent6">
                  <a:lumMod val="75000"/>
                </a:schemeClr>
              </a:solidFill>
            </a:endParaRPr>
          </a:p>
          <a:p>
            <a:r>
              <a:rPr lang="pt-BR" sz="2400" dirty="0">
                <a:solidFill>
                  <a:schemeClr val="accent6">
                    <a:lumMod val="75000"/>
                  </a:schemeClr>
                </a:solidFill>
              </a:rPr>
              <a:t>Meta </a:t>
            </a:r>
            <a:r>
              <a:rPr lang="es-419" sz="2400" dirty="0" smtClean="0">
                <a:solidFill>
                  <a:schemeClr val="accent6">
                    <a:lumMod val="75000"/>
                  </a:schemeClr>
                </a:solidFill>
              </a:rPr>
              <a:t>3.2</a:t>
            </a:r>
            <a:r>
              <a:rPr lang="pt-BR" sz="2400" dirty="0" smtClean="0">
                <a:solidFill>
                  <a:schemeClr val="accent6">
                    <a:lumMod val="75000"/>
                  </a:schemeClr>
                </a:solidFill>
              </a:rPr>
              <a:t>: </a:t>
            </a:r>
            <a:r>
              <a:rPr lang="pt-BR" sz="2400" dirty="0" smtClean="0"/>
              <a:t>. Buscar 100% dos </a:t>
            </a:r>
            <a:r>
              <a:rPr lang="es-419" sz="2400" dirty="0" smtClean="0"/>
              <a:t>diabético</a:t>
            </a:r>
            <a:r>
              <a:rPr lang="pt-BR" sz="2400" dirty="0" smtClean="0"/>
              <a:t>s faltosos às consultas na unidade de saúde conforme a periodicidade recomendada.</a:t>
            </a:r>
          </a:p>
          <a:p>
            <a:endParaRPr lang="pt-BR" sz="1400" dirty="0"/>
          </a:p>
          <a:p>
            <a:pPr algn="just"/>
            <a:r>
              <a:rPr lang="pt-BR" sz="2400" b="1" dirty="0" smtClean="0">
                <a:solidFill>
                  <a:schemeClr val="accent6">
                    <a:lumMod val="75000"/>
                  </a:schemeClr>
                </a:solidFill>
              </a:rPr>
              <a:t>Resultados:</a:t>
            </a:r>
            <a:r>
              <a:rPr lang="es-419" sz="2400" b="1" dirty="0" smtClean="0">
                <a:solidFill>
                  <a:schemeClr val="accent6">
                    <a:lumMod val="75000"/>
                  </a:schemeClr>
                </a:solidFill>
              </a:rPr>
              <a:t> Em 7(</a:t>
            </a:r>
            <a:r>
              <a:rPr lang="pt-BR" sz="2400" b="1" dirty="0" smtClean="0">
                <a:solidFill>
                  <a:schemeClr val="accent6">
                    <a:lumMod val="75000"/>
                  </a:schemeClr>
                </a:solidFill>
              </a:rPr>
              <a:t>100%</a:t>
            </a:r>
            <a:r>
              <a:rPr lang="es-419" sz="2400" b="1" dirty="0" smtClean="0">
                <a:solidFill>
                  <a:schemeClr val="accent6">
                    <a:lumMod val="75000"/>
                  </a:schemeClr>
                </a:solidFill>
              </a:rPr>
              <a:t>)</a:t>
            </a:r>
            <a:r>
              <a:rPr lang="pt-BR" sz="2400" b="1" dirty="0" smtClean="0">
                <a:solidFill>
                  <a:schemeClr val="accent6">
                    <a:lumMod val="75000"/>
                  </a:schemeClr>
                </a:solidFill>
              </a:rPr>
              <a:t> d</a:t>
            </a:r>
            <a:r>
              <a:rPr lang="es-419" sz="2400" b="1" dirty="0" smtClean="0">
                <a:solidFill>
                  <a:schemeClr val="accent6">
                    <a:lumMod val="75000"/>
                  </a:schemeClr>
                </a:solidFill>
              </a:rPr>
              <a:t>os usuários diabéticos faltosos à consulta foi realizada a busca ativa .</a:t>
            </a:r>
            <a:endParaRPr lang="pt-BR" sz="2400" b="1" dirty="0">
              <a:solidFill>
                <a:schemeClr val="accent6">
                  <a:lumMod val="75000"/>
                </a:schemeClr>
              </a:solidFill>
            </a:endParaRPr>
          </a:p>
          <a:p>
            <a:pPr algn="just">
              <a:buFont typeface="Arial" pitchFamily="34" charset="0"/>
              <a:buChar char="•"/>
            </a:pPr>
            <a:endParaRPr lang="pt-BR" sz="2400" b="1"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214282" y="1357298"/>
            <a:ext cx="8229600" cy="4929222"/>
          </a:xfrm>
        </p:spPr>
        <p:txBody>
          <a:bodyPr>
            <a:normAutofit fontScale="92500" lnSpcReduction="10000"/>
          </a:bodyPr>
          <a:lstStyle/>
          <a:p>
            <a:pPr>
              <a:buNone/>
            </a:pPr>
            <a:endParaRPr lang="pt-BR" sz="2400" dirty="0" smtClean="0"/>
          </a:p>
          <a:p>
            <a:r>
              <a:rPr lang="pt-BR" sz="1400" dirty="0" smtClean="0"/>
              <a:t>	</a:t>
            </a:r>
          </a:p>
          <a:p>
            <a:r>
              <a:rPr lang="pt-BR" sz="2600" dirty="0" smtClean="0">
                <a:solidFill>
                  <a:schemeClr val="accent6">
                    <a:lumMod val="75000"/>
                  </a:schemeClr>
                </a:solidFill>
              </a:rPr>
              <a:t>Objetivo 4. </a:t>
            </a:r>
            <a:r>
              <a:rPr lang="pt-BR" sz="2600" dirty="0" smtClean="0"/>
              <a:t>Melhorar o registro das informações.</a:t>
            </a:r>
          </a:p>
          <a:p>
            <a:r>
              <a:rPr lang="pt-BR" sz="2600" dirty="0" smtClean="0">
                <a:solidFill>
                  <a:schemeClr val="accent6">
                    <a:lumMod val="75000"/>
                  </a:schemeClr>
                </a:solidFill>
              </a:rPr>
              <a:t>Metas: 4.1. </a:t>
            </a:r>
            <a:r>
              <a:rPr lang="pt-BR" sz="2600" dirty="0" smtClean="0"/>
              <a:t>Manter ficha de acompanhamento de 100% dos hipertensos cadastrados na unidade de saúde.</a:t>
            </a:r>
            <a:endParaRPr lang="pt-BR" sz="2400" dirty="0" smtClean="0"/>
          </a:p>
          <a:p>
            <a:r>
              <a:rPr lang="pt-BR" sz="2400" b="1" dirty="0">
                <a:solidFill>
                  <a:schemeClr val="accent6">
                    <a:lumMod val="75000"/>
                  </a:schemeClr>
                </a:solidFill>
              </a:rPr>
              <a:t>Resultados: </a:t>
            </a:r>
            <a:r>
              <a:rPr lang="es-419" sz="2400" b="1" dirty="0" smtClean="0">
                <a:solidFill>
                  <a:schemeClr val="accent6">
                    <a:lumMod val="75000"/>
                  </a:schemeClr>
                </a:solidFill>
              </a:rPr>
              <a:t> </a:t>
            </a:r>
            <a:r>
              <a:rPr lang="es-419" sz="2400" dirty="0" smtClean="0"/>
              <a:t>100% dos usuários com Hipertensão Arterial têm fichas de acompanhamento atualizadas. 102 no 1° da intervenção, 171 no 2° mês e 302 no 3° mês.</a:t>
            </a:r>
            <a:endParaRPr lang="pt-BR" sz="2400" dirty="0" smtClean="0"/>
          </a:p>
          <a:p>
            <a:endParaRPr lang="en-US" sz="2400" b="1" dirty="0">
              <a:solidFill>
                <a:schemeClr val="accent6">
                  <a:lumMod val="75000"/>
                </a:schemeClr>
              </a:solidFill>
            </a:endParaRPr>
          </a:p>
          <a:p>
            <a:r>
              <a:rPr lang="pt-BR" sz="2400" dirty="0" smtClean="0">
                <a:solidFill>
                  <a:schemeClr val="accent6">
                    <a:lumMod val="75000"/>
                  </a:schemeClr>
                </a:solidFill>
              </a:rPr>
              <a:t>Metas: 4.1. </a:t>
            </a:r>
            <a:r>
              <a:rPr lang="pt-BR" sz="2400" dirty="0" smtClean="0"/>
              <a:t>Manter ficha de acompanhamento de 100% dos </a:t>
            </a:r>
            <a:r>
              <a:rPr lang="es-419" sz="2400" dirty="0" smtClean="0"/>
              <a:t>diabétic</a:t>
            </a:r>
            <a:r>
              <a:rPr lang="pt-BR" sz="2400" dirty="0" smtClean="0"/>
              <a:t>os cadastrados na unidade de saúde.</a:t>
            </a:r>
            <a:endParaRPr lang="es-419" sz="2400" dirty="0" smtClean="0"/>
          </a:p>
          <a:p>
            <a:r>
              <a:rPr lang="pt-BR" sz="2400" b="1" dirty="0" smtClean="0">
                <a:solidFill>
                  <a:schemeClr val="accent6">
                    <a:lumMod val="75000"/>
                  </a:schemeClr>
                </a:solidFill>
              </a:rPr>
              <a:t> Resultados: </a:t>
            </a:r>
            <a:r>
              <a:rPr lang="es-419" sz="2400" dirty="0" smtClean="0">
                <a:solidFill>
                  <a:schemeClr val="accent6">
                    <a:lumMod val="75000"/>
                  </a:schemeClr>
                </a:solidFill>
              </a:rPr>
              <a:t> </a:t>
            </a:r>
            <a:r>
              <a:rPr lang="es-419" sz="2400" dirty="0" smtClean="0"/>
              <a:t>100% dos usuários com Diabetes Mellitus têm fichas de acompanhamento atualizadas. 19 no 1° da intervenção,  31 no 2° mês e 43 no 3° mês</a:t>
            </a:r>
            <a:r>
              <a:rPr lang="es-419" sz="2400" dirty="0" smtClean="0">
                <a:solidFill>
                  <a:schemeClr val="accent6">
                    <a:lumMod val="75000"/>
                  </a:schemeClr>
                </a:solidFill>
              </a:rPr>
              <a:t>.</a:t>
            </a:r>
            <a:endParaRPr lang="pt-BR" sz="2400" dirty="0" smtClean="0">
              <a:solidFill>
                <a:schemeClr val="accent6">
                  <a:lumMod val="75000"/>
                </a:schemeClr>
              </a:solidFill>
            </a:endParaRPr>
          </a:p>
          <a:p>
            <a:endParaRPr lang="es-419" sz="2400" dirty="0" smtClean="0"/>
          </a:p>
          <a:p>
            <a:endParaRPr lang="pt-BR" sz="2000" dirty="0" smtClean="0"/>
          </a:p>
          <a:p>
            <a:pPr algn="just"/>
            <a:endParaRPr lang="pt-BR" sz="2400" dirty="0"/>
          </a:p>
          <a:p>
            <a:endParaRPr lang="pt-B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428596" y="1357298"/>
            <a:ext cx="8229600" cy="4525963"/>
          </a:xfrm>
        </p:spPr>
        <p:txBody>
          <a:bodyPr>
            <a:normAutofit lnSpcReduction="10000"/>
          </a:bodyPr>
          <a:lstStyle/>
          <a:p>
            <a:endParaRPr lang="pt-BR" sz="1400" dirty="0" smtClean="0"/>
          </a:p>
          <a:p>
            <a:endParaRPr lang="pt-BR" sz="1400" dirty="0" smtClean="0"/>
          </a:p>
          <a:p>
            <a:r>
              <a:rPr lang="pt-BR" sz="2400" dirty="0" smtClean="0">
                <a:solidFill>
                  <a:schemeClr val="accent6">
                    <a:lumMod val="75000"/>
                  </a:schemeClr>
                </a:solidFill>
              </a:rPr>
              <a:t>Objetivo 5. </a:t>
            </a:r>
            <a:r>
              <a:rPr lang="pt-BR" sz="2400" dirty="0" smtClean="0"/>
              <a:t>Mapear hipertensos e diabéticos de risco para doença cardiovascular.</a:t>
            </a:r>
          </a:p>
          <a:p>
            <a:r>
              <a:rPr lang="pt-BR" sz="2400" dirty="0" smtClean="0">
                <a:solidFill>
                  <a:schemeClr val="accent6">
                    <a:lumMod val="75000"/>
                  </a:schemeClr>
                </a:solidFill>
              </a:rPr>
              <a:t>Meta: 5.1. </a:t>
            </a:r>
            <a:r>
              <a:rPr lang="pt-BR" sz="2400" dirty="0" smtClean="0"/>
              <a:t>Realizar estratificação do risco cardiovascular em 100% dos hipertensos cadastrados na unidade de saúde.</a:t>
            </a:r>
          </a:p>
          <a:p>
            <a:r>
              <a:rPr lang="es-419" sz="2400" b="1" dirty="0" smtClean="0">
                <a:solidFill>
                  <a:schemeClr val="accent6">
                    <a:lumMod val="75000"/>
                  </a:schemeClr>
                </a:solidFill>
              </a:rPr>
              <a:t>Resultados</a:t>
            </a:r>
            <a:r>
              <a:rPr lang="pt-BR" sz="2400" b="1" dirty="0" smtClean="0">
                <a:solidFill>
                  <a:schemeClr val="accent6">
                    <a:lumMod val="75000"/>
                  </a:schemeClr>
                </a:solidFill>
              </a:rPr>
              <a:t>.</a:t>
            </a:r>
            <a:r>
              <a:rPr lang="es-419" sz="2400" b="1" dirty="0" smtClean="0">
                <a:solidFill>
                  <a:schemeClr val="accent6">
                    <a:lumMod val="75000"/>
                  </a:schemeClr>
                </a:solidFill>
              </a:rPr>
              <a:t> </a:t>
            </a:r>
            <a:r>
              <a:rPr lang="es-419" sz="2400" dirty="0" smtClean="0"/>
              <a:t>Em 302 (100%) dos hipertensos foi estratificado o risco cardiovascular</a:t>
            </a:r>
            <a:endParaRPr lang="es-419" sz="2400" b="1" dirty="0" smtClean="0">
              <a:solidFill>
                <a:schemeClr val="accent6">
                  <a:lumMod val="75000"/>
                </a:schemeClr>
              </a:solidFill>
            </a:endParaRPr>
          </a:p>
          <a:p>
            <a:r>
              <a:rPr lang="pt-BR" sz="2400" dirty="0" smtClean="0">
                <a:solidFill>
                  <a:schemeClr val="accent6">
                    <a:lumMod val="75000"/>
                  </a:schemeClr>
                </a:solidFill>
              </a:rPr>
              <a:t> Meta: 5.1. </a:t>
            </a:r>
            <a:r>
              <a:rPr lang="pt-BR" sz="2400" dirty="0" smtClean="0"/>
              <a:t>Realizar estratificação do risco cardiovascular em 100% dos </a:t>
            </a:r>
            <a:r>
              <a:rPr lang="es-419" sz="2400" dirty="0" smtClean="0"/>
              <a:t> diabétic</a:t>
            </a:r>
            <a:r>
              <a:rPr lang="pt-BR" sz="2400" dirty="0" smtClean="0"/>
              <a:t>os cadastrados na unidade de saúde.</a:t>
            </a:r>
          </a:p>
          <a:p>
            <a:r>
              <a:rPr lang="es-419" sz="2400" b="1" dirty="0" smtClean="0">
                <a:solidFill>
                  <a:schemeClr val="accent6">
                    <a:lumMod val="75000"/>
                  </a:schemeClr>
                </a:solidFill>
              </a:rPr>
              <a:t>Resultados</a:t>
            </a:r>
            <a:r>
              <a:rPr lang="pt-BR" sz="2400" b="1" dirty="0" smtClean="0">
                <a:solidFill>
                  <a:schemeClr val="accent6">
                    <a:lumMod val="75000"/>
                  </a:schemeClr>
                </a:solidFill>
              </a:rPr>
              <a:t>.</a:t>
            </a:r>
            <a:r>
              <a:rPr lang="es-419" sz="2400" b="1" dirty="0" smtClean="0">
                <a:solidFill>
                  <a:schemeClr val="accent6">
                    <a:lumMod val="75000"/>
                  </a:schemeClr>
                </a:solidFill>
              </a:rPr>
              <a:t> </a:t>
            </a:r>
            <a:r>
              <a:rPr lang="es-419" sz="2400" dirty="0" smtClean="0"/>
              <a:t>Em 43 (100%) dos  diabéticos foi estratificado o risco cardiovascular</a:t>
            </a:r>
            <a:r>
              <a:rPr lang="es-419" sz="2400" b="1" dirty="0" smtClean="0">
                <a:solidFill>
                  <a:schemeClr val="accent6">
                    <a:lumMod val="75000"/>
                  </a:schemeClr>
                </a:solidFill>
              </a:rPr>
              <a:t>.</a:t>
            </a:r>
          </a:p>
          <a:p>
            <a:endParaRPr lang="es-419" sz="2400" b="1" dirty="0" smtClean="0">
              <a:solidFill>
                <a:schemeClr val="accent6">
                  <a:lumMod val="75000"/>
                </a:schemeClr>
              </a:solidFill>
            </a:endParaRPr>
          </a:p>
          <a:p>
            <a:endParaRPr lang="pt-BR" sz="2400" b="1" dirty="0" smtClean="0">
              <a:solidFill>
                <a:schemeClr val="accent6">
                  <a:lumMod val="75000"/>
                </a:schemeClr>
              </a:solidFill>
            </a:endParaRPr>
          </a:p>
          <a:p>
            <a:pPr algn="just"/>
            <a:endParaRPr lang="en-US" sz="2400" b="1" dirty="0">
              <a:solidFill>
                <a:schemeClr val="accent6">
                  <a:lumMod val="75000"/>
                </a:schemeClr>
              </a:solidFill>
            </a:endParaRPr>
          </a:p>
          <a:p>
            <a:pPr algn="just"/>
            <a:endParaRPr lang="pt-BR" sz="2400" b="1" dirty="0">
              <a:solidFill>
                <a:schemeClr val="accent6">
                  <a:lumMod val="75000"/>
                </a:schemeClr>
              </a:solidFill>
            </a:endParaRPr>
          </a:p>
          <a:p>
            <a:pPr algn="just"/>
            <a:endParaRPr lang="pt-B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352452"/>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b="1" dirty="0">
              <a:solidFill>
                <a:schemeClr val="accent6">
                  <a:lumMod val="75000"/>
                </a:schemeClr>
              </a:solidFill>
            </a:endParaRPr>
          </a:p>
        </p:txBody>
      </p:sp>
      <p:sp>
        <p:nvSpPr>
          <p:cNvPr id="3" name="Content Placeholder 2"/>
          <p:cNvSpPr>
            <a:spLocks noGrp="1"/>
          </p:cNvSpPr>
          <p:nvPr>
            <p:ph idx="1"/>
          </p:nvPr>
        </p:nvSpPr>
        <p:spPr>
          <a:xfrm>
            <a:off x="457200" y="1142985"/>
            <a:ext cx="8229600" cy="4286280"/>
          </a:xfrm>
        </p:spPr>
        <p:txBody>
          <a:bodyPr>
            <a:normAutofit fontScale="85000" lnSpcReduction="10000"/>
          </a:bodyPr>
          <a:lstStyle/>
          <a:p>
            <a:pPr algn="just">
              <a:buNone/>
            </a:pPr>
            <a:r>
              <a:rPr lang="es-419" sz="2800" dirty="0" smtClean="0"/>
              <a:t>  -A Hipertensão Arterial Sistêmica(HAS) é a mais frequente das doenças cardiovasculares e o principal fator de risco para as complicações mais comuns como: AVC. Infarto de miocárdio e doença renal crônica.</a:t>
            </a:r>
          </a:p>
          <a:p>
            <a:pPr algn="just">
              <a:buNone/>
            </a:pPr>
            <a:r>
              <a:rPr lang="es-419" sz="2800" dirty="0" smtClean="0"/>
              <a:t>   -O envelhecimento da população e a adoção de estilos de vida pouco saudáveis são os responsáveis pelo aumento da incidência e prevalência do Diabetes Mellitus(DM) em todo o mundo.</a:t>
            </a:r>
            <a:endParaRPr lang="pt-BR" sz="2800" dirty="0"/>
          </a:p>
          <a:p>
            <a:r>
              <a:rPr lang="pt-BR" sz="2800" dirty="0"/>
              <a:t>Com o acompanhamento programático e contínuo conseguimos interver positivamente </a:t>
            </a:r>
            <a:r>
              <a:rPr lang="pt-BR" sz="2800" dirty="0" smtClean="0"/>
              <a:t>n</a:t>
            </a:r>
            <a:r>
              <a:rPr lang="es-419" sz="2800" dirty="0" smtClean="0"/>
              <a:t>a saúde destes pacientes,</a:t>
            </a:r>
            <a:r>
              <a:rPr lang="pt-BR" sz="2800" dirty="0" smtClean="0"/>
              <a:t> </a:t>
            </a:r>
            <a:r>
              <a:rPr lang="pt-BR" sz="2800" dirty="0"/>
              <a:t>além de prevenirmos inúmeros agravos de saúde</a:t>
            </a:r>
            <a:r>
              <a:rPr lang="pt-BR" dirty="0"/>
              <a:t>.</a:t>
            </a:r>
          </a:p>
          <a:p>
            <a:pPr algn="just"/>
            <a:r>
              <a:rPr lang="pt-BR" sz="1800" dirty="0"/>
              <a:t>(CADERNO ATENÇÃO BÁSICA Nº </a:t>
            </a:r>
            <a:r>
              <a:rPr lang="es-419" sz="1800" dirty="0" smtClean="0"/>
              <a:t>15 e 16</a:t>
            </a:r>
            <a:r>
              <a:rPr lang="pt-BR" sz="1800" dirty="0" smtClean="0"/>
              <a:t>, </a:t>
            </a:r>
            <a:r>
              <a:rPr lang="pt-BR" sz="1800" dirty="0"/>
              <a:t>BRASIL, 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normAutofit/>
          </a:bodyPr>
          <a:lstStyle/>
          <a:p>
            <a:r>
              <a:rPr lang="pt-BR" sz="2400" dirty="0" smtClean="0">
                <a:solidFill>
                  <a:schemeClr val="accent6">
                    <a:lumMod val="75000"/>
                  </a:schemeClr>
                </a:solidFill>
              </a:rPr>
              <a:t>Objetivo 6. </a:t>
            </a:r>
            <a:r>
              <a:rPr lang="pt-BR" sz="2400" dirty="0" smtClean="0"/>
              <a:t>Promover a saúde de hipertensos e diabéticos.</a:t>
            </a:r>
          </a:p>
          <a:p>
            <a:r>
              <a:rPr lang="pt-BR" sz="2400" dirty="0" smtClean="0">
                <a:solidFill>
                  <a:schemeClr val="accent6">
                    <a:lumMod val="75000"/>
                  </a:schemeClr>
                </a:solidFill>
              </a:rPr>
              <a:t>Meta: 6.1. </a:t>
            </a:r>
            <a:r>
              <a:rPr lang="pt-BR" sz="2400" dirty="0" smtClean="0"/>
              <a:t>Garantir orientação nutricional sobre alimentação saudável a 100% dos hipertensos.</a:t>
            </a:r>
          </a:p>
          <a:p>
            <a:r>
              <a:rPr lang="es-419" sz="2400" dirty="0" smtClean="0">
                <a:solidFill>
                  <a:schemeClr val="accent6">
                    <a:lumMod val="75000"/>
                  </a:schemeClr>
                </a:solidFill>
              </a:rPr>
              <a:t>Resultados: </a:t>
            </a:r>
            <a:r>
              <a:rPr lang="es-419" sz="2400" dirty="0" smtClean="0"/>
              <a:t>Todos os 302(100%) hipertensos  receberam orientação nutricional sobre alimentação saúdavel.</a:t>
            </a:r>
          </a:p>
          <a:p>
            <a:r>
              <a:rPr lang="pt-BR" sz="2400" dirty="0" smtClean="0">
                <a:solidFill>
                  <a:schemeClr val="accent6">
                    <a:lumMod val="75000"/>
                  </a:schemeClr>
                </a:solidFill>
              </a:rPr>
              <a:t> Meta: 6.</a:t>
            </a:r>
            <a:r>
              <a:rPr lang="es-419" sz="2400" dirty="0" smtClean="0">
                <a:solidFill>
                  <a:schemeClr val="accent6">
                    <a:lumMod val="75000"/>
                  </a:schemeClr>
                </a:solidFill>
              </a:rPr>
              <a:t>2</a:t>
            </a:r>
            <a:r>
              <a:rPr lang="pt-BR" sz="2400" dirty="0" smtClean="0">
                <a:solidFill>
                  <a:schemeClr val="accent6">
                    <a:lumMod val="75000"/>
                  </a:schemeClr>
                </a:solidFill>
              </a:rPr>
              <a:t>. </a:t>
            </a:r>
            <a:r>
              <a:rPr lang="pt-BR" sz="2400" dirty="0" smtClean="0"/>
              <a:t>Garantir orientação nutricional sobre alimentação saudável a 100% dos </a:t>
            </a:r>
            <a:r>
              <a:rPr lang="es-419" sz="2400" dirty="0" smtClean="0"/>
              <a:t>diabétic</a:t>
            </a:r>
            <a:r>
              <a:rPr lang="pt-BR" sz="2400" dirty="0" smtClean="0"/>
              <a:t>os.</a:t>
            </a:r>
          </a:p>
          <a:p>
            <a:r>
              <a:rPr lang="es-419" sz="2400" dirty="0" smtClean="0">
                <a:solidFill>
                  <a:schemeClr val="accent6">
                    <a:lumMod val="75000"/>
                  </a:schemeClr>
                </a:solidFill>
              </a:rPr>
              <a:t>Resultados: </a:t>
            </a:r>
            <a:r>
              <a:rPr lang="es-419" sz="2400" dirty="0" smtClean="0"/>
              <a:t>Todos os 43(100%) diabéticos  receberam orientação nutricional sobre alimentação saúdavel.</a:t>
            </a:r>
          </a:p>
          <a:p>
            <a:endParaRPr lang="es-419" sz="2400" dirty="0" smtClean="0"/>
          </a:p>
          <a:p>
            <a:endParaRPr lang="es-419" sz="2400" dirty="0" smtClean="0"/>
          </a:p>
          <a:p>
            <a:endParaRPr lang="es-419" sz="2400" dirty="0" smtClean="0"/>
          </a:p>
          <a:p>
            <a:endParaRPr lang="pt-B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smtClean="0">
                <a:solidFill>
                  <a:schemeClr val="accent6">
                    <a:lumMod val="75000"/>
                  </a:schemeClr>
                </a:solidFill>
              </a:rPr>
              <a:t>Meta: 6.3. </a:t>
            </a:r>
            <a:r>
              <a:rPr lang="pt-BR" dirty="0" smtClean="0"/>
              <a:t>Garantir orientação em relação à prática regular de atividade física a 100% dos hipertensos.</a:t>
            </a:r>
            <a:endParaRPr lang="es-419" dirty="0" smtClean="0"/>
          </a:p>
          <a:p>
            <a:r>
              <a:rPr lang="es-419" dirty="0" smtClean="0">
                <a:solidFill>
                  <a:schemeClr val="accent6">
                    <a:lumMod val="75000"/>
                  </a:schemeClr>
                </a:solidFill>
              </a:rPr>
              <a:t>Resultados: </a:t>
            </a:r>
            <a:r>
              <a:rPr lang="es-419" dirty="0" smtClean="0"/>
              <a:t>302(100%) dos usuários com Hipertensão Arterial receberam orientação em relação à prática regular de atividade física.</a:t>
            </a:r>
            <a:endParaRPr lang="pt-BR" dirty="0" smtClean="0"/>
          </a:p>
          <a:p>
            <a:r>
              <a:rPr lang="pt-BR" dirty="0" smtClean="0">
                <a:solidFill>
                  <a:schemeClr val="accent6">
                    <a:lumMod val="75000"/>
                  </a:schemeClr>
                </a:solidFill>
              </a:rPr>
              <a:t>Meta: 6.</a:t>
            </a:r>
            <a:r>
              <a:rPr lang="es-419" dirty="0" smtClean="0">
                <a:solidFill>
                  <a:schemeClr val="accent6">
                    <a:lumMod val="75000"/>
                  </a:schemeClr>
                </a:solidFill>
              </a:rPr>
              <a:t>4</a:t>
            </a:r>
            <a:r>
              <a:rPr lang="pt-BR" dirty="0" smtClean="0">
                <a:solidFill>
                  <a:schemeClr val="accent6">
                    <a:lumMod val="75000"/>
                  </a:schemeClr>
                </a:solidFill>
              </a:rPr>
              <a:t>. </a:t>
            </a:r>
            <a:r>
              <a:rPr lang="pt-BR" dirty="0" smtClean="0"/>
              <a:t>Garantir orientação em relação à prática regular de atividade física a 100% dos </a:t>
            </a:r>
            <a:r>
              <a:rPr lang="es-419" dirty="0" smtClean="0"/>
              <a:t>diabétic</a:t>
            </a:r>
            <a:r>
              <a:rPr lang="pt-BR" dirty="0" smtClean="0"/>
              <a:t>os.</a:t>
            </a:r>
            <a:endParaRPr lang="es-419" dirty="0" smtClean="0"/>
          </a:p>
          <a:p>
            <a:r>
              <a:rPr lang="es-419" dirty="0" smtClean="0">
                <a:solidFill>
                  <a:schemeClr val="accent6">
                    <a:lumMod val="75000"/>
                  </a:schemeClr>
                </a:solidFill>
              </a:rPr>
              <a:t>Resultados: </a:t>
            </a:r>
            <a:r>
              <a:rPr lang="es-419" dirty="0" smtClean="0"/>
              <a:t>43</a:t>
            </a:r>
            <a:r>
              <a:rPr lang="es-419" dirty="0" smtClean="0"/>
              <a:t>(100</a:t>
            </a:r>
            <a:r>
              <a:rPr lang="es-419" dirty="0" smtClean="0"/>
              <a:t>%) dos usuários com Diabetes Mellitus receberam orientação em relação à prática regular de atividade física.</a:t>
            </a:r>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normAutofit/>
          </a:bodyPr>
          <a:lstStyle/>
          <a:p>
            <a:r>
              <a:rPr lang="pt-BR" sz="2600" dirty="0" smtClean="0">
                <a:solidFill>
                  <a:schemeClr val="accent6">
                    <a:lumMod val="75000"/>
                  </a:schemeClr>
                </a:solidFill>
              </a:rPr>
              <a:t>Meta: 6.5. </a:t>
            </a:r>
            <a:r>
              <a:rPr lang="pt-BR" sz="2600" dirty="0" smtClean="0"/>
              <a:t>Garantir orientação sobre os riscos do tabagismo a 100% </a:t>
            </a:r>
            <a:r>
              <a:rPr lang="es-419" sz="2600" dirty="0" smtClean="0"/>
              <a:t>dos</a:t>
            </a:r>
            <a:r>
              <a:rPr lang="pt-BR" sz="2600" dirty="0" smtClean="0"/>
              <a:t> </a:t>
            </a:r>
            <a:r>
              <a:rPr lang="es-419" sz="2600" dirty="0" smtClean="0"/>
              <a:t>usuários hipertensos.</a:t>
            </a:r>
          </a:p>
          <a:p>
            <a:r>
              <a:rPr lang="es-419" sz="2600" dirty="0" smtClean="0">
                <a:solidFill>
                  <a:schemeClr val="accent6">
                    <a:lumMod val="75000"/>
                  </a:schemeClr>
                </a:solidFill>
              </a:rPr>
              <a:t>Resultados: </a:t>
            </a:r>
            <a:r>
              <a:rPr lang="es-419" sz="2600" dirty="0" smtClean="0"/>
              <a:t>302(100%) dos usuários com HAS  receberam orientação sobre os riscos do tabagismo.</a:t>
            </a:r>
          </a:p>
          <a:p>
            <a:endParaRPr lang="es-419" sz="2600" dirty="0" smtClean="0"/>
          </a:p>
          <a:p>
            <a:r>
              <a:rPr lang="pt-BR" sz="2600" dirty="0" smtClean="0">
                <a:solidFill>
                  <a:schemeClr val="accent6">
                    <a:lumMod val="75000"/>
                  </a:schemeClr>
                </a:solidFill>
              </a:rPr>
              <a:t>Meta: 6.</a:t>
            </a:r>
            <a:r>
              <a:rPr lang="es-419" sz="2600" dirty="0" smtClean="0">
                <a:solidFill>
                  <a:schemeClr val="accent6">
                    <a:lumMod val="75000"/>
                  </a:schemeClr>
                </a:solidFill>
              </a:rPr>
              <a:t>6</a:t>
            </a:r>
            <a:r>
              <a:rPr lang="pt-BR" sz="2600" dirty="0" smtClean="0">
                <a:solidFill>
                  <a:schemeClr val="accent6">
                    <a:lumMod val="75000"/>
                  </a:schemeClr>
                </a:solidFill>
              </a:rPr>
              <a:t>. </a:t>
            </a:r>
            <a:r>
              <a:rPr lang="pt-BR" sz="2600" dirty="0" smtClean="0"/>
              <a:t>Garantir orientação sobre os riscos do tabagismo a 100% dos </a:t>
            </a:r>
            <a:r>
              <a:rPr lang="es-419" sz="2600" dirty="0" smtClean="0"/>
              <a:t>usuários diabéticos.</a:t>
            </a:r>
          </a:p>
          <a:p>
            <a:r>
              <a:rPr lang="es-419" sz="2600" dirty="0" smtClean="0"/>
              <a:t> </a:t>
            </a:r>
            <a:r>
              <a:rPr lang="es-419" sz="2600" dirty="0" smtClean="0">
                <a:solidFill>
                  <a:schemeClr val="accent6">
                    <a:lumMod val="75000"/>
                  </a:schemeClr>
                </a:solidFill>
              </a:rPr>
              <a:t>Resultados: </a:t>
            </a:r>
            <a:r>
              <a:rPr lang="es-419" sz="2600" dirty="0" smtClean="0"/>
              <a:t> 43(100%) dos usuários com DM receberam orientação sobre os riscos do tabagismo.</a:t>
            </a:r>
          </a:p>
          <a:p>
            <a:endParaRPr lang="es-419"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Objetivos, Metas e Resultados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sz="2800" dirty="0" smtClean="0">
                <a:solidFill>
                  <a:schemeClr val="accent6">
                    <a:lumMod val="75000"/>
                  </a:schemeClr>
                </a:solidFill>
              </a:rPr>
              <a:t>Meta: 6.7. </a:t>
            </a:r>
            <a:r>
              <a:rPr lang="pt-BR" sz="2800" dirty="0" smtClean="0"/>
              <a:t>Garantir orientação sobre higiene bucal a 100% dos pacientes hipertensos.</a:t>
            </a:r>
            <a:endParaRPr lang="es-419" sz="2800" dirty="0" smtClean="0"/>
          </a:p>
          <a:p>
            <a:r>
              <a:rPr lang="es-419" sz="2800" dirty="0" smtClean="0">
                <a:solidFill>
                  <a:schemeClr val="accent6">
                    <a:lumMod val="75000"/>
                  </a:schemeClr>
                </a:solidFill>
              </a:rPr>
              <a:t>Resultados:</a:t>
            </a:r>
            <a:r>
              <a:rPr lang="es-419" sz="2800" dirty="0" smtClean="0"/>
              <a:t> </a:t>
            </a:r>
            <a:r>
              <a:rPr lang="pt-BR" sz="2800" dirty="0" smtClean="0"/>
              <a:t>Mesmo com resultados desfavoráveis na atenção odontológica, durante a intervenção conseguimos garantir orientação sobre higiene bucal a 302 (100%) dos hipertensos cadastrados na unidade de saúde</a:t>
            </a:r>
          </a:p>
          <a:p>
            <a:r>
              <a:rPr lang="pt-BR" sz="2800" dirty="0" smtClean="0">
                <a:solidFill>
                  <a:schemeClr val="accent6">
                    <a:lumMod val="75000"/>
                  </a:schemeClr>
                </a:solidFill>
              </a:rPr>
              <a:t>Meta: 6.</a:t>
            </a:r>
            <a:r>
              <a:rPr lang="es-419" sz="2800" dirty="0" smtClean="0">
                <a:solidFill>
                  <a:schemeClr val="accent6">
                    <a:lumMod val="75000"/>
                  </a:schemeClr>
                </a:solidFill>
              </a:rPr>
              <a:t>8</a:t>
            </a:r>
            <a:r>
              <a:rPr lang="pt-BR" sz="2800" dirty="0" smtClean="0"/>
              <a:t>. Garantir orientação sobre higiene bucal a 100% dos pacientes </a:t>
            </a:r>
            <a:r>
              <a:rPr lang="es-419" sz="2800" dirty="0" smtClean="0"/>
              <a:t>diabéticos</a:t>
            </a:r>
            <a:r>
              <a:rPr lang="pt-BR" sz="2800" dirty="0" smtClean="0"/>
              <a:t>.</a:t>
            </a:r>
            <a:endParaRPr lang="es-419" sz="2800" dirty="0" smtClean="0"/>
          </a:p>
          <a:p>
            <a:r>
              <a:rPr lang="es-419" sz="2800" dirty="0" smtClean="0">
                <a:solidFill>
                  <a:schemeClr val="accent6">
                    <a:lumMod val="75000"/>
                  </a:schemeClr>
                </a:solidFill>
              </a:rPr>
              <a:t>Resultados: </a:t>
            </a:r>
            <a:r>
              <a:rPr lang="pt-BR" sz="2800" dirty="0" smtClean="0"/>
              <a:t>D</a:t>
            </a:r>
            <a:r>
              <a:rPr lang="es-419" sz="2800" dirty="0" smtClean="0"/>
              <a:t>urante a intervenção conseguimos garantir orientação sobre higiene bucal a 43(100%) dos diabéticos cadastrados na área de abrangência.</a:t>
            </a:r>
            <a:endParaRPr lang="pt-BR" sz="2800" dirty="0" smtClean="0"/>
          </a:p>
          <a:p>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algn="just"/>
            <a:r>
              <a:rPr lang="pt-BR" dirty="0" smtClean="0"/>
              <a:t>Melhoria na qualidade do atendimento</a:t>
            </a:r>
          </a:p>
          <a:p>
            <a:pPr lvl="1" algn="just"/>
            <a:r>
              <a:rPr lang="pt-BR" dirty="0" smtClean="0"/>
              <a:t>Ampliação </a:t>
            </a:r>
            <a:r>
              <a:rPr lang="pt-BR" dirty="0"/>
              <a:t>da cobertura da atenção </a:t>
            </a:r>
            <a:r>
              <a:rPr lang="es-419" dirty="0" smtClean="0"/>
              <a:t>dos usuários com Hipertensão Arterial e Diabetes Mellitus</a:t>
            </a:r>
            <a:r>
              <a:rPr lang="pt-BR" dirty="0" smtClean="0"/>
              <a:t>;</a:t>
            </a:r>
          </a:p>
          <a:p>
            <a:pPr lvl="1" algn="just"/>
            <a:r>
              <a:rPr lang="pt-BR" dirty="0" smtClean="0"/>
              <a:t>A </a:t>
            </a:r>
            <a:r>
              <a:rPr lang="pt-BR" dirty="0"/>
              <a:t>melhoria dos </a:t>
            </a:r>
            <a:r>
              <a:rPr lang="pt-BR" dirty="0" smtClean="0"/>
              <a:t>registros;</a:t>
            </a:r>
          </a:p>
          <a:p>
            <a:pPr lvl="1" algn="just"/>
            <a:r>
              <a:rPr lang="pt-BR" dirty="0" smtClean="0"/>
              <a:t>A </a:t>
            </a:r>
            <a:r>
              <a:rPr lang="pt-BR" dirty="0"/>
              <a:t>qualificação da atenção com destaque para a realização </a:t>
            </a:r>
            <a:r>
              <a:rPr lang="pt-BR" dirty="0" smtClean="0"/>
              <a:t>d</a:t>
            </a:r>
            <a:r>
              <a:rPr lang="es-419" dirty="0" smtClean="0"/>
              <a:t>os exames complementares</a:t>
            </a:r>
            <a:r>
              <a:rPr lang="pt-BR" dirty="0" smtClean="0"/>
              <a:t>, </a:t>
            </a:r>
            <a:r>
              <a:rPr lang="pt-BR" dirty="0"/>
              <a:t>para a classificação </a:t>
            </a:r>
            <a:r>
              <a:rPr lang="pt-BR" dirty="0" smtClean="0"/>
              <a:t>d</a:t>
            </a:r>
            <a:r>
              <a:rPr lang="es-419" dirty="0" smtClean="0"/>
              <a:t>o</a:t>
            </a:r>
            <a:r>
              <a:rPr lang="pt-BR" dirty="0" smtClean="0"/>
              <a:t> risco</a:t>
            </a:r>
            <a:r>
              <a:rPr lang="es-419" dirty="0" smtClean="0"/>
              <a:t> cardiovascular</a:t>
            </a:r>
            <a:r>
              <a:rPr lang="pt-BR" dirty="0" smtClean="0"/>
              <a:t> </a:t>
            </a:r>
            <a:r>
              <a:rPr lang="pt-BR" dirty="0"/>
              <a:t>deste grupo populacional e a ampliação da cobertura para atenção odontológica.</a:t>
            </a:r>
            <a:endParaRPr lang="pt-B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p:txBody>
          <a:bodyPr>
            <a:normAutofit/>
          </a:bodyPr>
          <a:lstStyle/>
          <a:p>
            <a:pPr algn="just">
              <a:buNone/>
            </a:pPr>
            <a:endParaRPr lang="pt-BR" dirty="0" smtClean="0"/>
          </a:p>
          <a:p>
            <a:pPr algn="just"/>
            <a:r>
              <a:rPr lang="pt-BR" dirty="0" smtClean="0"/>
              <a:t>Ganhos importantes:</a:t>
            </a:r>
          </a:p>
          <a:p>
            <a:pPr lvl="1" algn="just"/>
            <a:r>
              <a:rPr lang="pt-BR" dirty="0" smtClean="0"/>
              <a:t>Para a Equipe</a:t>
            </a:r>
          </a:p>
          <a:p>
            <a:pPr lvl="1" algn="just"/>
            <a:r>
              <a:rPr lang="pt-BR" dirty="0" smtClean="0"/>
              <a:t>Para o Serviço</a:t>
            </a:r>
          </a:p>
          <a:p>
            <a:pPr lvl="1" algn="just"/>
            <a:r>
              <a:rPr lang="pt-BR" dirty="0" smtClean="0"/>
              <a:t>Para a comunidade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marL="0" indent="0" algn="just">
              <a:buNone/>
            </a:pPr>
            <a:r>
              <a:rPr lang="pt-BR" dirty="0"/>
              <a:t>Importância </a:t>
            </a:r>
            <a:r>
              <a:rPr lang="pt-BR" dirty="0" smtClean="0"/>
              <a:t>para a Equipe:</a:t>
            </a:r>
          </a:p>
          <a:p>
            <a:pPr algn="just"/>
            <a:r>
              <a:rPr lang="pt-BR" dirty="0" smtClean="0"/>
              <a:t>Capacitação</a:t>
            </a:r>
            <a:r>
              <a:rPr lang="pt-BR" dirty="0"/>
              <a:t>; </a:t>
            </a:r>
            <a:endParaRPr lang="pt-BR" dirty="0" smtClean="0"/>
          </a:p>
          <a:p>
            <a:pPr algn="just"/>
            <a:r>
              <a:rPr lang="pt-BR" dirty="0" smtClean="0"/>
              <a:t>Maior adesão ao trabalho em equipe; </a:t>
            </a:r>
          </a:p>
          <a:p>
            <a:pPr algn="just"/>
            <a:r>
              <a:rPr lang="pt-BR" dirty="0" smtClean="0"/>
              <a:t>Vínculo </a:t>
            </a:r>
            <a:r>
              <a:rPr lang="pt-BR" dirty="0"/>
              <a:t>com a comunidade</a:t>
            </a:r>
          </a:p>
        </p:txBody>
      </p:sp>
    </p:spTree>
    <p:extLst>
      <p:ext uri="{BB962C8B-B14F-4D97-AF65-F5344CB8AC3E}">
        <p14:creationId xmlns="" xmlns:p14="http://schemas.microsoft.com/office/powerpoint/2010/main" val="1634536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marL="0" indent="0" algn="just">
              <a:buNone/>
            </a:pPr>
            <a:r>
              <a:rPr lang="pt-BR" dirty="0"/>
              <a:t>Importância </a:t>
            </a:r>
            <a:r>
              <a:rPr lang="pt-BR" dirty="0" smtClean="0"/>
              <a:t>para a Comunidade:</a:t>
            </a:r>
            <a:endParaRPr lang="pt-BR" dirty="0"/>
          </a:p>
          <a:p>
            <a:pPr algn="just"/>
            <a:r>
              <a:rPr lang="pt-BR" dirty="0" smtClean="0"/>
              <a:t>Maior </a:t>
            </a:r>
            <a:r>
              <a:rPr lang="pt-BR" dirty="0"/>
              <a:t>acessibilidade; </a:t>
            </a:r>
            <a:endParaRPr lang="pt-BR" dirty="0" smtClean="0"/>
          </a:p>
          <a:p>
            <a:pPr algn="just"/>
            <a:r>
              <a:rPr lang="pt-BR" dirty="0" smtClean="0"/>
              <a:t>Acompanhamento</a:t>
            </a:r>
            <a:r>
              <a:rPr lang="es-419" dirty="0" smtClean="0"/>
              <a:t> </a:t>
            </a:r>
            <a:r>
              <a:rPr lang="pt-BR" dirty="0" smtClean="0"/>
              <a:t>adequado</a:t>
            </a:r>
            <a:r>
              <a:rPr lang="es-419" dirty="0" smtClean="0"/>
              <a:t> dos usuários com HAS e DM</a:t>
            </a:r>
            <a:r>
              <a:rPr lang="pt-BR" dirty="0" smtClean="0"/>
              <a:t> </a:t>
            </a:r>
            <a:r>
              <a:rPr lang="pt-BR" dirty="0"/>
              <a:t>para </a:t>
            </a:r>
            <a:r>
              <a:rPr lang="es-419" dirty="0" smtClean="0"/>
              <a:t>melhorar a qualidade de vida deste grupo populacional</a:t>
            </a:r>
            <a:r>
              <a:rPr lang="pt-BR" dirty="0" smtClean="0"/>
              <a:t>; </a:t>
            </a:r>
          </a:p>
          <a:p>
            <a:pPr algn="just"/>
            <a:r>
              <a:rPr lang="pt-BR" dirty="0" smtClean="0"/>
              <a:t>Disseminação </a:t>
            </a:r>
            <a:r>
              <a:rPr lang="pt-BR" dirty="0"/>
              <a:t>de </a:t>
            </a:r>
            <a:r>
              <a:rPr lang="pt-BR" dirty="0" smtClean="0"/>
              <a:t>informação (atividades </a:t>
            </a:r>
            <a:r>
              <a:rPr lang="pt-BR" dirty="0"/>
              <a:t>educativas de promoção e prevenção em </a:t>
            </a:r>
            <a:r>
              <a:rPr lang="pt-BR" dirty="0" smtClean="0"/>
              <a:t>saúde)</a:t>
            </a:r>
            <a:endParaRPr lang="pt-BR" dirty="0"/>
          </a:p>
        </p:txBody>
      </p:sp>
    </p:spTree>
    <p:extLst>
      <p:ext uri="{BB962C8B-B14F-4D97-AF65-F5344CB8AC3E}">
        <p14:creationId xmlns="" xmlns:p14="http://schemas.microsoft.com/office/powerpoint/2010/main" val="4141887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57200" y="1600200"/>
            <a:ext cx="8229600" cy="4972072"/>
          </a:xfrm>
        </p:spPr>
        <p:txBody>
          <a:bodyPr>
            <a:normAutofit/>
          </a:bodyPr>
          <a:lstStyle/>
          <a:p>
            <a:pPr algn="just">
              <a:buNone/>
            </a:pPr>
            <a:endParaRPr lang="pt-BR" dirty="0" smtClean="0"/>
          </a:p>
          <a:p>
            <a:pPr algn="just"/>
            <a:r>
              <a:rPr lang="pt-BR" dirty="0" smtClean="0"/>
              <a:t>Incorporação da intervenção à rotina da UBS:</a:t>
            </a:r>
          </a:p>
          <a:p>
            <a:pPr lvl="1" algn="just"/>
            <a:r>
              <a:rPr lang="pt-BR" dirty="0" smtClean="0"/>
              <a:t>Ampliar </a:t>
            </a:r>
            <a:r>
              <a:rPr lang="pt-BR" dirty="0"/>
              <a:t>o trabalho de conscientização da comunidade em relação a necessidade de priorização da atenção </a:t>
            </a:r>
            <a:r>
              <a:rPr lang="es-419" dirty="0" smtClean="0"/>
              <a:t>dos usuários com HAS e DM</a:t>
            </a:r>
            <a:r>
              <a:rPr lang="pt-BR" dirty="0" smtClean="0"/>
              <a:t>, </a:t>
            </a:r>
            <a:r>
              <a:rPr lang="pt-BR" dirty="0"/>
              <a:t>em especial </a:t>
            </a:r>
            <a:r>
              <a:rPr lang="pt-BR" dirty="0" err="1" smtClean="0"/>
              <a:t>aquel</a:t>
            </a:r>
            <a:r>
              <a:rPr lang="es-419" dirty="0" smtClean="0"/>
              <a:t>e</a:t>
            </a:r>
            <a:r>
              <a:rPr lang="pt-BR" dirty="0" smtClean="0"/>
              <a:t>s  </a:t>
            </a:r>
            <a:r>
              <a:rPr lang="pt-BR" dirty="0"/>
              <a:t>de alto </a:t>
            </a:r>
            <a:r>
              <a:rPr lang="pt-BR" dirty="0" smtClean="0"/>
              <a:t>risco;</a:t>
            </a:r>
          </a:p>
          <a:p>
            <a:pPr lvl="1" algn="just"/>
            <a:r>
              <a:rPr lang="en-US" dirty="0" err="1" smtClean="0"/>
              <a:t>Já</a:t>
            </a:r>
            <a:r>
              <a:rPr lang="en-US" dirty="0" smtClean="0"/>
              <a:t> está incorporada à rotina do serviço.</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a:xfrm>
            <a:off x="-31939" y="764704"/>
            <a:ext cx="8229600" cy="1143000"/>
          </a:xfrm>
        </p:spPr>
        <p:txBody>
          <a:bodyPr>
            <a:normAutofit fontScale="90000"/>
          </a:bodyPr>
          <a:lstStyle/>
          <a:p>
            <a:r>
              <a:rPr lang="pt-BR" b="1" dirty="0" smtClean="0">
                <a:solidFill>
                  <a:schemeClr val="accent6">
                    <a:lumMod val="75000"/>
                  </a:schemeClr>
                </a:solidFill>
              </a:rPr>
              <a:t>Reflexão sobre processo pessoal de aprendizagem</a:t>
            </a:r>
            <a:endParaRPr lang="pt-BR" dirty="0"/>
          </a:p>
        </p:txBody>
      </p:sp>
      <p:sp>
        <p:nvSpPr>
          <p:cNvPr id="3" name="Content Placeholder 2"/>
          <p:cNvSpPr>
            <a:spLocks noGrp="1"/>
          </p:cNvSpPr>
          <p:nvPr>
            <p:ph idx="1"/>
          </p:nvPr>
        </p:nvSpPr>
        <p:spPr>
          <a:xfrm>
            <a:off x="428596" y="2143116"/>
            <a:ext cx="8103844" cy="4238212"/>
          </a:xfrm>
        </p:spPr>
        <p:txBody>
          <a:bodyPr>
            <a:normAutofit lnSpcReduction="10000"/>
          </a:bodyPr>
          <a:lstStyle/>
          <a:p>
            <a:pPr algn="just"/>
            <a:r>
              <a:rPr lang="pt-BR" dirty="0" smtClean="0"/>
              <a:t>Aprimorou </a:t>
            </a:r>
            <a:r>
              <a:rPr lang="pt-BR" dirty="0"/>
              <a:t>os meus conhecimentos sobre </a:t>
            </a:r>
            <a:r>
              <a:rPr lang="es-419" dirty="0" smtClean="0"/>
              <a:t>HAS e DM</a:t>
            </a:r>
            <a:r>
              <a:rPr lang="pt-BR" dirty="0" smtClean="0"/>
              <a:t> </a:t>
            </a:r>
            <a:r>
              <a:rPr lang="pt-BR" dirty="0"/>
              <a:t>segundo protocolo do Ministério da </a:t>
            </a:r>
            <a:r>
              <a:rPr lang="pt-BR" dirty="0" smtClean="0"/>
              <a:t>Saúde; </a:t>
            </a:r>
          </a:p>
          <a:p>
            <a:pPr algn="just"/>
            <a:r>
              <a:rPr lang="pt-BR" dirty="0"/>
              <a:t>P</a:t>
            </a:r>
            <a:r>
              <a:rPr lang="pt-BR" dirty="0" smtClean="0"/>
              <a:t>ermitiu-me </a:t>
            </a:r>
            <a:r>
              <a:rPr lang="pt-BR" dirty="0"/>
              <a:t>conhecer a situação de saúde real desta população em minha área de </a:t>
            </a:r>
            <a:r>
              <a:rPr lang="pt-BR" dirty="0" smtClean="0"/>
              <a:t>abrangência;</a:t>
            </a:r>
          </a:p>
          <a:p>
            <a:pPr algn="just"/>
            <a:r>
              <a:rPr lang="pt-BR" dirty="0" smtClean="0"/>
              <a:t>Atuar </a:t>
            </a:r>
            <a:r>
              <a:rPr lang="pt-BR" dirty="0"/>
              <a:t>e controlar os fatores de risco para diminuir a morbimortalidade e melhorar a qualidade de vida desta população.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214282" y="1571612"/>
            <a:ext cx="4114800" cy="4525963"/>
          </a:xfrm>
        </p:spPr>
        <p:txBody>
          <a:bodyPr>
            <a:normAutofit/>
          </a:bodyPr>
          <a:lstStyle/>
          <a:p>
            <a:pPr>
              <a:buNone/>
            </a:pPr>
            <a:r>
              <a:rPr lang="pt-BR" dirty="0" smtClean="0"/>
              <a:t>	Município d</a:t>
            </a:r>
            <a:r>
              <a:rPr lang="es-419" dirty="0" smtClean="0"/>
              <a:t>e Regeneração</a:t>
            </a:r>
            <a:endParaRPr lang="pt-BR" dirty="0" smtClean="0"/>
          </a:p>
          <a:p>
            <a:pPr lvl="1">
              <a:buFont typeface="Arial" pitchFamily="34" charset="0"/>
              <a:buChar char="•"/>
            </a:pPr>
            <a:r>
              <a:rPr lang="pt-BR" dirty="0" smtClean="0"/>
              <a:t>Cento Norte do PI</a:t>
            </a:r>
          </a:p>
          <a:p>
            <a:pPr lvl="1">
              <a:buFont typeface="Arial" pitchFamily="34" charset="0"/>
              <a:buChar char="•"/>
            </a:pPr>
            <a:r>
              <a:rPr lang="es-419" dirty="0" smtClean="0"/>
              <a:t>17566</a:t>
            </a:r>
            <a:r>
              <a:rPr lang="pt-BR" dirty="0" smtClean="0"/>
              <a:t> habitantes</a:t>
            </a:r>
          </a:p>
          <a:p>
            <a:pPr lvl="1">
              <a:buFont typeface="Arial" pitchFamily="34" charset="0"/>
              <a:buChar char="•"/>
            </a:pPr>
            <a:r>
              <a:rPr lang="es-419" dirty="0" smtClean="0"/>
              <a:t>8 ESF</a:t>
            </a:r>
            <a:endParaRPr lang="pt-BR" dirty="0" smtClean="0"/>
          </a:p>
          <a:p>
            <a:pPr lvl="1">
              <a:buFont typeface="Arial" pitchFamily="34" charset="0"/>
              <a:buChar char="•"/>
            </a:pPr>
            <a:r>
              <a:rPr lang="en-US" dirty="0" smtClean="0"/>
              <a:t>NASF</a:t>
            </a:r>
            <a:endParaRPr lang="pt-BR" dirty="0" smtClean="0"/>
          </a:p>
          <a:p>
            <a:pPr lvl="1">
              <a:buFont typeface="Arial" pitchFamily="34" charset="0"/>
              <a:buChar char="•"/>
            </a:pPr>
            <a:r>
              <a:rPr lang="pt-BR" dirty="0" smtClean="0"/>
              <a:t>Atendimento hospitalar  </a:t>
            </a:r>
            <a:endParaRPr lang="pt-BR" dirty="0"/>
          </a:p>
        </p:txBody>
      </p:sp>
      <p:pic>
        <p:nvPicPr>
          <p:cNvPr id="1027" name="Picture 3"/>
          <p:cNvPicPr>
            <a:picLocks noChangeAspect="1" noChangeArrowheads="1"/>
          </p:cNvPicPr>
          <p:nvPr/>
        </p:nvPicPr>
        <p:blipFill>
          <a:blip r:embed="rId3" cstate="print"/>
          <a:srcRect/>
          <a:stretch>
            <a:fillRect/>
          </a:stretch>
        </p:blipFill>
        <p:spPr bwMode="auto">
          <a:xfrm>
            <a:off x="4286248" y="3929066"/>
            <a:ext cx="4286280" cy="2571768"/>
          </a:xfrm>
          <a:prstGeom prst="rect">
            <a:avLst/>
          </a:prstGeom>
          <a:noFill/>
          <a:ln w="9525">
            <a:noFill/>
            <a:miter lim="800000"/>
            <a:headEnd/>
            <a:tailEnd/>
          </a:ln>
          <a:effectLst/>
        </p:spPr>
      </p:pic>
      <p:pic>
        <p:nvPicPr>
          <p:cNvPr id="49154" name="Picture 2" descr="Localização de Regeneração"/>
          <p:cNvPicPr>
            <a:picLocks noChangeAspect="1" noChangeArrowheads="1"/>
          </p:cNvPicPr>
          <p:nvPr/>
        </p:nvPicPr>
        <p:blipFill>
          <a:blip r:embed="rId4" cstate="print"/>
          <a:srcRect/>
          <a:stretch>
            <a:fillRect/>
          </a:stretch>
        </p:blipFill>
        <p:spPr bwMode="auto">
          <a:xfrm>
            <a:off x="5500694" y="428605"/>
            <a:ext cx="2667000" cy="335758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pic>
        <p:nvPicPr>
          <p:cNvPr id="1027" name="Picture 3" descr="C:\Users\iosvannis figueredo\Documents\FOTOS PUESTO DE SAUDE\fotos posto de saude\20150422_084053.jpg"/>
          <p:cNvPicPr>
            <a:picLocks noChangeAspect="1" noChangeArrowheads="1"/>
          </p:cNvPicPr>
          <p:nvPr/>
        </p:nvPicPr>
        <p:blipFill>
          <a:blip r:embed="rId4" cstate="print"/>
          <a:srcRect/>
          <a:stretch>
            <a:fillRect/>
          </a:stretch>
        </p:blipFill>
        <p:spPr bwMode="auto">
          <a:xfrm rot="5400000">
            <a:off x="-535817" y="964389"/>
            <a:ext cx="6072230" cy="4286280"/>
          </a:xfrm>
          <a:prstGeom prst="rect">
            <a:avLst/>
          </a:prstGeom>
          <a:noFill/>
        </p:spPr>
      </p:pic>
      <p:pic>
        <p:nvPicPr>
          <p:cNvPr id="1033" name="Picture 9" descr="C:\Users\iosvannis figueredo\Documents\FOTOS PUESTO DE SAUDE\fotos posto de saude\20150428_083420.jpg"/>
          <p:cNvPicPr>
            <a:picLocks noChangeAspect="1" noChangeArrowheads="1"/>
          </p:cNvPicPr>
          <p:nvPr/>
        </p:nvPicPr>
        <p:blipFill>
          <a:blip r:embed="rId5" cstate="print"/>
          <a:srcRect r="10526"/>
          <a:stretch>
            <a:fillRect/>
          </a:stretch>
        </p:blipFill>
        <p:spPr bwMode="auto">
          <a:xfrm>
            <a:off x="4643438" y="0"/>
            <a:ext cx="4214842" cy="6100706"/>
          </a:xfrm>
          <a:prstGeom prst="rect">
            <a:avLst/>
          </a:prstGeom>
          <a:noFill/>
        </p:spPr>
      </p:pic>
      <p:sp>
        <p:nvSpPr>
          <p:cNvPr id="3" name="Content Placeholder 2"/>
          <p:cNvSpPr>
            <a:spLocks noGrp="1"/>
          </p:cNvSpPr>
          <p:nvPr>
            <p:ph idx="1"/>
          </p:nvPr>
        </p:nvSpPr>
        <p:spPr>
          <a:xfrm>
            <a:off x="457201" y="1124744"/>
            <a:ext cx="8229600" cy="4972072"/>
          </a:xfrm>
        </p:spPr>
        <p:txBody>
          <a:bodyPr>
            <a:normAutofit/>
          </a:bodyPr>
          <a:lstStyle/>
          <a:p>
            <a:pPr algn="ctr">
              <a:buNone/>
            </a:pPr>
            <a:endParaRPr lang="pt-BR" sz="8800" dirty="0" smtClean="0">
              <a:solidFill>
                <a:schemeClr val="accent6">
                  <a:lumMod val="75000"/>
                </a:schemeClr>
              </a:solidFill>
            </a:endParaRPr>
          </a:p>
          <a:p>
            <a:pPr algn="ctr">
              <a:buNone/>
            </a:pPr>
            <a:r>
              <a:rPr lang="pt-BR" sz="8800" dirty="0" smtClean="0">
                <a:solidFill>
                  <a:schemeClr val="accent6">
                    <a:lumMod val="75000"/>
                  </a:schemeClr>
                </a:solidFill>
              </a:rPr>
              <a:t>Obriga</a:t>
            </a:r>
            <a:r>
              <a:rPr lang="es-419" sz="8800" dirty="0" smtClean="0">
                <a:solidFill>
                  <a:schemeClr val="accent6">
                    <a:lumMod val="75000"/>
                  </a:schemeClr>
                </a:solidFill>
              </a:rPr>
              <a:t>do</a:t>
            </a:r>
            <a:r>
              <a:rPr lang="pt-BR" sz="8800" dirty="0" smtClean="0">
                <a:solidFill>
                  <a:schemeClr val="accent6">
                    <a:lumMod val="75000"/>
                  </a:schemeClr>
                </a:solidFill>
              </a:rPr>
              <a:t>!</a:t>
            </a:r>
          </a:p>
        </p:txBody>
      </p:sp>
      <p:sp>
        <p:nvSpPr>
          <p:cNvPr id="14" name="CaixaDeTexto 13"/>
          <p:cNvSpPr txBox="1"/>
          <p:nvPr/>
        </p:nvSpPr>
        <p:spPr>
          <a:xfrm>
            <a:off x="3347864" y="0"/>
            <a:ext cx="2448272" cy="733663"/>
          </a:xfrm>
          <a:prstGeom prst="leftRightArrow">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smtClean="0"/>
              <a:t>          </a:t>
            </a:r>
            <a:r>
              <a:rPr lang="pt-BR" dirty="0" smtClean="0">
                <a:ln>
                  <a:solidFill>
                    <a:schemeClr val="accent6"/>
                  </a:solidFill>
                </a:ln>
              </a:rPr>
              <a:t> HIPERDIA</a:t>
            </a:r>
            <a:endParaRPr lang="pt-BR" dirty="0">
              <a:ln>
                <a:solidFill>
                  <a:schemeClr val="accent6"/>
                </a:solidFill>
              </a:l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REGENERAÇÃO/PI</a:t>
            </a:r>
            <a:endParaRPr lang="pt-BR" dirty="0"/>
          </a:p>
        </p:txBody>
      </p:sp>
      <p:pic>
        <p:nvPicPr>
          <p:cNvPr id="4" name="Espaço Reservado para Conteúdo 3" descr="20150715_165817"/>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1214422"/>
            <a:ext cx="7786741" cy="500066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dirty="0" smtClean="0"/>
              <a:t>REGENERAÇÃO/PI</a:t>
            </a:r>
            <a:r>
              <a:rPr lang="pt-BR" dirty="0" smtClean="0"/>
              <a:t/>
            </a:r>
            <a:br>
              <a:rPr lang="pt-BR" dirty="0" smtClean="0"/>
            </a:br>
            <a:endParaRPr lang="pt-BR" dirty="0"/>
          </a:p>
        </p:txBody>
      </p:sp>
      <p:pic>
        <p:nvPicPr>
          <p:cNvPr id="4" name="Espaço Reservado para Conteúdo 3" descr="C:\Users\iosvannis figueredo\Pictures\Puesto de saude\20150715_165757.jpg"/>
          <p:cNvPicPr>
            <a:picLocks noGrp="1"/>
          </p:cNvPicPr>
          <p:nvPr>
            <p:ph idx="1"/>
          </p:nvPr>
        </p:nvPicPr>
        <p:blipFill>
          <a:blip r:embed="rId2" cstate="print"/>
          <a:srcRect/>
          <a:stretch>
            <a:fillRect/>
          </a:stretch>
        </p:blipFill>
        <p:spPr bwMode="auto">
          <a:xfrm>
            <a:off x="571472" y="2071678"/>
            <a:ext cx="7000924"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dirty="0" smtClean="0"/>
              <a:t>REGENERAÇÃO/PI</a:t>
            </a:r>
            <a:r>
              <a:rPr lang="pt-BR" dirty="0" smtClean="0"/>
              <a:t/>
            </a:r>
            <a:br>
              <a:rPr lang="pt-BR" dirty="0" smtClean="0"/>
            </a:br>
            <a:endParaRPr lang="pt-BR" dirty="0"/>
          </a:p>
        </p:txBody>
      </p:sp>
      <p:pic>
        <p:nvPicPr>
          <p:cNvPr id="4" name="Espaço Reservado para Conteúdo 3" descr="C:\Users\iosvannis figueredo\Pictures\Puesto de saude\20150715_165749.jpg"/>
          <p:cNvPicPr>
            <a:picLocks noGrp="1"/>
          </p:cNvPicPr>
          <p:nvPr>
            <p:ph idx="1"/>
          </p:nvPr>
        </p:nvPicPr>
        <p:blipFill>
          <a:blip r:embed="rId2" cstate="print"/>
          <a:srcRect/>
          <a:stretch>
            <a:fillRect/>
          </a:stretch>
        </p:blipFill>
        <p:spPr bwMode="auto">
          <a:xfrm>
            <a:off x="857224" y="2071678"/>
            <a:ext cx="6858048"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dirty="0" smtClean="0"/>
              <a:t>REGENERAÇÃO/PI</a:t>
            </a:r>
            <a:r>
              <a:rPr lang="pt-BR" dirty="0" smtClean="0"/>
              <a:t/>
            </a:r>
            <a:br>
              <a:rPr lang="pt-BR" dirty="0" smtClean="0"/>
            </a:br>
            <a:endParaRPr lang="pt-BR" dirty="0"/>
          </a:p>
        </p:txBody>
      </p:sp>
      <p:sp>
        <p:nvSpPr>
          <p:cNvPr id="3" name="Espaço Reservado para Conteúdo 2"/>
          <p:cNvSpPr>
            <a:spLocks noGrp="1"/>
          </p:cNvSpPr>
          <p:nvPr>
            <p:ph idx="1"/>
          </p:nvPr>
        </p:nvSpPr>
        <p:spPr>
          <a:xfrm>
            <a:off x="457200" y="1214422"/>
            <a:ext cx="8229600" cy="4911741"/>
          </a:xfrm>
        </p:spPr>
        <p:txBody>
          <a:bodyPr/>
          <a:lstStyle/>
          <a:p>
            <a:pPr>
              <a:buNone/>
            </a:pPr>
            <a:endParaRPr lang="pt-BR" dirty="0"/>
          </a:p>
        </p:txBody>
      </p:sp>
      <p:pic>
        <p:nvPicPr>
          <p:cNvPr id="4" name="Imagem 3" descr="C:\Users\iosvannis figueredo\Pictures\Puesto de saude\20150715_165807.jpg"/>
          <p:cNvPicPr/>
          <p:nvPr/>
        </p:nvPicPr>
        <p:blipFill>
          <a:blip r:embed="rId2" cstate="print"/>
          <a:srcRect/>
          <a:stretch>
            <a:fillRect/>
          </a:stretch>
        </p:blipFill>
        <p:spPr bwMode="auto">
          <a:xfrm>
            <a:off x="642910" y="857232"/>
            <a:ext cx="6929486" cy="4414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p:txBody>
          <a:bodyPr/>
          <a:lstStyle/>
          <a:p>
            <a:r>
              <a:rPr lang="pt-BR" dirty="0" smtClean="0"/>
              <a:t>Situação da ação programática previamente à intervenção</a:t>
            </a:r>
          </a:p>
          <a:p>
            <a:pPr lvl="1"/>
            <a:r>
              <a:rPr lang="pt-BR" dirty="0" smtClean="0"/>
              <a:t>Cadastro apenas de</a:t>
            </a:r>
            <a:r>
              <a:rPr lang="es-419" dirty="0" smtClean="0"/>
              <a:t> 132(39%) usuários com HAS e 24(25%) usuários com DM.</a:t>
            </a:r>
            <a:endParaRPr lang="pt-BR" dirty="0" smtClean="0"/>
          </a:p>
          <a:p>
            <a:pPr lvl="1"/>
            <a:r>
              <a:rPr lang="pt-BR" dirty="0" smtClean="0"/>
              <a:t>Ausência de registro específico;</a:t>
            </a:r>
          </a:p>
          <a:p>
            <a:pPr lvl="1"/>
            <a:r>
              <a:rPr lang="en-US" dirty="0" err="1" smtClean="0"/>
              <a:t>Muit</a:t>
            </a:r>
            <a:r>
              <a:rPr lang="es-419" dirty="0" smtClean="0"/>
              <a:t>os usuários com HAS e DM </a:t>
            </a:r>
            <a:r>
              <a:rPr lang="en-US" dirty="0" err="1" smtClean="0"/>
              <a:t>faltos</a:t>
            </a:r>
            <a:r>
              <a:rPr lang="es-419" dirty="0" smtClean="0"/>
              <a:t>o</a:t>
            </a:r>
            <a:r>
              <a:rPr lang="en-US" dirty="0" smtClean="0"/>
              <a:t>s </a:t>
            </a:r>
            <a:r>
              <a:rPr lang="es-419" dirty="0" smtClean="0"/>
              <a:t>à</a:t>
            </a:r>
            <a:r>
              <a:rPr lang="en-US" dirty="0" smtClean="0"/>
              <a:t>s </a:t>
            </a:r>
            <a:r>
              <a:rPr lang="en-US" dirty="0" err="1" smtClean="0"/>
              <a:t>consultas</a:t>
            </a:r>
            <a:r>
              <a:rPr lang="en-US" dirty="0" smtClean="0"/>
              <a:t>;</a:t>
            </a:r>
            <a:endParaRPr lang="pt-BR" dirty="0" smtClean="0"/>
          </a:p>
          <a:p>
            <a:pPr lvl="1"/>
            <a:r>
              <a:rPr lang="en-US" dirty="0" err="1" smtClean="0"/>
              <a:t>Saúde</a:t>
            </a:r>
            <a:r>
              <a:rPr lang="en-US" dirty="0" smtClean="0"/>
              <a:t> </a:t>
            </a:r>
            <a:r>
              <a:rPr lang="en-US" dirty="0" err="1" smtClean="0"/>
              <a:t>Bucal</a:t>
            </a:r>
            <a:r>
              <a:rPr lang="en-US" dirty="0" smtClean="0"/>
              <a:t>: </a:t>
            </a:r>
            <a:r>
              <a:rPr lang="en-US" dirty="0" err="1" smtClean="0"/>
              <a:t>maioria</a:t>
            </a:r>
            <a:r>
              <a:rPr lang="en-US" dirty="0" smtClean="0"/>
              <a:t> d</a:t>
            </a:r>
            <a:r>
              <a:rPr lang="es-419" dirty="0" smtClean="0"/>
              <a:t>estes usuários</a:t>
            </a:r>
            <a:r>
              <a:rPr lang="en-US" dirty="0" smtClean="0"/>
              <a:t> </a:t>
            </a:r>
            <a:r>
              <a:rPr lang="en-US" dirty="0" err="1" smtClean="0"/>
              <a:t>sem</a:t>
            </a:r>
            <a:r>
              <a:rPr lang="en-US" dirty="0" smtClean="0"/>
              <a:t> </a:t>
            </a:r>
            <a:r>
              <a:rPr lang="en-US" dirty="0" err="1" smtClean="0"/>
              <a:t>avaliação</a:t>
            </a:r>
            <a:r>
              <a:rPr lang="en-US" dirty="0"/>
              <a:t>.</a:t>
            </a:r>
            <a:endParaRPr lang="pt-BR"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Objetivo Geral</a:t>
            </a:r>
            <a:endParaRPr lang="pt-BR" dirty="0"/>
          </a:p>
        </p:txBody>
      </p:sp>
      <p:sp>
        <p:nvSpPr>
          <p:cNvPr id="3" name="Content Placeholder 2"/>
          <p:cNvSpPr>
            <a:spLocks noGrp="1"/>
          </p:cNvSpPr>
          <p:nvPr>
            <p:ph idx="1"/>
          </p:nvPr>
        </p:nvSpPr>
        <p:spPr>
          <a:xfrm>
            <a:off x="457201" y="2132856"/>
            <a:ext cx="8229600" cy="4525963"/>
          </a:xfrm>
        </p:spPr>
        <p:txBody>
          <a:bodyPr>
            <a:normAutofit/>
          </a:bodyPr>
          <a:lstStyle/>
          <a:p>
            <a:pPr algn="just">
              <a:buNone/>
            </a:pPr>
            <a:r>
              <a:rPr lang="pt-BR" dirty="0" smtClean="0"/>
              <a:t>		</a:t>
            </a:r>
          </a:p>
          <a:p>
            <a:pPr>
              <a:buNone/>
            </a:pPr>
            <a:r>
              <a:rPr lang="pt-BR" i="1" dirty="0" smtClean="0"/>
              <a:t>		</a:t>
            </a:r>
            <a:r>
              <a:rPr lang="pt-BR" dirty="0">
                <a:solidFill>
                  <a:schemeClr val="accent6">
                    <a:lumMod val="75000"/>
                  </a:schemeClr>
                </a:solidFill>
              </a:rPr>
              <a:t>Melhorar a atenção à saúde </a:t>
            </a:r>
            <a:r>
              <a:rPr lang="pt-BR" dirty="0" smtClean="0">
                <a:solidFill>
                  <a:schemeClr val="accent6">
                    <a:lumMod val="75000"/>
                  </a:schemeClr>
                </a:solidFill>
              </a:rPr>
              <a:t>d</a:t>
            </a:r>
            <a:r>
              <a:rPr lang="es-419" dirty="0" smtClean="0">
                <a:solidFill>
                  <a:schemeClr val="accent6">
                    <a:lumMod val="75000"/>
                  </a:schemeClr>
                </a:solidFill>
              </a:rPr>
              <a:t>os pacientes com Hipertensão Arterial Sistêmica e Diabetes Mellitus</a:t>
            </a:r>
            <a:r>
              <a:rPr lang="pt-BR" dirty="0" smtClean="0">
                <a:solidFill>
                  <a:schemeClr val="accent6">
                    <a:lumMod val="75000"/>
                  </a:schemeClr>
                </a:solidFill>
              </a:rPr>
              <a:t>/P</a:t>
            </a:r>
            <a:r>
              <a:rPr lang="es-419" dirty="0" smtClean="0">
                <a:solidFill>
                  <a:schemeClr val="accent6">
                    <a:lumMod val="75000"/>
                  </a:schemeClr>
                </a:solidFill>
              </a:rPr>
              <a:t>iaui.</a:t>
            </a:r>
            <a:endParaRPr lang="pt-BR" dirty="0" smtClean="0"/>
          </a:p>
          <a:p>
            <a:pPr>
              <a:buNone/>
            </a:pPr>
            <a:endParaRPr lang="pt-BR" dirty="0" smtClean="0"/>
          </a:p>
          <a:p>
            <a:pPr>
              <a:buNone/>
            </a:pPr>
            <a:endParaRPr lang="pt-BR"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9520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normAutofit/>
          </a:bodyPr>
          <a:lstStyle/>
          <a:p>
            <a:pPr algn="just"/>
            <a:r>
              <a:rPr lang="pt-BR" dirty="0" smtClean="0"/>
              <a:t>Intervenção sobre a rotina de atendimento da UBS:</a:t>
            </a:r>
          </a:p>
          <a:p>
            <a:r>
              <a:rPr lang="pt-BR" dirty="0" smtClean="0"/>
              <a:t>Implantação e qualificação do atendimento de </a:t>
            </a:r>
            <a:r>
              <a:rPr lang="es-419" dirty="0" smtClean="0"/>
              <a:t>Hiperdia </a:t>
            </a:r>
            <a:r>
              <a:rPr lang="pt-BR" dirty="0" smtClean="0"/>
              <a:t> durante um período de 3 meses, com plano de incorporação definitiva à rotina posteriormente a esse período.</a:t>
            </a:r>
            <a:r>
              <a:rPr lang="pt-BR" b="1" dirty="0" smtClean="0"/>
              <a:t> </a:t>
            </a:r>
            <a:endParaRPr lang="pt-BR" dirty="0" smtClean="0"/>
          </a:p>
          <a:p>
            <a:pPr>
              <a:buNone/>
            </a:pPr>
            <a:endParaRPr lang="pt-BR" dirty="0" smtClean="0"/>
          </a:p>
          <a:p>
            <a:pPr lvl="1" algn="just"/>
            <a:endParaRPr lang="pt-BR" dirty="0" smtClean="0"/>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b="1" dirty="0" smtClean="0"/>
              <a:t>Ações:</a:t>
            </a:r>
          </a:p>
          <a:p>
            <a:pPr lvl="1" algn="just"/>
            <a:r>
              <a:rPr lang="pt-BR" dirty="0" smtClean="0"/>
              <a:t>Monitoramento e Avaliação</a:t>
            </a:r>
          </a:p>
          <a:p>
            <a:pPr lvl="1" algn="just"/>
            <a:r>
              <a:rPr lang="pt-BR" dirty="0" smtClean="0"/>
              <a:t>Organização e Gestão do Serviço </a:t>
            </a:r>
          </a:p>
          <a:p>
            <a:pPr lvl="1" algn="just"/>
            <a:r>
              <a:rPr lang="pt-BR" dirty="0" smtClean="0"/>
              <a:t>Engajamento Público</a:t>
            </a:r>
          </a:p>
          <a:p>
            <a:pPr lvl="1" algn="just"/>
            <a:r>
              <a:rPr lang="pt-BR" dirty="0" smtClean="0"/>
              <a:t>Qualificação da Prática Clínica</a:t>
            </a:r>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normAutofit/>
          </a:bodyPr>
          <a:lstStyle/>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Cadastro </a:t>
            </a:r>
            <a:r>
              <a:rPr lang="pt-BR" sz="2000" dirty="0" smtClean="0">
                <a:solidFill>
                  <a:srgbClr val="4F81BD">
                    <a:lumMod val="75000"/>
                  </a:srgbClr>
                </a:solidFill>
                <a:latin typeface="Arial" panose="020B0604020202020204" pitchFamily="34" charset="0"/>
                <a:cs typeface="Arial" panose="020B0604020202020204" pitchFamily="34" charset="0"/>
              </a:rPr>
              <a:t>d</a:t>
            </a:r>
            <a:r>
              <a:rPr lang="es-419" sz="2000" dirty="0" smtClean="0">
                <a:solidFill>
                  <a:srgbClr val="4F81BD">
                    <a:lumMod val="75000"/>
                  </a:srgbClr>
                </a:solidFill>
                <a:latin typeface="Arial" panose="020B0604020202020204" pitchFamily="34" charset="0"/>
                <a:cs typeface="Arial" panose="020B0604020202020204" pitchFamily="34" charset="0"/>
              </a:rPr>
              <a:t>os usuários com HAS e DM;</a:t>
            </a:r>
            <a:endParaRPr lang="pt-BR" sz="2000" dirty="0" smtClean="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Utilização </a:t>
            </a:r>
            <a:r>
              <a:rPr lang="pt-BR" sz="2000" dirty="0" smtClean="0">
                <a:solidFill>
                  <a:srgbClr val="4F81BD">
                    <a:lumMod val="75000"/>
                  </a:srgbClr>
                </a:solidFill>
                <a:latin typeface="Arial" panose="020B0604020202020204" pitchFamily="34" charset="0"/>
                <a:cs typeface="Arial" panose="020B0604020202020204" pitchFamily="34" charset="0"/>
              </a:rPr>
              <a:t>do</a:t>
            </a:r>
            <a:r>
              <a:rPr lang="es-419" sz="2000" dirty="0" smtClean="0">
                <a:solidFill>
                  <a:srgbClr val="4F81BD">
                    <a:lumMod val="75000"/>
                  </a:srgbClr>
                </a:solidFill>
                <a:latin typeface="Arial" panose="020B0604020202020204" pitchFamily="34" charset="0"/>
                <a:cs typeface="Arial" panose="020B0604020202020204" pitchFamily="34" charset="0"/>
              </a:rPr>
              <a:t>s</a:t>
            </a:r>
            <a:r>
              <a:rPr lang="pt-BR" sz="2000" dirty="0" smtClean="0">
                <a:solidFill>
                  <a:srgbClr val="4F81BD">
                    <a:lumMod val="75000"/>
                  </a:srgbClr>
                </a:solidFill>
                <a:latin typeface="Arial" panose="020B0604020202020204" pitchFamily="34" charset="0"/>
                <a:cs typeface="Arial" panose="020B0604020202020204" pitchFamily="34" charset="0"/>
              </a:rPr>
              <a:t> caderno</a:t>
            </a:r>
            <a:r>
              <a:rPr lang="es-419" sz="2000" dirty="0" smtClean="0">
                <a:solidFill>
                  <a:srgbClr val="4F81BD">
                    <a:lumMod val="75000"/>
                  </a:srgbClr>
                </a:solidFill>
                <a:latin typeface="Arial" panose="020B0604020202020204" pitchFamily="34" charset="0"/>
                <a:cs typeface="Arial" panose="020B0604020202020204" pitchFamily="34" charset="0"/>
              </a:rPr>
              <a:t>s</a:t>
            </a:r>
            <a:r>
              <a:rPr lang="pt-BR" sz="2000" dirty="0" smtClean="0">
                <a:solidFill>
                  <a:srgbClr val="4F81BD">
                    <a:lumMod val="75000"/>
                  </a:srgbClr>
                </a:solidFill>
                <a:latin typeface="Arial" panose="020B0604020202020204" pitchFamily="34" charset="0"/>
                <a:cs typeface="Arial" panose="020B0604020202020204" pitchFamily="34" charset="0"/>
              </a:rPr>
              <a:t> </a:t>
            </a:r>
            <a:r>
              <a:rPr lang="es-419" sz="2000" dirty="0" smtClean="0">
                <a:solidFill>
                  <a:srgbClr val="4F81BD">
                    <a:lumMod val="75000"/>
                  </a:srgbClr>
                </a:solidFill>
                <a:latin typeface="Arial" panose="020B0604020202020204" pitchFamily="34" charset="0"/>
                <a:cs typeface="Arial" panose="020B0604020202020204" pitchFamily="34" charset="0"/>
              </a:rPr>
              <a:t>15 e 16</a:t>
            </a:r>
            <a:r>
              <a:rPr lang="pt-BR" sz="2000" dirty="0" smtClean="0">
                <a:solidFill>
                  <a:srgbClr val="4F81BD">
                    <a:lumMod val="75000"/>
                  </a:srgbClr>
                </a:solidFill>
                <a:latin typeface="Arial" panose="020B0604020202020204" pitchFamily="34" charset="0"/>
                <a:cs typeface="Arial" panose="020B0604020202020204" pitchFamily="34" charset="0"/>
              </a:rPr>
              <a:t> </a:t>
            </a:r>
            <a:r>
              <a:rPr lang="pt-BR" sz="2000" dirty="0">
                <a:solidFill>
                  <a:srgbClr val="4F81BD">
                    <a:lumMod val="75000"/>
                  </a:srgbClr>
                </a:solidFill>
                <a:latin typeface="Arial" panose="020B0604020202020204" pitchFamily="34" charset="0"/>
                <a:cs typeface="Arial" panose="020B0604020202020204" pitchFamily="34" charset="0"/>
              </a:rPr>
              <a:t>do Ministério da </a:t>
            </a:r>
            <a:r>
              <a:rPr lang="pt-BR" sz="2000" dirty="0" smtClean="0">
                <a:solidFill>
                  <a:srgbClr val="4F81BD">
                    <a:lumMod val="75000"/>
                  </a:srgbClr>
                </a:solidFill>
                <a:latin typeface="Arial" panose="020B0604020202020204" pitchFamily="34" charset="0"/>
                <a:cs typeface="Arial" panose="020B0604020202020204" pitchFamily="34" charset="0"/>
              </a:rPr>
              <a:t>Saúde;</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Organização do </a:t>
            </a:r>
            <a:r>
              <a:rPr lang="pt-BR" sz="2000" dirty="0" smtClean="0">
                <a:solidFill>
                  <a:srgbClr val="4F81BD">
                    <a:lumMod val="75000"/>
                  </a:srgbClr>
                </a:solidFill>
                <a:latin typeface="Arial" panose="020B0604020202020204" pitchFamily="34" charset="0"/>
                <a:cs typeface="Arial" panose="020B0604020202020204" pitchFamily="34" charset="0"/>
              </a:rPr>
              <a:t>atendimento;</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Realização de busca ativa</a:t>
            </a:r>
            <a:r>
              <a:rPr lang="pt-BR" sz="2000" dirty="0" smtClean="0">
                <a:solidFill>
                  <a:srgbClr val="4F81BD">
                    <a:lumMod val="75000"/>
                  </a:srgbClr>
                </a:solidFill>
                <a:latin typeface="Arial" panose="020B0604020202020204" pitchFamily="34" charset="0"/>
                <a:cs typeface="Arial" panose="020B0604020202020204" pitchFamily="34" charset="0"/>
              </a:rPr>
              <a:t>;</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Realização de </a:t>
            </a:r>
            <a:r>
              <a:rPr lang="pt-BR" sz="2000" dirty="0" smtClean="0">
                <a:solidFill>
                  <a:srgbClr val="4F81BD">
                    <a:lumMod val="75000"/>
                  </a:srgbClr>
                </a:solidFill>
                <a:latin typeface="Arial" panose="020B0604020202020204" pitchFamily="34" charset="0"/>
                <a:cs typeface="Arial" panose="020B0604020202020204" pitchFamily="34" charset="0"/>
              </a:rPr>
              <a:t>consulta</a:t>
            </a:r>
            <a:r>
              <a:rPr lang="es-419" sz="2000" dirty="0" smtClean="0">
                <a:solidFill>
                  <a:srgbClr val="4F81BD">
                    <a:lumMod val="75000"/>
                  </a:srgbClr>
                </a:solidFill>
                <a:latin typeface="Arial" panose="020B0604020202020204" pitchFamily="34" charset="0"/>
                <a:cs typeface="Arial" panose="020B0604020202020204" pitchFamily="34" charset="0"/>
              </a:rPr>
              <a:t>s periódicas segundo protocolo do Ministério da Saúde;</a:t>
            </a:r>
          </a:p>
          <a:p>
            <a:pPr marL="285750" lvl="0" indent="-285750">
              <a:spcBef>
                <a:spcPts val="0"/>
              </a:spcBef>
            </a:pPr>
            <a:r>
              <a:rPr lang="pt-BR" sz="2000" dirty="0" smtClean="0">
                <a:solidFill>
                  <a:srgbClr val="4F81BD">
                    <a:lumMod val="75000"/>
                  </a:srgbClr>
                </a:solidFill>
                <a:latin typeface="Arial" panose="020B0604020202020204" pitchFamily="34" charset="0"/>
                <a:cs typeface="Arial" panose="020B0604020202020204" pitchFamily="34" charset="0"/>
              </a:rPr>
              <a:t>S</a:t>
            </a:r>
            <a:r>
              <a:rPr lang="es-419" sz="2000" dirty="0" smtClean="0">
                <a:solidFill>
                  <a:srgbClr val="4F81BD">
                    <a:lumMod val="75000"/>
                  </a:srgbClr>
                </a:solidFill>
                <a:latin typeface="Arial" panose="020B0604020202020204" pitchFamily="34" charset="0"/>
                <a:cs typeface="Arial" panose="020B0604020202020204" pitchFamily="34" charset="0"/>
              </a:rPr>
              <a:t>olicitação e avaliação de exames laboratoriais;</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Definição de atribuições;</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Elaboração de material impresso</a:t>
            </a:r>
            <a:r>
              <a:rPr lang="pt-BR" sz="2000" dirty="0" smtClean="0">
                <a:solidFill>
                  <a:srgbClr val="4F81BD">
                    <a:lumMod val="75000"/>
                  </a:srgbClr>
                </a:solidFill>
                <a:latin typeface="Arial" panose="020B0604020202020204" pitchFamily="34" charset="0"/>
                <a:cs typeface="Arial" panose="020B0604020202020204" pitchFamily="34" charset="0"/>
              </a:rPr>
              <a:t>;</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smtClean="0">
                <a:solidFill>
                  <a:srgbClr val="4F81BD">
                    <a:lumMod val="75000"/>
                  </a:srgbClr>
                </a:solidFill>
                <a:latin typeface="Arial" panose="020B0604020202020204" pitchFamily="34" charset="0"/>
                <a:cs typeface="Arial" panose="020B0604020202020204" pitchFamily="34" charset="0"/>
              </a:rPr>
              <a:t>Preenchimento </a:t>
            </a:r>
            <a:r>
              <a:rPr lang="pt-BR" sz="2000" dirty="0">
                <a:solidFill>
                  <a:srgbClr val="4F81BD">
                    <a:lumMod val="75000"/>
                  </a:srgbClr>
                </a:solidFill>
                <a:latin typeface="Arial" panose="020B0604020202020204" pitchFamily="34" charset="0"/>
                <a:cs typeface="Arial" panose="020B0604020202020204" pitchFamily="34" charset="0"/>
              </a:rPr>
              <a:t>das fichas-espelhos;</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Esclarecimento à comunidade sobre a intervenção</a:t>
            </a:r>
            <a:r>
              <a:rPr lang="pt-BR" sz="2000" dirty="0" smtClean="0">
                <a:solidFill>
                  <a:srgbClr val="4F81BD">
                    <a:lumMod val="75000"/>
                  </a:srgbClr>
                </a:solidFill>
                <a:latin typeface="Arial" panose="020B0604020202020204" pitchFamily="34" charset="0"/>
                <a:cs typeface="Arial" panose="020B0604020202020204" pitchFamily="34" charset="0"/>
              </a:rPr>
              <a:t>;</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Capacitação da equipe</a:t>
            </a:r>
            <a:endParaRPr lang="pt-B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500174"/>
            <a:ext cx="8543956" cy="4625989"/>
          </a:xfrm>
        </p:spPr>
        <p:txBody>
          <a:bodyPr>
            <a:normAutofit fontScale="92500"/>
          </a:bodyPr>
          <a:lstStyle/>
          <a:p>
            <a:pPr algn="just"/>
            <a:r>
              <a:rPr lang="pt-BR" sz="2400" b="1" u="sng" dirty="0" smtClean="0">
                <a:solidFill>
                  <a:schemeClr val="accent6">
                    <a:lumMod val="75000"/>
                  </a:schemeClr>
                </a:solidFill>
              </a:rPr>
              <a:t>Objetivo 1:</a:t>
            </a:r>
            <a:r>
              <a:rPr lang="pt-BR" sz="2400" dirty="0" smtClean="0"/>
              <a:t> Ampliar a </a:t>
            </a:r>
            <a:r>
              <a:rPr lang="pt-BR" sz="2400" dirty="0" smtClean="0">
                <a:solidFill>
                  <a:schemeClr val="accent6">
                    <a:lumMod val="75000"/>
                  </a:schemeClr>
                </a:solidFill>
              </a:rPr>
              <a:t>cobertura</a:t>
            </a:r>
            <a:r>
              <a:rPr lang="pt-BR" sz="2400" dirty="0" smtClean="0"/>
              <a:t> </a:t>
            </a:r>
            <a:r>
              <a:rPr lang="es-419" sz="2400" dirty="0" smtClean="0"/>
              <a:t>a hipertensos e/ou diabéticos.</a:t>
            </a:r>
            <a:endParaRPr lang="pt-BR" sz="2400" dirty="0" smtClean="0"/>
          </a:p>
          <a:p>
            <a:pPr algn="just"/>
            <a:r>
              <a:rPr lang="pt-BR" sz="2400" dirty="0" smtClean="0">
                <a:solidFill>
                  <a:schemeClr val="accent6">
                    <a:lumMod val="75000"/>
                  </a:schemeClr>
                </a:solidFill>
              </a:rPr>
              <a:t>Meta 1</a:t>
            </a:r>
            <a:r>
              <a:rPr lang="pt-BR" sz="2400" dirty="0" smtClean="0"/>
              <a:t>: Ampliar a </a:t>
            </a:r>
            <a:r>
              <a:rPr lang="pt-BR" sz="2400" dirty="0" smtClean="0">
                <a:solidFill>
                  <a:schemeClr val="accent6">
                    <a:lumMod val="75000"/>
                  </a:schemeClr>
                </a:solidFill>
              </a:rPr>
              <a:t>cobertura</a:t>
            </a:r>
            <a:r>
              <a:rPr lang="pt-BR" sz="2400" dirty="0" smtClean="0"/>
              <a:t> da atenção à saúde para </a:t>
            </a:r>
            <a:r>
              <a:rPr lang="es-419" sz="2400" dirty="0" smtClean="0">
                <a:solidFill>
                  <a:schemeClr val="accent6">
                    <a:lumMod val="75000"/>
                  </a:schemeClr>
                </a:solidFill>
              </a:rPr>
              <a:t>7</a:t>
            </a:r>
            <a:r>
              <a:rPr lang="pt-BR" sz="2400" dirty="0" smtClean="0">
                <a:solidFill>
                  <a:schemeClr val="accent6">
                    <a:lumMod val="75000"/>
                  </a:schemeClr>
                </a:solidFill>
              </a:rPr>
              <a:t>0% </a:t>
            </a:r>
            <a:r>
              <a:rPr lang="pt-BR" sz="2400" dirty="0" smtClean="0"/>
              <a:t>d</a:t>
            </a:r>
            <a:r>
              <a:rPr lang="es-419" sz="2400" dirty="0" smtClean="0"/>
              <a:t>o</a:t>
            </a:r>
            <a:r>
              <a:rPr lang="pt-BR" sz="2400" dirty="0" smtClean="0"/>
              <a:t>s  </a:t>
            </a:r>
            <a:r>
              <a:rPr lang="es-419" sz="2400" dirty="0" smtClean="0"/>
              <a:t>hipertensos </a:t>
            </a:r>
            <a:r>
              <a:rPr lang="pt-BR" sz="2400" dirty="0" smtClean="0"/>
              <a:t>pertencentes à área de abrangência da unidade saúde</a:t>
            </a:r>
            <a:r>
              <a:rPr lang="es-419" sz="2400" dirty="0" smtClean="0"/>
              <a:t>.</a:t>
            </a:r>
            <a:endParaRPr lang="pt-BR" sz="2400" b="1" dirty="0" smtClean="0">
              <a:solidFill>
                <a:schemeClr val="accent6">
                  <a:lumMod val="75000"/>
                </a:schemeClr>
              </a:solidFill>
            </a:endParaRPr>
          </a:p>
          <a:p>
            <a:pPr algn="just">
              <a:buNone/>
            </a:pPr>
            <a:r>
              <a:rPr lang="es-419" sz="2400" b="1" dirty="0" smtClean="0">
                <a:solidFill>
                  <a:schemeClr val="accent6">
                    <a:lumMod val="75000"/>
                  </a:schemeClr>
                </a:solidFill>
              </a:rPr>
              <a:t>      </a:t>
            </a:r>
            <a:r>
              <a:rPr lang="pt-BR" sz="2400" b="1" dirty="0" smtClean="0">
                <a:solidFill>
                  <a:schemeClr val="accent6">
                    <a:lumMod val="75000"/>
                  </a:schemeClr>
                </a:solidFill>
              </a:rPr>
              <a:t>Resultados</a:t>
            </a:r>
            <a:r>
              <a:rPr lang="es-419" sz="2400" b="1" dirty="0" smtClean="0">
                <a:solidFill>
                  <a:schemeClr val="accent6">
                    <a:lumMod val="75000"/>
                  </a:schemeClr>
                </a:solidFill>
              </a:rPr>
              <a:t>:</a:t>
            </a:r>
            <a:r>
              <a:rPr lang="es-419" sz="2400" dirty="0" smtClean="0"/>
              <a:t>: Amplio-se a cobertura da atenção 	a saúde em 100% (302) usuários com HAS.</a:t>
            </a:r>
          </a:p>
          <a:p>
            <a:pPr algn="just">
              <a:buNone/>
            </a:pPr>
            <a:r>
              <a:rPr lang="es-419" sz="2400" b="1" dirty="0" smtClean="0">
                <a:solidFill>
                  <a:schemeClr val="accent6">
                    <a:lumMod val="75000"/>
                  </a:schemeClr>
                </a:solidFill>
              </a:rPr>
              <a:t> </a:t>
            </a:r>
          </a:p>
          <a:p>
            <a:pPr algn="just">
              <a:buNone/>
            </a:pPr>
            <a:r>
              <a:rPr lang="es-419" sz="2400" dirty="0" smtClean="0">
                <a:solidFill>
                  <a:schemeClr val="accent6">
                    <a:lumMod val="75000"/>
                  </a:schemeClr>
                </a:solidFill>
              </a:rPr>
              <a:t>     </a:t>
            </a:r>
            <a:r>
              <a:rPr lang="pt-BR" sz="2400" dirty="0" smtClean="0">
                <a:solidFill>
                  <a:schemeClr val="accent6">
                    <a:lumMod val="75000"/>
                  </a:schemeClr>
                </a:solidFill>
              </a:rPr>
              <a:t>Meta </a:t>
            </a:r>
            <a:r>
              <a:rPr lang="es-419" sz="2400" dirty="0" smtClean="0">
                <a:solidFill>
                  <a:schemeClr val="accent6">
                    <a:lumMod val="75000"/>
                  </a:schemeClr>
                </a:solidFill>
              </a:rPr>
              <a:t>1.2</a:t>
            </a:r>
            <a:r>
              <a:rPr lang="pt-BR" sz="2400" dirty="0" smtClean="0"/>
              <a:t>: Ampliar a </a:t>
            </a:r>
            <a:r>
              <a:rPr lang="pt-BR" sz="2400" dirty="0" smtClean="0">
                <a:solidFill>
                  <a:schemeClr val="accent6">
                    <a:lumMod val="75000"/>
                  </a:schemeClr>
                </a:solidFill>
              </a:rPr>
              <a:t>cobertura</a:t>
            </a:r>
            <a:r>
              <a:rPr lang="pt-BR" sz="2400" dirty="0" smtClean="0"/>
              <a:t> da atenção à saúde para </a:t>
            </a:r>
            <a:r>
              <a:rPr lang="es-419" sz="2400" dirty="0" smtClean="0">
                <a:solidFill>
                  <a:schemeClr val="accent6">
                    <a:lumMod val="75000"/>
                  </a:schemeClr>
                </a:solidFill>
              </a:rPr>
              <a:t>7</a:t>
            </a:r>
            <a:r>
              <a:rPr lang="pt-BR" sz="2400" dirty="0" smtClean="0">
                <a:solidFill>
                  <a:schemeClr val="accent6">
                    <a:lumMod val="75000"/>
                  </a:schemeClr>
                </a:solidFill>
              </a:rPr>
              <a:t>0% </a:t>
            </a:r>
            <a:r>
              <a:rPr lang="pt-BR" sz="2400" dirty="0" smtClean="0"/>
              <a:t>d</a:t>
            </a:r>
            <a:r>
              <a:rPr lang="es-419" sz="2400" dirty="0" smtClean="0"/>
              <a:t>o</a:t>
            </a:r>
            <a:r>
              <a:rPr lang="pt-BR" sz="2400" dirty="0" smtClean="0"/>
              <a:t>s </a:t>
            </a:r>
            <a:r>
              <a:rPr lang="es-419" sz="2400" dirty="0" smtClean="0"/>
              <a:t>diabéticos </a:t>
            </a:r>
            <a:r>
              <a:rPr lang="pt-BR" sz="2400" dirty="0" smtClean="0"/>
              <a:t>pertencentes à área de abrangência da unidade saúde</a:t>
            </a:r>
            <a:r>
              <a:rPr lang="es-419" sz="2400" dirty="0" smtClean="0"/>
              <a:t>.</a:t>
            </a:r>
            <a:endParaRPr lang="pt-BR" sz="2400" b="1" dirty="0" smtClean="0">
              <a:solidFill>
                <a:schemeClr val="accent6">
                  <a:lumMod val="75000"/>
                </a:schemeClr>
              </a:solidFill>
            </a:endParaRPr>
          </a:p>
          <a:p>
            <a:pPr algn="just"/>
            <a:r>
              <a:rPr lang="pt-BR" sz="2400" b="1" dirty="0" smtClean="0">
                <a:solidFill>
                  <a:schemeClr val="accent6">
                    <a:lumMod val="75000"/>
                  </a:schemeClr>
                </a:solidFill>
              </a:rPr>
              <a:t>Resultados</a:t>
            </a:r>
            <a:r>
              <a:rPr lang="es-419" sz="2400" b="1" dirty="0" smtClean="0">
                <a:solidFill>
                  <a:schemeClr val="accent6">
                    <a:lumMod val="75000"/>
                  </a:schemeClr>
                </a:solidFill>
              </a:rPr>
              <a:t>:</a:t>
            </a:r>
            <a:r>
              <a:rPr lang="es-419" sz="2400" dirty="0" smtClean="0"/>
              <a:t>: Amplio-se a cobertura da atenção </a:t>
            </a:r>
            <a:r>
              <a:rPr lang="pt-BR" sz="2400" dirty="0" smtClean="0"/>
              <a:t>à </a:t>
            </a:r>
            <a:r>
              <a:rPr lang="es-419" sz="2400" dirty="0" smtClean="0"/>
              <a:t>saúde </a:t>
            </a:r>
            <a:r>
              <a:rPr lang="es-419" sz="2400" dirty="0" smtClean="0"/>
              <a:t>em 100% </a:t>
            </a:r>
            <a:r>
              <a:rPr lang="es-419" sz="2400" dirty="0" smtClean="0"/>
              <a:t>(43) </a:t>
            </a:r>
            <a:r>
              <a:rPr lang="es-419" sz="2400" dirty="0" smtClean="0"/>
              <a:t>usuários com </a:t>
            </a:r>
            <a:r>
              <a:rPr lang="es-419" sz="2400" dirty="0" smtClean="0"/>
              <a:t>DM.</a:t>
            </a:r>
            <a:endParaRPr lang="es-419" sz="2400" dirty="0" smtClean="0"/>
          </a:p>
          <a:p>
            <a:pPr algn="just">
              <a:buNone/>
            </a:pPr>
            <a:r>
              <a:rPr lang="es-419" sz="2400" b="1" dirty="0" smtClean="0">
                <a:solidFill>
                  <a:schemeClr val="accent6">
                    <a:lumMod val="75000"/>
                  </a:schemeClr>
                </a:solidFill>
              </a:rPr>
              <a:t>               </a:t>
            </a:r>
            <a:endParaRPr lang="pt-BR" sz="2400" b="1" dirty="0" smtClean="0">
              <a:solidFill>
                <a:schemeClr val="accent6">
                  <a:lumMod val="75000"/>
                </a:schemeClr>
              </a:solidFill>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27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ô">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3351</TotalTime>
  <Words>2653</Words>
  <Application>Microsoft Office PowerPoint</Application>
  <PresentationFormat>Apresentação na tela (4:3)</PresentationFormat>
  <Paragraphs>265</Paragraphs>
  <Slides>34</Slides>
  <Notes>19</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 MELHORIA DA ATENÇÃO À SAÚDE DOS PACIENTES COM HIPERTENSÃO ARTERIAL SISTÊMICA E DIABETES MELLITUS, NA UBS SÃO CRISTOVÃO, REGENERAÇÃO/PIAUÍ</vt:lpstr>
      <vt:lpstr>Introdução</vt:lpstr>
      <vt:lpstr>Introdução</vt:lpstr>
      <vt:lpstr>Introdução</vt:lpstr>
      <vt:lpstr>Objetivo Geral</vt:lpstr>
      <vt:lpstr>Metodologia</vt:lpstr>
      <vt:lpstr>Metodologia</vt:lpstr>
      <vt:lpstr>Metodologia</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Discussão</vt:lpstr>
      <vt:lpstr>Discussão</vt:lpstr>
      <vt:lpstr>Discussão</vt:lpstr>
      <vt:lpstr>Discussão</vt:lpstr>
      <vt:lpstr>Discussão</vt:lpstr>
      <vt:lpstr>Reflexão sobre processo pessoal de aprendizagem</vt:lpstr>
      <vt:lpstr>Slide 30</vt:lpstr>
      <vt:lpstr>REGENERAÇÃO/PI</vt:lpstr>
      <vt:lpstr>REGENERAÇÃO/PI </vt:lpstr>
      <vt:lpstr>REGENERAÇÃO/PI </vt:lpstr>
      <vt:lpstr>REGENERAÇÃO/PI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Felipe</dc:creator>
  <cp:lastModifiedBy>Leyanis_</cp:lastModifiedBy>
  <cp:revision>231</cp:revision>
  <dcterms:created xsi:type="dcterms:W3CDTF">2015-01-19T20:42:50Z</dcterms:created>
  <dcterms:modified xsi:type="dcterms:W3CDTF">2015-09-15T19:36:56Z</dcterms:modified>
</cp:coreProperties>
</file>