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notesSlides/notesSlide1.xml" ContentType="application/vnd.openxmlformats-officedocument.presentationml.notesSlide+xml"/>
  <Override PartName="/ppt/charts/chart10.xml" ContentType="application/vnd.openxmlformats-officedocument.drawingml.chart+xml"/>
  <Override PartName="/ppt/drawings/drawing4.xml" ContentType="application/vnd.openxmlformats-officedocument.drawingml.chartshapes+xml"/>
  <Override PartName="/ppt/charts/chart11.xml" ContentType="application/vnd.openxmlformats-officedocument.drawingml.chart+xml"/>
  <Override PartName="/ppt/charts/chart1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3.xml" ContentType="application/vnd.openxmlformats-officedocument.drawingml.chart+xml"/>
  <Override PartName="/ppt/drawings/drawing5.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6.xml" ContentType="application/vnd.openxmlformats-officedocument.drawingml.chart+xml"/>
  <Override PartName="/ppt/drawings/drawing6.xml" ContentType="application/vnd.openxmlformats-officedocument.drawingml.chartshapes+xml"/>
  <Override PartName="/ppt/charts/chart17.xml" ContentType="application/vnd.openxmlformats-officedocument.drawingml.chart+xml"/>
  <Override PartName="/ppt/charts/chart18.xml" ContentType="application/vnd.openxmlformats-officedocument.drawingml.chart+xml"/>
  <Override PartName="/ppt/notesSlides/notesSlide6.xml" ContentType="application/vnd.openxmlformats-officedocument.presentationml.notesSlide+xml"/>
  <Override PartName="/ppt/charts/chart19.xml" ContentType="application/vnd.openxmlformats-officedocument.drawingml.chart+xml"/>
  <Override PartName="/ppt/drawings/drawing7.xml" ContentType="application/vnd.openxmlformats-officedocument.drawingml.chartshapes+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drawings/drawing8.xml" ContentType="application/vnd.openxmlformats-officedocument.drawingml.chartshapes+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drawings/drawing9.xml" ContentType="application/vnd.openxmlformats-officedocument.drawingml.chartshapes+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drawings/drawing10.xml" ContentType="application/vnd.openxmlformats-officedocument.drawingml.chartshapes+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drawings/drawing11.xml" ContentType="application/vnd.openxmlformats-officedocument.drawingml.chartshapes+xml"/>
  <Override PartName="/ppt/charts/chart32.xml" ContentType="application/vnd.openxmlformats-officedocument.drawingml.chart+xml"/>
  <Override PartName="/ppt/charts/chart3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9" r:id="rId2"/>
    <p:sldId id="260" r:id="rId3"/>
    <p:sldId id="326" r:id="rId4"/>
    <p:sldId id="294" r:id="rId5"/>
    <p:sldId id="327" r:id="rId6"/>
    <p:sldId id="320" r:id="rId7"/>
    <p:sldId id="321" r:id="rId8"/>
    <p:sldId id="322" r:id="rId9"/>
    <p:sldId id="325" r:id="rId10"/>
    <p:sldId id="324" r:id="rId11"/>
    <p:sldId id="323" r:id="rId12"/>
    <p:sldId id="295" r:id="rId13"/>
    <p:sldId id="293" r:id="rId14"/>
    <p:sldId id="262" r:id="rId15"/>
    <p:sldId id="302" r:id="rId16"/>
    <p:sldId id="328" r:id="rId17"/>
    <p:sldId id="266" r:id="rId18"/>
    <p:sldId id="296" r:id="rId19"/>
    <p:sldId id="267" r:id="rId20"/>
    <p:sldId id="268" r:id="rId21"/>
    <p:sldId id="269" r:id="rId22"/>
    <p:sldId id="270" r:id="rId23"/>
    <p:sldId id="305" r:id="rId24"/>
    <p:sldId id="271" r:id="rId25"/>
    <p:sldId id="306" r:id="rId26"/>
    <p:sldId id="310" r:id="rId27"/>
    <p:sldId id="307" r:id="rId28"/>
    <p:sldId id="309" r:id="rId29"/>
    <p:sldId id="308" r:id="rId30"/>
    <p:sldId id="272" r:id="rId31"/>
    <p:sldId id="317" r:id="rId32"/>
    <p:sldId id="316" r:id="rId33"/>
    <p:sldId id="315" r:id="rId34"/>
    <p:sldId id="314" r:id="rId35"/>
    <p:sldId id="313" r:id="rId36"/>
    <p:sldId id="312" r:id="rId37"/>
    <p:sldId id="311" r:id="rId38"/>
    <p:sldId id="318" r:id="rId39"/>
    <p:sldId id="319" r:id="rId40"/>
    <p:sldId id="291" r:id="rId41"/>
    <p:sldId id="303" r:id="rId42"/>
    <p:sldId id="337" r:id="rId43"/>
    <p:sldId id="289" r:id="rId44"/>
    <p:sldId id="338" r:id="rId45"/>
    <p:sldId id="304" r:id="rId46"/>
    <p:sldId id="339" r:id="rId47"/>
    <p:sldId id="298" r:id="rId48"/>
    <p:sldId id="340" r:id="rId49"/>
    <p:sldId id="341" r:id="rId50"/>
    <p:sldId id="342" r:id="rId5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istina"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4" d="100"/>
          <a:sy n="44" d="100"/>
        </p:scale>
        <p:origin x="-16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PC-03\Desktop\2014\Ires\planilha%20final%20revisada%20fevereiro.xls"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PC-03\Desktop\2014\Ires\planilha%20final%20revisada%20fevereiro.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PC-03\Desktop\2014\Ires\planilha%20final%20revisada%20fevereiro.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PC-03\Desktop\2014\Ires\planilha%20final%20revisada%20fevereiro.xls"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PC-03\Desktop\2014\Ires\planilha%20final%20revisada%20fevereiro.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PC-03\Desktop\2014\Ires\planilha%20final%20revisada%20fevereiro.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PC-03\Desktop\2014\Ires\planilha%20final%20revisada%20fevereiro.xls"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PC-03\Desktop\2014\Ires\planilha%20final%20revisada%20fevereiro.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PC-03\Desktop\2014\Ires\planilha%20final%20revisada%20fevereiro.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PC-03\Desktop\2014\Ires\planilha%20final%20revisada%20fevereiro.xls"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PC-03\Desktop\2014\Ires\planilha%20final%20revisada%20fevereiro.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ristina\Desktop\ead\inicial%20fevereiro%202013\turma%204\Ires\planilha%20final%20revisada.xls"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PC-03\Desktop\2014\Ires\planilha%20final%20revisada%20fevereiro.xls"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PC-03\Desktop\2014\Ires\planilha%20final%20revisada%20fevereiro.xls" TargetMode="Externa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PC-03\Desktop\2014\Ires\planilha%20final%20revisada%20fevereiro.xls"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PC-03\Desktop\2014\Ires\planilha%20final%20revisada%20fevereiro.xls"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PC-03\Desktop\2014\Ires\planilha%20final%20revisada%20fevereiro.xls" TargetMode="Externa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PC-03\Desktop\2014\Ires\planilha%20final%20revisada%20fevereiro.xls"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PC-03\Desktop\2014\Ires\planilha%20final%20revisada%20fevereiro.xls"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PC-03\Desktop\2014\Ires\planilha%20final%20revisada%20fevereiro.xls" TargetMode="Externa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Users\PC-03\Desktop\2014\Ires\planilha%20final%20revisada%20fevereiro.xls"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PC-03\Desktop\2014\Ires\planilha%20final%20revisada%20fevereiro.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C-03\Desktop\2014\Ires\planilha%20final%20revisada%20fevereiro.xls"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Users\PC-03\Desktop\2014\Ires\planilha%20final%20revisada%20fevereiro.xls" TargetMode="External"/></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C:\Users\PC-03\Desktop\2014\Ires\planilha%20final%20revisada%20fevereiro.xls"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PC-03\Desktop\2014\Ires\planilha%20final%20revisada%20fevereiro.xls"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Ires%20Bigolin\Desktop\planilha%20semana%2016(2).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PC-03\Desktop\2014\Ires\planilha%20final%20revisada%20fevereiro.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PC-03\Desktop\2014\Ires\planilha%20final%20revisada%20fevereiro.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PC-03\Desktop\2014\Ires\planilha%20final%20revisada%20fevereiro.xls"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PC-03\Desktop\2014\Ires\planilha%20final%20revisada%20fevereiro.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PC-03\Desktop\2014\Ires\planilha%20final%20revisada%20fevereiro.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PC-03\Desktop\2014\Ires\planilha%20final%20revisada%20fevereiro.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86050354816891E-2"/>
          <c:y val="0.11373240274890112"/>
          <c:w val="0.40170409254398753"/>
          <c:h val="0.49078237338708469"/>
        </c:manualLayout>
      </c:layout>
      <c:barChart>
        <c:barDir val="col"/>
        <c:grouping val="clustered"/>
        <c:varyColors val="0"/>
        <c:dLbls>
          <c:showLegendKey val="0"/>
          <c:showVal val="0"/>
          <c:showCatName val="0"/>
          <c:showSerName val="0"/>
          <c:showPercent val="0"/>
          <c:showBubbleSize val="0"/>
        </c:dLbls>
        <c:gapWidth val="150"/>
        <c:axId val="10848256"/>
        <c:axId val="91336064"/>
      </c:barChart>
      <c:catAx>
        <c:axId val="1084825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1336064"/>
        <c:crosses val="autoZero"/>
        <c:auto val="1"/>
        <c:lblAlgn val="ctr"/>
        <c:lblOffset val="100"/>
        <c:noMultiLvlLbl val="0"/>
      </c:catAx>
      <c:valAx>
        <c:axId val="91336064"/>
        <c:scaling>
          <c:orientation val="minMax"/>
          <c:max val="1"/>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0848256"/>
        <c:crosses val="autoZero"/>
        <c:crossBetween val="between"/>
        <c:majorUnit val="0.2"/>
        <c:min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lgn="just">
        <a:defRPr sz="1000" b="0" i="0" u="none" strike="noStrike" baseline="0">
          <a:solidFill>
            <a:srgbClr val="000000"/>
          </a:solidFill>
          <a:latin typeface="Calibri"/>
          <a:ea typeface="Calibri"/>
          <a:cs typeface="Calibri"/>
        </a:defRPr>
      </a:pPr>
      <a:endParaRPr lang="pt-BR"/>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8605035481694E-2"/>
          <c:y val="0.11373240274890117"/>
          <c:w val="0.40170409254398753"/>
          <c:h val="0.49078237338708547"/>
        </c:manualLayout>
      </c:layout>
      <c:barChart>
        <c:barDir val="col"/>
        <c:grouping val="clustered"/>
        <c:varyColors val="0"/>
        <c:dLbls>
          <c:showLegendKey val="0"/>
          <c:showVal val="0"/>
          <c:showCatName val="0"/>
          <c:showSerName val="0"/>
          <c:showPercent val="0"/>
          <c:showBubbleSize val="0"/>
        </c:dLbls>
        <c:gapWidth val="150"/>
        <c:axId val="74264064"/>
        <c:axId val="127756544"/>
      </c:barChart>
      <c:catAx>
        <c:axId val="7426406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27756544"/>
        <c:crosses val="autoZero"/>
        <c:auto val="1"/>
        <c:lblAlgn val="ctr"/>
        <c:lblOffset val="100"/>
        <c:noMultiLvlLbl val="0"/>
      </c:catAx>
      <c:valAx>
        <c:axId val="127756544"/>
        <c:scaling>
          <c:orientation val="minMax"/>
          <c:max val="1"/>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4264064"/>
        <c:crosses val="autoZero"/>
        <c:crossBetween val="between"/>
        <c:majorUnit val="0.2"/>
        <c:min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lgn="just">
        <a:defRPr sz="1000" b="0" i="0" u="none" strike="noStrike" baseline="0">
          <a:solidFill>
            <a:srgbClr val="000000"/>
          </a:solidFill>
          <a:latin typeface="Calibri"/>
          <a:ea typeface="Calibri"/>
          <a:cs typeface="Calibri"/>
        </a:defRPr>
      </a:pPr>
      <a:endParaRPr lang="pt-BR"/>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315048706160065E-2"/>
          <c:y val="4.418913307478356E-2"/>
          <c:w val="0.89547182101620659"/>
          <c:h val="0.85610279312100912"/>
        </c:manualLayout>
      </c:layout>
      <c:barChart>
        <c:barDir val="col"/>
        <c:grouping val="clustered"/>
        <c:varyColors val="0"/>
        <c:ser>
          <c:idx val="0"/>
          <c:order val="0"/>
          <c:tx>
            <c:strRef>
              <c:f>Indicadores!$C$20</c:f>
              <c:strCache>
                <c:ptCount val="1"/>
                <c:pt idx="0">
                  <c:v>Proporção de hipertensos com os exames complementares  em dia de acordo com o protocolo</c:v>
                </c:pt>
              </c:strCache>
            </c:strRef>
          </c:tx>
          <c:spPr>
            <a:solidFill>
              <a:srgbClr val="4F81BD"/>
            </a:solidFill>
            <a:ln w="25400">
              <a:noFill/>
            </a:ln>
          </c:spPr>
          <c:invertIfNegative val="0"/>
          <c:dLbls>
            <c:showLegendKey val="0"/>
            <c:showVal val="1"/>
            <c:showCatName val="0"/>
            <c:showSerName val="0"/>
            <c:showPercent val="0"/>
            <c:showBubbleSize val="0"/>
            <c:showLeaderLines val="0"/>
          </c:dLbls>
          <c:cat>
            <c:strRef>
              <c:f>Indicadores!$D$19:$G$19</c:f>
              <c:strCache>
                <c:ptCount val="4"/>
                <c:pt idx="0">
                  <c:v>Mês 1</c:v>
                </c:pt>
                <c:pt idx="1">
                  <c:v>Mês 2</c:v>
                </c:pt>
                <c:pt idx="2">
                  <c:v>Mês 3</c:v>
                </c:pt>
                <c:pt idx="3">
                  <c:v>Mês 4</c:v>
                </c:pt>
              </c:strCache>
            </c:strRef>
          </c:cat>
          <c:val>
            <c:numRef>
              <c:f>Indicadores!$D$20:$G$20</c:f>
              <c:numCache>
                <c:formatCode>0.0%</c:formatCode>
                <c:ptCount val="4"/>
                <c:pt idx="0">
                  <c:v>0.97530864197530853</c:v>
                </c:pt>
                <c:pt idx="1">
                  <c:v>0.92571428571428549</c:v>
                </c:pt>
                <c:pt idx="2">
                  <c:v>0.9125683060109222</c:v>
                </c:pt>
                <c:pt idx="3">
                  <c:v>0.99487179487179489</c:v>
                </c:pt>
              </c:numCache>
            </c:numRef>
          </c:val>
        </c:ser>
        <c:dLbls>
          <c:showLegendKey val="0"/>
          <c:showVal val="0"/>
          <c:showCatName val="0"/>
          <c:showSerName val="0"/>
          <c:showPercent val="0"/>
          <c:showBubbleSize val="0"/>
        </c:dLbls>
        <c:gapWidth val="150"/>
        <c:axId val="75010048"/>
        <c:axId val="127758272"/>
      </c:barChart>
      <c:catAx>
        <c:axId val="7501004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a:pPr>
            <a:endParaRPr lang="pt-BR"/>
          </a:p>
        </c:txPr>
        <c:crossAx val="127758272"/>
        <c:crosses val="autoZero"/>
        <c:auto val="1"/>
        <c:lblAlgn val="ctr"/>
        <c:lblOffset val="100"/>
        <c:noMultiLvlLbl val="0"/>
      </c:catAx>
      <c:valAx>
        <c:axId val="127758272"/>
        <c:scaling>
          <c:orientation val="minMax"/>
          <c:max val="1"/>
          <c:min val="0"/>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a:pPr>
            <a:endParaRPr lang="pt-BR"/>
          </a:p>
        </c:txPr>
        <c:crossAx val="75010048"/>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2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182659370968459E-2"/>
          <c:y val="4.9509563812884586E-2"/>
          <c:w val="0.88440199619135296"/>
          <c:h val="0.83877737690815646"/>
        </c:manualLayout>
      </c:layout>
      <c:barChart>
        <c:barDir val="col"/>
        <c:grouping val="clustered"/>
        <c:varyColors val="0"/>
        <c:ser>
          <c:idx val="0"/>
          <c:order val="0"/>
          <c:tx>
            <c:strRef>
              <c:f>Indicadores!$S$20</c:f>
              <c:strCache>
                <c:ptCount val="1"/>
                <c:pt idx="0">
                  <c:v>Proporção de diabéticos com os exames complementares  em dia de acordo com o protocolo</c:v>
                </c:pt>
              </c:strCache>
            </c:strRef>
          </c:tx>
          <c:spPr>
            <a:solidFill>
              <a:srgbClr val="4F81BD"/>
            </a:solidFill>
            <a:ln w="25400">
              <a:noFill/>
            </a:ln>
          </c:spPr>
          <c:invertIfNegative val="0"/>
          <c:dLbls>
            <c:showLegendKey val="0"/>
            <c:showVal val="1"/>
            <c:showCatName val="0"/>
            <c:showSerName val="0"/>
            <c:showPercent val="0"/>
            <c:showBubbleSize val="0"/>
            <c:showLeaderLines val="0"/>
          </c:dLbls>
          <c:cat>
            <c:strRef>
              <c:f>Indicadores!$T$19:$W$19</c:f>
              <c:strCache>
                <c:ptCount val="4"/>
                <c:pt idx="0">
                  <c:v>Mês 1</c:v>
                </c:pt>
                <c:pt idx="1">
                  <c:v>Mês 2</c:v>
                </c:pt>
                <c:pt idx="2">
                  <c:v>Mês 3</c:v>
                </c:pt>
                <c:pt idx="3">
                  <c:v>Mês 4</c:v>
                </c:pt>
              </c:strCache>
            </c:strRef>
          </c:cat>
          <c:val>
            <c:numRef>
              <c:f>Indicadores!$T$20:$W$20</c:f>
              <c:numCache>
                <c:formatCode>0.0%</c:formatCode>
                <c:ptCount val="4"/>
                <c:pt idx="0">
                  <c:v>0.96000000000000063</c:v>
                </c:pt>
                <c:pt idx="1">
                  <c:v>0.84905660377359271</c:v>
                </c:pt>
                <c:pt idx="2">
                  <c:v>0.8</c:v>
                </c:pt>
                <c:pt idx="3">
                  <c:v>0.98333333333333328</c:v>
                </c:pt>
              </c:numCache>
            </c:numRef>
          </c:val>
        </c:ser>
        <c:dLbls>
          <c:showLegendKey val="0"/>
          <c:showVal val="0"/>
          <c:showCatName val="0"/>
          <c:showSerName val="0"/>
          <c:showPercent val="0"/>
          <c:showBubbleSize val="0"/>
        </c:dLbls>
        <c:gapWidth val="150"/>
        <c:axId val="75011584"/>
        <c:axId val="127760000"/>
      </c:barChart>
      <c:catAx>
        <c:axId val="7501158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a:pPr>
            <a:endParaRPr lang="pt-BR"/>
          </a:p>
        </c:txPr>
        <c:crossAx val="127760000"/>
        <c:crosses val="autoZero"/>
        <c:auto val="1"/>
        <c:lblAlgn val="ctr"/>
        <c:lblOffset val="100"/>
        <c:noMultiLvlLbl val="0"/>
      </c:catAx>
      <c:valAx>
        <c:axId val="127760000"/>
        <c:scaling>
          <c:orientation val="minMax"/>
          <c:max val="1"/>
          <c:min val="0"/>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a:pPr>
            <a:endParaRPr lang="pt-BR"/>
          </a:p>
        </c:txPr>
        <c:crossAx val="75011584"/>
        <c:crosses val="autoZero"/>
        <c:crossBetween val="between"/>
        <c:min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2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86050354816974E-2"/>
          <c:y val="0.1137324027489012"/>
          <c:w val="0.40170409254398753"/>
          <c:h val="0.49078237338708569"/>
        </c:manualLayout>
      </c:layout>
      <c:barChart>
        <c:barDir val="col"/>
        <c:grouping val="clustered"/>
        <c:varyColors val="0"/>
        <c:dLbls>
          <c:showLegendKey val="0"/>
          <c:showVal val="0"/>
          <c:showCatName val="0"/>
          <c:showSerName val="0"/>
          <c:showPercent val="0"/>
          <c:showBubbleSize val="0"/>
        </c:dLbls>
        <c:gapWidth val="150"/>
        <c:axId val="75539968"/>
        <c:axId val="128853120"/>
      </c:barChart>
      <c:catAx>
        <c:axId val="7553996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28853120"/>
        <c:crosses val="autoZero"/>
        <c:auto val="1"/>
        <c:lblAlgn val="ctr"/>
        <c:lblOffset val="100"/>
        <c:noMultiLvlLbl val="0"/>
      </c:catAx>
      <c:valAx>
        <c:axId val="128853120"/>
        <c:scaling>
          <c:orientation val="minMax"/>
          <c:max val="1"/>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5539968"/>
        <c:crosses val="autoZero"/>
        <c:crossBetween val="between"/>
        <c:majorUnit val="0.2"/>
        <c:min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lgn="just">
        <a:defRPr sz="1000" b="0" i="0" u="none" strike="noStrike" baseline="0">
          <a:solidFill>
            <a:srgbClr val="000000"/>
          </a:solidFill>
          <a:latin typeface="Calibri"/>
          <a:ea typeface="Calibri"/>
          <a:cs typeface="Calibri"/>
        </a:defRPr>
      </a:pPr>
      <a:endParaRPr lang="pt-BR"/>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596532377628557"/>
          <c:y val="0.10115145936165823"/>
          <c:w val="0.86578957702017911"/>
          <c:h val="0.80867828744652004"/>
        </c:manualLayout>
      </c:layout>
      <c:barChart>
        <c:barDir val="col"/>
        <c:grouping val="clustered"/>
        <c:varyColors val="0"/>
        <c:ser>
          <c:idx val="0"/>
          <c:order val="0"/>
          <c:tx>
            <c:strRef>
              <c:f>Indicadores!$C$26</c:f>
              <c:strCache>
                <c:ptCount val="1"/>
                <c:pt idx="0">
                  <c:v>Proporção de hipertensos com prescrição de medicamentos  da lista do Hiperdia ou da Farmácia Popular</c:v>
                </c:pt>
              </c:strCache>
            </c:strRef>
          </c:tx>
          <c:spPr>
            <a:gradFill rotWithShape="0">
              <a:gsLst>
                <a:gs pos="0">
                  <a:srgbClr val="3A7CCB"/>
                </a:gs>
                <a:gs pos="20000">
                  <a:srgbClr val="3C7BC7"/>
                </a:gs>
                <a:gs pos="100000">
                  <a:srgbClr val="2C5D98"/>
                </a:gs>
              </a:gsLst>
              <a:lin ang="5400000"/>
            </a:gradFill>
            <a:ln w="25400">
              <a:noFill/>
            </a:ln>
            <a:effectLst>
              <a:outerShdw dist="35921" dir="2700000" algn="br">
                <a:srgbClr val="000000"/>
              </a:outerShdw>
            </a:effectLst>
          </c:spPr>
          <c:invertIfNegative val="0"/>
          <c:dLbls>
            <c:showLegendKey val="0"/>
            <c:showVal val="1"/>
            <c:showCatName val="0"/>
            <c:showSerName val="0"/>
            <c:showPercent val="0"/>
            <c:showBubbleSize val="0"/>
            <c:showLeaderLines val="0"/>
          </c:dLbls>
          <c:cat>
            <c:strRef>
              <c:f>Indicadores!$D$25:$G$25</c:f>
              <c:strCache>
                <c:ptCount val="4"/>
                <c:pt idx="0">
                  <c:v>Mês 1</c:v>
                </c:pt>
                <c:pt idx="1">
                  <c:v>Mês 2</c:v>
                </c:pt>
                <c:pt idx="2">
                  <c:v>Mês 3</c:v>
                </c:pt>
                <c:pt idx="3">
                  <c:v>Mês 4</c:v>
                </c:pt>
              </c:strCache>
            </c:strRef>
          </c:cat>
          <c:val>
            <c:numRef>
              <c:f>Indicadores!$D$26:$G$26</c:f>
              <c:numCache>
                <c:formatCode>0.0%</c:formatCode>
                <c:ptCount val="4"/>
                <c:pt idx="0">
                  <c:v>1</c:v>
                </c:pt>
                <c:pt idx="1">
                  <c:v>1</c:v>
                </c:pt>
                <c:pt idx="2">
                  <c:v>0.9945355191256825</c:v>
                </c:pt>
                <c:pt idx="3">
                  <c:v>1</c:v>
                </c:pt>
              </c:numCache>
            </c:numRef>
          </c:val>
        </c:ser>
        <c:dLbls>
          <c:showLegendKey val="0"/>
          <c:showVal val="0"/>
          <c:showCatName val="0"/>
          <c:showSerName val="0"/>
          <c:showPercent val="0"/>
          <c:showBubbleSize val="0"/>
        </c:dLbls>
        <c:gapWidth val="150"/>
        <c:axId val="75540480"/>
        <c:axId val="128855424"/>
      </c:barChart>
      <c:catAx>
        <c:axId val="75540480"/>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a:pPr>
            <a:endParaRPr lang="pt-BR"/>
          </a:p>
        </c:txPr>
        <c:crossAx val="128855424"/>
        <c:crosses val="autoZero"/>
        <c:auto val="1"/>
        <c:lblAlgn val="ctr"/>
        <c:lblOffset val="100"/>
        <c:noMultiLvlLbl val="0"/>
      </c:catAx>
      <c:valAx>
        <c:axId val="128855424"/>
        <c:scaling>
          <c:orientation val="minMax"/>
          <c:max val="1"/>
          <c:min val="0"/>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a:pPr>
            <a:endParaRPr lang="pt-BR"/>
          </a:p>
        </c:txPr>
        <c:crossAx val="75540480"/>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2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464732606098658E-2"/>
          <c:y val="0.10113502127881492"/>
          <c:w val="0.8887229910798119"/>
          <c:h val="0.79248847633709663"/>
        </c:manualLayout>
      </c:layout>
      <c:barChart>
        <c:barDir val="col"/>
        <c:grouping val="clustered"/>
        <c:varyColors val="0"/>
        <c:ser>
          <c:idx val="0"/>
          <c:order val="0"/>
          <c:tx>
            <c:strRef>
              <c:f>Indicadores!$S$26</c:f>
              <c:strCache>
                <c:ptCount val="1"/>
                <c:pt idx="0">
                  <c:v>Proporção de diabéticos com prescrição de medicamentos  da lista do Hiperdia ou da Farmácia Popular</c:v>
                </c:pt>
              </c:strCache>
            </c:strRef>
          </c:tx>
          <c:spPr>
            <a:solidFill>
              <a:srgbClr val="4F81BD"/>
            </a:solidFill>
            <a:ln w="25400">
              <a:noFill/>
            </a:ln>
          </c:spPr>
          <c:invertIfNegative val="0"/>
          <c:dLbls>
            <c:showLegendKey val="0"/>
            <c:showVal val="1"/>
            <c:showCatName val="0"/>
            <c:showSerName val="0"/>
            <c:showPercent val="0"/>
            <c:showBubbleSize val="0"/>
            <c:showLeaderLines val="0"/>
          </c:dLbls>
          <c:cat>
            <c:strRef>
              <c:f>Indicadores!$T$25:$W$25</c:f>
              <c:strCache>
                <c:ptCount val="4"/>
                <c:pt idx="0">
                  <c:v>Mês 1</c:v>
                </c:pt>
                <c:pt idx="1">
                  <c:v>Mês 2</c:v>
                </c:pt>
                <c:pt idx="2">
                  <c:v>Mês 3</c:v>
                </c:pt>
                <c:pt idx="3">
                  <c:v>Mês 4</c:v>
                </c:pt>
              </c:strCache>
            </c:strRef>
          </c:cat>
          <c:val>
            <c:numRef>
              <c:f>Indicadores!$T$26:$W$26</c:f>
              <c:numCache>
                <c:formatCode>0.0%</c:formatCode>
                <c:ptCount val="4"/>
                <c:pt idx="0">
                  <c:v>1</c:v>
                </c:pt>
                <c:pt idx="1">
                  <c:v>1</c:v>
                </c:pt>
                <c:pt idx="2">
                  <c:v>1</c:v>
                </c:pt>
                <c:pt idx="3">
                  <c:v>1</c:v>
                </c:pt>
              </c:numCache>
            </c:numRef>
          </c:val>
        </c:ser>
        <c:dLbls>
          <c:showLegendKey val="0"/>
          <c:showVal val="0"/>
          <c:showCatName val="0"/>
          <c:showSerName val="0"/>
          <c:showPercent val="0"/>
          <c:showBubbleSize val="0"/>
        </c:dLbls>
        <c:gapWidth val="150"/>
        <c:axId val="75649024"/>
        <c:axId val="128856576"/>
      </c:barChart>
      <c:catAx>
        <c:axId val="7564902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a:pPr>
            <a:endParaRPr lang="pt-BR"/>
          </a:p>
        </c:txPr>
        <c:crossAx val="128856576"/>
        <c:crosses val="autoZero"/>
        <c:auto val="1"/>
        <c:lblAlgn val="ctr"/>
        <c:lblOffset val="100"/>
        <c:noMultiLvlLbl val="0"/>
      </c:catAx>
      <c:valAx>
        <c:axId val="128856576"/>
        <c:scaling>
          <c:orientation val="minMax"/>
          <c:max val="1"/>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a:pPr>
            <a:endParaRPr lang="pt-BR"/>
          </a:p>
        </c:txPr>
        <c:crossAx val="75649024"/>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2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86050354816995E-2"/>
          <c:y val="0.11373240274890123"/>
          <c:w val="0.40170409254398753"/>
          <c:h val="0.49078237338708597"/>
        </c:manualLayout>
      </c:layout>
      <c:barChart>
        <c:barDir val="col"/>
        <c:grouping val="clustered"/>
        <c:varyColors val="0"/>
        <c:dLbls>
          <c:showLegendKey val="0"/>
          <c:showVal val="0"/>
          <c:showCatName val="0"/>
          <c:showSerName val="0"/>
          <c:showPercent val="0"/>
          <c:showBubbleSize val="0"/>
        </c:dLbls>
        <c:gapWidth val="150"/>
        <c:axId val="75689984"/>
        <c:axId val="128859456"/>
      </c:barChart>
      <c:catAx>
        <c:axId val="7568998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28859456"/>
        <c:crosses val="autoZero"/>
        <c:auto val="1"/>
        <c:lblAlgn val="ctr"/>
        <c:lblOffset val="100"/>
        <c:noMultiLvlLbl val="0"/>
      </c:catAx>
      <c:valAx>
        <c:axId val="128859456"/>
        <c:scaling>
          <c:orientation val="minMax"/>
          <c:max val="1"/>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5689984"/>
        <c:crosses val="autoZero"/>
        <c:crossBetween val="between"/>
        <c:majorUnit val="0.2"/>
        <c:min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lgn="just">
        <a:defRPr sz="1000" b="0" i="0" u="none" strike="noStrike" baseline="0">
          <a:solidFill>
            <a:srgbClr val="000000"/>
          </a:solidFill>
          <a:latin typeface="Calibri"/>
          <a:ea typeface="Calibri"/>
          <a:cs typeface="Calibri"/>
        </a:defRPr>
      </a:pPr>
      <a:endParaRPr lang="pt-BR"/>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2545079592323725E-2"/>
          <c:y val="4.9675703288766762E-2"/>
          <c:w val="0.87597659310598064"/>
          <c:h val="0.83823636139442259"/>
        </c:manualLayout>
      </c:layout>
      <c:barChart>
        <c:barDir val="col"/>
        <c:grouping val="clustered"/>
        <c:varyColors val="0"/>
        <c:ser>
          <c:idx val="0"/>
          <c:order val="0"/>
          <c:tx>
            <c:strRef>
              <c:f>Indicadores!$C$31</c:f>
              <c:strCache>
                <c:ptCount val="1"/>
                <c:pt idx="0">
                  <c:v>Proporção de hipertensos com registro adequado na ficha de acompanhamento</c:v>
                </c:pt>
              </c:strCache>
            </c:strRef>
          </c:tx>
          <c:spPr>
            <a:gradFill rotWithShape="0">
              <a:gsLst>
                <a:gs pos="0">
                  <a:srgbClr val="3A7CCB"/>
                </a:gs>
                <a:gs pos="20000">
                  <a:srgbClr val="3C7BC7"/>
                </a:gs>
                <a:gs pos="100000">
                  <a:srgbClr val="2C5D98"/>
                </a:gs>
              </a:gsLst>
              <a:lin ang="5400000"/>
            </a:gradFill>
            <a:ln w="25400">
              <a:noFill/>
            </a:ln>
            <a:effectLst>
              <a:outerShdw dist="35921" dir="2700000" algn="br">
                <a:srgbClr val="000000"/>
              </a:outerShdw>
            </a:effectLst>
          </c:spPr>
          <c:invertIfNegative val="0"/>
          <c:dLbls>
            <c:showLegendKey val="0"/>
            <c:showVal val="1"/>
            <c:showCatName val="0"/>
            <c:showSerName val="0"/>
            <c:showPercent val="0"/>
            <c:showBubbleSize val="0"/>
            <c:showLeaderLines val="0"/>
          </c:dLbls>
          <c:cat>
            <c:strRef>
              <c:f>Indicadores!$D$30:$G$30</c:f>
              <c:strCache>
                <c:ptCount val="4"/>
                <c:pt idx="0">
                  <c:v>Mês 1</c:v>
                </c:pt>
                <c:pt idx="1">
                  <c:v>Mês 2</c:v>
                </c:pt>
                <c:pt idx="2">
                  <c:v>Mês 3</c:v>
                </c:pt>
                <c:pt idx="3">
                  <c:v>Mês 4</c:v>
                </c:pt>
              </c:strCache>
            </c:strRef>
          </c:cat>
          <c:val>
            <c:numRef>
              <c:f>Indicadores!$D$31:$G$31</c:f>
              <c:numCache>
                <c:formatCode>0.0%</c:formatCode>
                <c:ptCount val="4"/>
                <c:pt idx="0">
                  <c:v>0.90740740740740744</c:v>
                </c:pt>
                <c:pt idx="1">
                  <c:v>0.95428571428571463</c:v>
                </c:pt>
                <c:pt idx="2">
                  <c:v>0.98907103825136611</c:v>
                </c:pt>
                <c:pt idx="3">
                  <c:v>1</c:v>
                </c:pt>
              </c:numCache>
            </c:numRef>
          </c:val>
        </c:ser>
        <c:dLbls>
          <c:showLegendKey val="0"/>
          <c:showVal val="0"/>
          <c:showCatName val="0"/>
          <c:showSerName val="0"/>
          <c:showPercent val="0"/>
          <c:showBubbleSize val="0"/>
        </c:dLbls>
        <c:gapWidth val="150"/>
        <c:axId val="75693568"/>
        <c:axId val="128861312"/>
      </c:barChart>
      <c:catAx>
        <c:axId val="7569356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a:pPr>
            <a:endParaRPr lang="pt-BR"/>
          </a:p>
        </c:txPr>
        <c:crossAx val="128861312"/>
        <c:crosses val="autoZero"/>
        <c:auto val="1"/>
        <c:lblAlgn val="ctr"/>
        <c:lblOffset val="100"/>
        <c:noMultiLvlLbl val="0"/>
      </c:catAx>
      <c:valAx>
        <c:axId val="128861312"/>
        <c:scaling>
          <c:orientation val="minMax"/>
          <c:max val="1"/>
          <c:min val="0"/>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a:pPr>
            <a:endParaRPr lang="pt-BR"/>
          </a:p>
        </c:txPr>
        <c:crossAx val="75693568"/>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2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392880203176784E-2"/>
          <c:y val="6.2152710128279734E-2"/>
          <c:w val="0.89165125318448857"/>
          <c:h val="0.79760631709422125"/>
        </c:manualLayout>
      </c:layout>
      <c:barChart>
        <c:barDir val="col"/>
        <c:grouping val="clustered"/>
        <c:varyColors val="0"/>
        <c:ser>
          <c:idx val="0"/>
          <c:order val="0"/>
          <c:tx>
            <c:strRef>
              <c:f>Indicadores!$S$31</c:f>
              <c:strCache>
                <c:ptCount val="1"/>
                <c:pt idx="0">
                  <c:v>Proporção de diabéticos com registro adequado na ficha de acompanhamento</c:v>
                </c:pt>
              </c:strCache>
            </c:strRef>
          </c:tx>
          <c:spPr>
            <a:solidFill>
              <a:srgbClr val="4F81BD"/>
            </a:solidFill>
            <a:ln w="25400">
              <a:noFill/>
            </a:ln>
          </c:spPr>
          <c:invertIfNegative val="0"/>
          <c:dLbls>
            <c:showLegendKey val="0"/>
            <c:showVal val="1"/>
            <c:showCatName val="0"/>
            <c:showSerName val="0"/>
            <c:showPercent val="0"/>
            <c:showBubbleSize val="0"/>
            <c:showLeaderLines val="0"/>
          </c:dLbls>
          <c:cat>
            <c:strRef>
              <c:f>Indicadores!$T$30:$W$30</c:f>
              <c:strCache>
                <c:ptCount val="4"/>
                <c:pt idx="0">
                  <c:v>Mês 1</c:v>
                </c:pt>
                <c:pt idx="1">
                  <c:v>Mês 2</c:v>
                </c:pt>
                <c:pt idx="2">
                  <c:v>Mês 3</c:v>
                </c:pt>
                <c:pt idx="3">
                  <c:v>Mês 4</c:v>
                </c:pt>
              </c:strCache>
            </c:strRef>
          </c:cat>
          <c:val>
            <c:numRef>
              <c:f>Indicadores!$T$31:$W$31</c:f>
              <c:numCache>
                <c:formatCode>0.0%</c:formatCode>
                <c:ptCount val="4"/>
                <c:pt idx="0">
                  <c:v>0.9</c:v>
                </c:pt>
                <c:pt idx="1">
                  <c:v>0.90566037735849825</c:v>
                </c:pt>
                <c:pt idx="2">
                  <c:v>0.98333333333333328</c:v>
                </c:pt>
                <c:pt idx="3">
                  <c:v>0.98333333333333328</c:v>
                </c:pt>
              </c:numCache>
            </c:numRef>
          </c:val>
        </c:ser>
        <c:dLbls>
          <c:showLegendKey val="0"/>
          <c:showVal val="0"/>
          <c:showCatName val="0"/>
          <c:showSerName val="0"/>
          <c:showPercent val="0"/>
          <c:showBubbleSize val="0"/>
        </c:dLbls>
        <c:gapWidth val="150"/>
        <c:axId val="75718656"/>
        <c:axId val="128863616"/>
      </c:barChart>
      <c:catAx>
        <c:axId val="7571865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a:pPr>
            <a:endParaRPr lang="pt-BR"/>
          </a:p>
        </c:txPr>
        <c:crossAx val="128863616"/>
        <c:crosses val="autoZero"/>
        <c:auto val="1"/>
        <c:lblAlgn val="ctr"/>
        <c:lblOffset val="100"/>
        <c:noMultiLvlLbl val="0"/>
      </c:catAx>
      <c:valAx>
        <c:axId val="128863616"/>
        <c:scaling>
          <c:orientation val="minMax"/>
          <c:max val="1"/>
          <c:min val="0"/>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a:pPr>
            <a:endParaRPr lang="pt-BR"/>
          </a:p>
        </c:txPr>
        <c:crossAx val="75718656"/>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2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86050354817023E-2"/>
          <c:y val="0.11373240274890126"/>
          <c:w val="0.40170409254398753"/>
          <c:h val="0.49078237338708619"/>
        </c:manualLayout>
      </c:layout>
      <c:barChart>
        <c:barDir val="col"/>
        <c:grouping val="clustered"/>
        <c:varyColors val="0"/>
        <c:dLbls>
          <c:showLegendKey val="0"/>
          <c:showVal val="0"/>
          <c:showCatName val="0"/>
          <c:showSerName val="0"/>
          <c:showPercent val="0"/>
          <c:showBubbleSize val="0"/>
        </c:dLbls>
        <c:gapWidth val="150"/>
        <c:axId val="75780096"/>
        <c:axId val="87499328"/>
      </c:barChart>
      <c:catAx>
        <c:axId val="7578009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87499328"/>
        <c:crosses val="autoZero"/>
        <c:auto val="1"/>
        <c:lblAlgn val="ctr"/>
        <c:lblOffset val="100"/>
        <c:noMultiLvlLbl val="0"/>
      </c:catAx>
      <c:valAx>
        <c:axId val="87499328"/>
        <c:scaling>
          <c:orientation val="minMax"/>
          <c:max val="1"/>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5780096"/>
        <c:crosses val="autoZero"/>
        <c:crossBetween val="between"/>
        <c:majorUnit val="0.2"/>
        <c:min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lgn="just">
        <a:defRPr sz="1000" b="0" i="0" u="none" strike="noStrike" baseline="0">
          <a:solidFill>
            <a:srgbClr val="000000"/>
          </a:solidFill>
          <a:latin typeface="Calibri"/>
          <a:ea typeface="Calibri"/>
          <a:cs typeface="Calibri"/>
        </a:defRPr>
      </a:pPr>
      <a:endParaRPr lang="pt-B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99014509978709"/>
          <c:y val="6.4950263724402629E-2"/>
          <c:w val="0.80880948843658951"/>
          <c:h val="0.82738894759655091"/>
        </c:manualLayout>
      </c:layout>
      <c:barChart>
        <c:barDir val="col"/>
        <c:grouping val="clustered"/>
        <c:varyColors val="0"/>
        <c:ser>
          <c:idx val="0"/>
          <c:order val="0"/>
          <c:tx>
            <c:strRef>
              <c:f>Indicadores!$S$4</c:f>
              <c:strCache>
                <c:ptCount val="1"/>
                <c:pt idx="0">
                  <c:v>Cobertura do programa de atenção ao  diabético na unidade de saúde</c:v>
                </c:pt>
              </c:strCache>
            </c:strRef>
          </c:tx>
          <c:spPr>
            <a:solidFill>
              <a:srgbClr val="4F81BD"/>
            </a:solidFill>
            <a:ln w="25400">
              <a:noFill/>
            </a:ln>
          </c:spPr>
          <c:invertIfNegative val="0"/>
          <c:dLbls>
            <c:showLegendKey val="0"/>
            <c:showVal val="1"/>
            <c:showCatName val="0"/>
            <c:showSerName val="0"/>
            <c:showPercent val="0"/>
            <c:showBubbleSize val="0"/>
            <c:showLeaderLines val="0"/>
          </c:dLbls>
          <c:cat>
            <c:strRef>
              <c:f>Indicadores!$T$3:$W$3</c:f>
              <c:strCache>
                <c:ptCount val="4"/>
                <c:pt idx="0">
                  <c:v>Mês 1</c:v>
                </c:pt>
                <c:pt idx="1">
                  <c:v>Mês 2</c:v>
                </c:pt>
                <c:pt idx="2">
                  <c:v>Mês 3</c:v>
                </c:pt>
                <c:pt idx="3">
                  <c:v>Mês 4</c:v>
                </c:pt>
              </c:strCache>
            </c:strRef>
          </c:cat>
          <c:val>
            <c:numRef>
              <c:f>Indicadores!$T$4:$W$4</c:f>
              <c:numCache>
                <c:formatCode>0.0%</c:formatCode>
                <c:ptCount val="4"/>
                <c:pt idx="0">
                  <c:v>0.8333333333333337</c:v>
                </c:pt>
                <c:pt idx="1">
                  <c:v>0.8833333333333333</c:v>
                </c:pt>
                <c:pt idx="2">
                  <c:v>1</c:v>
                </c:pt>
                <c:pt idx="3">
                  <c:v>1</c:v>
                </c:pt>
              </c:numCache>
            </c:numRef>
          </c:val>
        </c:ser>
        <c:dLbls>
          <c:showLegendKey val="0"/>
          <c:showVal val="0"/>
          <c:showCatName val="0"/>
          <c:showSerName val="0"/>
          <c:showPercent val="0"/>
          <c:showBubbleSize val="0"/>
        </c:dLbls>
        <c:gapWidth val="150"/>
        <c:axId val="10848768"/>
        <c:axId val="91338368"/>
      </c:barChart>
      <c:catAx>
        <c:axId val="1084876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a:pPr>
            <a:endParaRPr lang="pt-BR"/>
          </a:p>
        </c:txPr>
        <c:crossAx val="91338368"/>
        <c:crosses val="autoZero"/>
        <c:auto val="1"/>
        <c:lblAlgn val="ctr"/>
        <c:lblOffset val="100"/>
        <c:noMultiLvlLbl val="0"/>
      </c:catAx>
      <c:valAx>
        <c:axId val="91338368"/>
        <c:scaling>
          <c:orientation val="minMax"/>
          <c:max val="1"/>
          <c:min val="0"/>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a:pPr>
            <a:endParaRPr lang="pt-BR"/>
          </a:p>
        </c:txPr>
        <c:crossAx val="10848768"/>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lgn="just">
        <a:defRPr sz="12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324658422672921E-2"/>
          <c:y val="6.6681799910146514E-2"/>
          <c:w val="0.89369060322079186"/>
          <c:h val="0.78285781844837365"/>
        </c:manualLayout>
      </c:layout>
      <c:barChart>
        <c:barDir val="col"/>
        <c:grouping val="clustered"/>
        <c:varyColors val="0"/>
        <c:ser>
          <c:idx val="0"/>
          <c:order val="0"/>
          <c:tx>
            <c:strRef>
              <c:f>Indicadores!$C$37</c:f>
              <c:strCache>
                <c:ptCount val="1"/>
                <c:pt idx="0">
                  <c:v>Proporção de hipertensos com estratificação de risco cardiovascular por  exame clínico em dia</c:v>
                </c:pt>
              </c:strCache>
            </c:strRef>
          </c:tx>
          <c:spPr>
            <a:solidFill>
              <a:srgbClr val="4F81BD"/>
            </a:solidFill>
            <a:ln w="25400">
              <a:noFill/>
            </a:ln>
          </c:spPr>
          <c:invertIfNegative val="0"/>
          <c:dLbls>
            <c:showLegendKey val="0"/>
            <c:showVal val="1"/>
            <c:showCatName val="0"/>
            <c:showSerName val="0"/>
            <c:showPercent val="0"/>
            <c:showBubbleSize val="0"/>
            <c:showLeaderLines val="0"/>
          </c:dLbls>
          <c:cat>
            <c:strRef>
              <c:f>Indicadores!$D$36:$G$36</c:f>
              <c:strCache>
                <c:ptCount val="4"/>
                <c:pt idx="0">
                  <c:v>Mês 1</c:v>
                </c:pt>
                <c:pt idx="1">
                  <c:v>Mês 2</c:v>
                </c:pt>
                <c:pt idx="2">
                  <c:v>Mês 3</c:v>
                </c:pt>
                <c:pt idx="3">
                  <c:v>Mês 4</c:v>
                </c:pt>
              </c:strCache>
            </c:strRef>
          </c:cat>
          <c:val>
            <c:numRef>
              <c:f>Indicadores!$D$37:$G$37</c:f>
              <c:numCache>
                <c:formatCode>0.0%</c:formatCode>
                <c:ptCount val="4"/>
                <c:pt idx="0">
                  <c:v>1</c:v>
                </c:pt>
                <c:pt idx="1">
                  <c:v>0.88571428571428557</c:v>
                </c:pt>
                <c:pt idx="2">
                  <c:v>0.90163934426229508</c:v>
                </c:pt>
                <c:pt idx="3">
                  <c:v>1</c:v>
                </c:pt>
              </c:numCache>
            </c:numRef>
          </c:val>
        </c:ser>
        <c:dLbls>
          <c:showLegendKey val="0"/>
          <c:showVal val="0"/>
          <c:showCatName val="0"/>
          <c:showSerName val="0"/>
          <c:showPercent val="0"/>
          <c:showBubbleSize val="0"/>
        </c:dLbls>
        <c:gapWidth val="150"/>
        <c:axId val="75780608"/>
        <c:axId val="87501632"/>
      </c:barChart>
      <c:catAx>
        <c:axId val="7578060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a:pPr>
            <a:endParaRPr lang="pt-BR"/>
          </a:p>
        </c:txPr>
        <c:crossAx val="87501632"/>
        <c:crosses val="autoZero"/>
        <c:auto val="1"/>
        <c:lblAlgn val="ctr"/>
        <c:lblOffset val="100"/>
        <c:noMultiLvlLbl val="0"/>
      </c:catAx>
      <c:valAx>
        <c:axId val="87501632"/>
        <c:scaling>
          <c:orientation val="minMax"/>
          <c:max val="1"/>
          <c:min val="0"/>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a:pPr>
            <a:endParaRPr lang="pt-BR"/>
          </a:p>
        </c:txPr>
        <c:crossAx val="75780608"/>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2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84589916456744E-2"/>
          <c:y val="7.8741274361981362E-2"/>
          <c:w val="0.89123500821523949"/>
          <c:h val="0.74358742391243648"/>
        </c:manualLayout>
      </c:layout>
      <c:barChart>
        <c:barDir val="col"/>
        <c:grouping val="clustered"/>
        <c:varyColors val="0"/>
        <c:ser>
          <c:idx val="0"/>
          <c:order val="0"/>
          <c:tx>
            <c:strRef>
              <c:f>Indicadores!$C$37</c:f>
              <c:strCache>
                <c:ptCount val="1"/>
                <c:pt idx="0">
                  <c:v>Proporção de hipertensos com estratificação de risco cardiovascular por  exame clínico em dia</c:v>
                </c:pt>
              </c:strCache>
            </c:strRef>
          </c:tx>
          <c:spPr>
            <a:solidFill>
              <a:srgbClr val="4F81BD"/>
            </a:solidFill>
            <a:ln w="25400">
              <a:noFill/>
            </a:ln>
          </c:spPr>
          <c:invertIfNegative val="0"/>
          <c:dLbls>
            <c:showLegendKey val="0"/>
            <c:showVal val="1"/>
            <c:showCatName val="0"/>
            <c:showSerName val="0"/>
            <c:showPercent val="0"/>
            <c:showBubbleSize val="0"/>
            <c:showLeaderLines val="0"/>
          </c:dLbls>
          <c:cat>
            <c:strRef>
              <c:f>Indicadores!$D$36:$G$36</c:f>
              <c:strCache>
                <c:ptCount val="4"/>
                <c:pt idx="0">
                  <c:v>Mês 1</c:v>
                </c:pt>
                <c:pt idx="1">
                  <c:v>Mês 2</c:v>
                </c:pt>
                <c:pt idx="2">
                  <c:v>Mês 3</c:v>
                </c:pt>
                <c:pt idx="3">
                  <c:v>Mês 4</c:v>
                </c:pt>
              </c:strCache>
            </c:strRef>
          </c:cat>
          <c:val>
            <c:numRef>
              <c:f>Indicadores!$D$37:$G$37</c:f>
              <c:numCache>
                <c:formatCode>0.0%</c:formatCode>
                <c:ptCount val="4"/>
                <c:pt idx="0">
                  <c:v>1</c:v>
                </c:pt>
                <c:pt idx="1">
                  <c:v>0.88571428571428557</c:v>
                </c:pt>
                <c:pt idx="2">
                  <c:v>0.90163934426229508</c:v>
                </c:pt>
                <c:pt idx="3">
                  <c:v>1</c:v>
                </c:pt>
              </c:numCache>
            </c:numRef>
          </c:val>
        </c:ser>
        <c:dLbls>
          <c:showLegendKey val="0"/>
          <c:showVal val="0"/>
          <c:showCatName val="0"/>
          <c:showSerName val="0"/>
          <c:showPercent val="0"/>
          <c:showBubbleSize val="0"/>
        </c:dLbls>
        <c:gapWidth val="150"/>
        <c:axId val="75783680"/>
        <c:axId val="87502784"/>
      </c:barChart>
      <c:catAx>
        <c:axId val="75783680"/>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a:pPr>
            <a:endParaRPr lang="pt-BR"/>
          </a:p>
        </c:txPr>
        <c:crossAx val="87502784"/>
        <c:crosses val="autoZero"/>
        <c:auto val="1"/>
        <c:lblAlgn val="ctr"/>
        <c:lblOffset val="100"/>
        <c:noMultiLvlLbl val="0"/>
      </c:catAx>
      <c:valAx>
        <c:axId val="87502784"/>
        <c:scaling>
          <c:orientation val="minMax"/>
          <c:max val="1"/>
          <c:min val="0"/>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a:pPr>
            <a:endParaRPr lang="pt-BR"/>
          </a:p>
        </c:txPr>
        <c:crossAx val="75783680"/>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2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86050354817037E-2"/>
          <c:y val="0.11373240274890128"/>
          <c:w val="0.40170409254398753"/>
          <c:h val="0.49078237338708647"/>
        </c:manualLayout>
      </c:layout>
      <c:barChart>
        <c:barDir val="col"/>
        <c:grouping val="clustered"/>
        <c:varyColors val="0"/>
        <c:dLbls>
          <c:showLegendKey val="0"/>
          <c:showVal val="0"/>
          <c:showCatName val="0"/>
          <c:showSerName val="0"/>
          <c:showPercent val="0"/>
          <c:showBubbleSize val="0"/>
        </c:dLbls>
        <c:gapWidth val="150"/>
        <c:axId val="75846656"/>
        <c:axId val="87505088"/>
      </c:barChart>
      <c:catAx>
        <c:axId val="7584665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87505088"/>
        <c:crosses val="autoZero"/>
        <c:auto val="1"/>
        <c:lblAlgn val="ctr"/>
        <c:lblOffset val="100"/>
        <c:noMultiLvlLbl val="0"/>
      </c:catAx>
      <c:valAx>
        <c:axId val="87505088"/>
        <c:scaling>
          <c:orientation val="minMax"/>
          <c:max val="1"/>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5846656"/>
        <c:crosses val="autoZero"/>
        <c:crossBetween val="between"/>
        <c:majorUnit val="0.2"/>
        <c:min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lgn="just">
        <a:defRPr sz="1000" b="0" i="0" u="none" strike="noStrike" baseline="0">
          <a:solidFill>
            <a:srgbClr val="000000"/>
          </a:solidFill>
          <a:latin typeface="Calibri"/>
          <a:ea typeface="Calibri"/>
          <a:cs typeface="Calibri"/>
        </a:defRPr>
      </a:pPr>
      <a:endParaRPr lang="pt-BR"/>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605272926574798E-2"/>
          <c:y val="6.272609991547709E-2"/>
          <c:w val="0.8985337019988815"/>
          <c:h val="0.79573913430313026"/>
        </c:manualLayout>
      </c:layout>
      <c:barChart>
        <c:barDir val="col"/>
        <c:grouping val="clustered"/>
        <c:varyColors val="0"/>
        <c:ser>
          <c:idx val="0"/>
          <c:order val="0"/>
          <c:tx>
            <c:strRef>
              <c:f>Indicadores!$C$43</c:f>
              <c:strCache>
                <c:ptCount val="1"/>
                <c:pt idx="0">
                  <c:v>Proporção de hipertensos com avaliação odontológica</c:v>
                </c:pt>
              </c:strCache>
            </c:strRef>
          </c:tx>
          <c:spPr>
            <a:solidFill>
              <a:srgbClr val="4F81BD"/>
            </a:solidFill>
            <a:ln w="25400">
              <a:noFill/>
            </a:ln>
          </c:spPr>
          <c:invertIfNegative val="0"/>
          <c:dLbls>
            <c:showLegendKey val="0"/>
            <c:showVal val="1"/>
            <c:showCatName val="0"/>
            <c:showSerName val="0"/>
            <c:showPercent val="0"/>
            <c:showBubbleSize val="0"/>
            <c:showLeaderLines val="0"/>
          </c:dLbls>
          <c:cat>
            <c:strRef>
              <c:f>Indicadores!$D$42:$G$42</c:f>
              <c:strCache>
                <c:ptCount val="4"/>
                <c:pt idx="0">
                  <c:v>Mês 1</c:v>
                </c:pt>
                <c:pt idx="1">
                  <c:v>Mês 2</c:v>
                </c:pt>
                <c:pt idx="2">
                  <c:v>Mês 3</c:v>
                </c:pt>
                <c:pt idx="3">
                  <c:v>Mês 4</c:v>
                </c:pt>
              </c:strCache>
            </c:strRef>
          </c:cat>
          <c:val>
            <c:numRef>
              <c:f>Indicadores!$D$43:$G$43</c:f>
              <c:numCache>
                <c:formatCode>0.0%</c:formatCode>
                <c:ptCount val="4"/>
                <c:pt idx="0">
                  <c:v>0.13580246913580246</c:v>
                </c:pt>
                <c:pt idx="1">
                  <c:v>0.17714285714285721</c:v>
                </c:pt>
                <c:pt idx="2">
                  <c:v>0.48087431693989746</c:v>
                </c:pt>
                <c:pt idx="3">
                  <c:v>0.71282051282052183</c:v>
                </c:pt>
              </c:numCache>
            </c:numRef>
          </c:val>
        </c:ser>
        <c:dLbls>
          <c:showLegendKey val="0"/>
          <c:showVal val="0"/>
          <c:showCatName val="0"/>
          <c:showSerName val="0"/>
          <c:showPercent val="0"/>
          <c:showBubbleSize val="0"/>
        </c:dLbls>
        <c:gapWidth val="150"/>
        <c:axId val="75783168"/>
        <c:axId val="100622336"/>
      </c:barChart>
      <c:catAx>
        <c:axId val="7578316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a:pPr>
            <a:endParaRPr lang="pt-BR"/>
          </a:p>
        </c:txPr>
        <c:crossAx val="100622336"/>
        <c:crosses val="autoZero"/>
        <c:auto val="1"/>
        <c:lblAlgn val="ctr"/>
        <c:lblOffset val="100"/>
        <c:noMultiLvlLbl val="0"/>
      </c:catAx>
      <c:valAx>
        <c:axId val="100622336"/>
        <c:scaling>
          <c:orientation val="minMax"/>
          <c:max val="1"/>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a:pPr>
            <a:endParaRPr lang="pt-BR"/>
          </a:p>
        </c:txPr>
        <c:crossAx val="75783168"/>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2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029714095102654E-2"/>
          <c:y val="5.9213438320210247E-2"/>
          <c:w val="0.89343863218252062"/>
          <c:h val="0.80717774278215226"/>
        </c:manualLayout>
      </c:layout>
      <c:barChart>
        <c:barDir val="col"/>
        <c:grouping val="clustered"/>
        <c:varyColors val="0"/>
        <c:ser>
          <c:idx val="0"/>
          <c:order val="0"/>
          <c:tx>
            <c:strRef>
              <c:f>Indicadores!$S$43</c:f>
              <c:strCache>
                <c:ptCount val="1"/>
                <c:pt idx="0">
                  <c:v>Proporção de diabéticos com avaliação odontológica</c:v>
                </c:pt>
              </c:strCache>
            </c:strRef>
          </c:tx>
          <c:spPr>
            <a:solidFill>
              <a:srgbClr val="4F81BD"/>
            </a:solidFill>
            <a:ln w="25400">
              <a:noFill/>
            </a:ln>
          </c:spPr>
          <c:invertIfNegative val="0"/>
          <c:dLbls>
            <c:showLegendKey val="0"/>
            <c:showVal val="1"/>
            <c:showCatName val="0"/>
            <c:showSerName val="0"/>
            <c:showPercent val="0"/>
            <c:showBubbleSize val="0"/>
            <c:showLeaderLines val="0"/>
          </c:dLbls>
          <c:cat>
            <c:strRef>
              <c:f>Indicadores!$T$42:$W$42</c:f>
              <c:strCache>
                <c:ptCount val="4"/>
                <c:pt idx="0">
                  <c:v>Mês 1</c:v>
                </c:pt>
                <c:pt idx="1">
                  <c:v>Mês 2</c:v>
                </c:pt>
                <c:pt idx="2">
                  <c:v>Mês 3</c:v>
                </c:pt>
                <c:pt idx="3">
                  <c:v>Mês 4</c:v>
                </c:pt>
              </c:strCache>
            </c:strRef>
          </c:cat>
          <c:val>
            <c:numRef>
              <c:f>Indicadores!$T$43:$W$43</c:f>
              <c:numCache>
                <c:formatCode>0.0%</c:formatCode>
                <c:ptCount val="4"/>
                <c:pt idx="0">
                  <c:v>6.0000000000000032E-2</c:v>
                </c:pt>
                <c:pt idx="1">
                  <c:v>0.11320754716981132</c:v>
                </c:pt>
                <c:pt idx="2">
                  <c:v>0.45</c:v>
                </c:pt>
                <c:pt idx="3">
                  <c:v>0.76666666666666672</c:v>
                </c:pt>
              </c:numCache>
            </c:numRef>
          </c:val>
        </c:ser>
        <c:dLbls>
          <c:showLegendKey val="0"/>
          <c:showVal val="0"/>
          <c:showCatName val="0"/>
          <c:showSerName val="0"/>
          <c:showPercent val="0"/>
          <c:showBubbleSize val="0"/>
        </c:dLbls>
        <c:gapWidth val="150"/>
        <c:axId val="75848192"/>
        <c:axId val="100624064"/>
      </c:barChart>
      <c:catAx>
        <c:axId val="75848192"/>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a:pPr>
            <a:endParaRPr lang="pt-BR"/>
          </a:p>
        </c:txPr>
        <c:crossAx val="100624064"/>
        <c:crosses val="autoZero"/>
        <c:auto val="1"/>
        <c:lblAlgn val="ctr"/>
        <c:lblOffset val="100"/>
        <c:noMultiLvlLbl val="0"/>
      </c:catAx>
      <c:valAx>
        <c:axId val="100624064"/>
        <c:scaling>
          <c:orientation val="minMax"/>
          <c:max val="1"/>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a:pPr>
            <a:endParaRPr lang="pt-BR"/>
          </a:p>
        </c:txPr>
        <c:crossAx val="75848192"/>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2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86050354817057E-2"/>
          <c:y val="0.11373240274890133"/>
          <c:w val="0.40170409254398753"/>
          <c:h val="0.49078237338708669"/>
        </c:manualLayout>
      </c:layout>
      <c:barChart>
        <c:barDir val="col"/>
        <c:grouping val="clustered"/>
        <c:varyColors val="0"/>
        <c:dLbls>
          <c:showLegendKey val="0"/>
          <c:showVal val="0"/>
          <c:showCatName val="0"/>
          <c:showSerName val="0"/>
          <c:showPercent val="0"/>
          <c:showBubbleSize val="0"/>
        </c:dLbls>
        <c:gapWidth val="150"/>
        <c:axId val="90689536"/>
        <c:axId val="100626368"/>
      </c:barChart>
      <c:catAx>
        <c:axId val="9068953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00626368"/>
        <c:crosses val="autoZero"/>
        <c:auto val="1"/>
        <c:lblAlgn val="ctr"/>
        <c:lblOffset val="100"/>
        <c:noMultiLvlLbl val="0"/>
      </c:catAx>
      <c:valAx>
        <c:axId val="100626368"/>
        <c:scaling>
          <c:orientation val="minMax"/>
          <c:max val="1"/>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0689536"/>
        <c:crosses val="autoZero"/>
        <c:crossBetween val="between"/>
        <c:majorUnit val="0.2"/>
        <c:min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lgn="just">
        <a:defRPr sz="1000" b="0" i="0" u="none" strike="noStrike" baseline="0">
          <a:solidFill>
            <a:srgbClr val="000000"/>
          </a:solidFill>
          <a:latin typeface="Calibri"/>
          <a:ea typeface="Calibri"/>
          <a:cs typeface="Calibri"/>
        </a:defRPr>
      </a:pPr>
      <a:endParaRPr lang="pt-BR"/>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68976983314175E-2"/>
          <c:y val="6.5792709244678074E-2"/>
          <c:w val="0.88930519857713386"/>
          <c:h val="0.78575304753572472"/>
        </c:manualLayout>
      </c:layout>
      <c:barChart>
        <c:barDir val="col"/>
        <c:grouping val="clustered"/>
        <c:varyColors val="0"/>
        <c:ser>
          <c:idx val="0"/>
          <c:order val="0"/>
          <c:tx>
            <c:strRef>
              <c:f>Indicadores!$C$48</c:f>
              <c:strCache>
                <c:ptCount val="1"/>
                <c:pt idx="0">
                  <c:v>Proporção de hipertensos com orientação nutricional sobre alimentação saudável</c:v>
                </c:pt>
              </c:strCache>
            </c:strRef>
          </c:tx>
          <c:spPr>
            <a:solidFill>
              <a:srgbClr val="4F81BD"/>
            </a:solidFill>
            <a:ln w="25400">
              <a:noFill/>
            </a:ln>
          </c:spPr>
          <c:invertIfNegative val="0"/>
          <c:dLbls>
            <c:showLegendKey val="0"/>
            <c:showVal val="1"/>
            <c:showCatName val="0"/>
            <c:showSerName val="0"/>
            <c:showPercent val="0"/>
            <c:showBubbleSize val="0"/>
            <c:showLeaderLines val="0"/>
          </c:dLbls>
          <c:cat>
            <c:strRef>
              <c:f>Indicadores!$D$47:$G$47</c:f>
              <c:strCache>
                <c:ptCount val="4"/>
                <c:pt idx="0">
                  <c:v>Mês 1</c:v>
                </c:pt>
                <c:pt idx="1">
                  <c:v>Mês 2</c:v>
                </c:pt>
                <c:pt idx="2">
                  <c:v>Mês 3</c:v>
                </c:pt>
                <c:pt idx="3">
                  <c:v>Mês 4</c:v>
                </c:pt>
              </c:strCache>
            </c:strRef>
          </c:cat>
          <c:val>
            <c:numRef>
              <c:f>Indicadores!$D$48:$G$48</c:f>
              <c:numCache>
                <c:formatCode>0.0%</c:formatCode>
                <c:ptCount val="4"/>
                <c:pt idx="0">
                  <c:v>6.1728395061728392E-3</c:v>
                </c:pt>
                <c:pt idx="1">
                  <c:v>1.7142857142857362E-2</c:v>
                </c:pt>
                <c:pt idx="2">
                  <c:v>0.94535519125683054</c:v>
                </c:pt>
                <c:pt idx="3">
                  <c:v>0.97948717948717945</c:v>
                </c:pt>
              </c:numCache>
            </c:numRef>
          </c:val>
        </c:ser>
        <c:dLbls>
          <c:showLegendKey val="0"/>
          <c:showVal val="0"/>
          <c:showCatName val="0"/>
          <c:showSerName val="0"/>
          <c:showPercent val="0"/>
          <c:showBubbleSize val="0"/>
        </c:dLbls>
        <c:gapWidth val="150"/>
        <c:axId val="90690048"/>
        <c:axId val="100628672"/>
      </c:barChart>
      <c:catAx>
        <c:axId val="9069004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a:pPr>
            <a:endParaRPr lang="pt-BR"/>
          </a:p>
        </c:txPr>
        <c:crossAx val="100628672"/>
        <c:crosses val="autoZero"/>
        <c:auto val="1"/>
        <c:lblAlgn val="ctr"/>
        <c:lblOffset val="100"/>
        <c:noMultiLvlLbl val="0"/>
      </c:catAx>
      <c:valAx>
        <c:axId val="100628672"/>
        <c:scaling>
          <c:orientation val="minMax"/>
          <c:max val="1"/>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a:pPr>
            <a:endParaRPr lang="pt-BR"/>
          </a:p>
        </c:txPr>
        <c:crossAx val="90690048"/>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2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605272926574798E-2"/>
          <c:y val="6.9827167830436798E-2"/>
          <c:w val="0.85615932879501244"/>
          <c:h val="0.77261526271480563"/>
        </c:manualLayout>
      </c:layout>
      <c:barChart>
        <c:barDir val="col"/>
        <c:grouping val="clustered"/>
        <c:varyColors val="0"/>
        <c:ser>
          <c:idx val="0"/>
          <c:order val="0"/>
          <c:tx>
            <c:strRef>
              <c:f>Indicadores!$S$48</c:f>
              <c:strCache>
                <c:ptCount val="1"/>
                <c:pt idx="0">
                  <c:v>Proporção de diabéticos com orientação nutricional sobre alimentação saudável</c:v>
                </c:pt>
              </c:strCache>
            </c:strRef>
          </c:tx>
          <c:spPr>
            <a:solidFill>
              <a:srgbClr val="4F81BD"/>
            </a:solidFill>
            <a:ln w="25400">
              <a:noFill/>
            </a:ln>
          </c:spPr>
          <c:invertIfNegative val="0"/>
          <c:dLbls>
            <c:showLegendKey val="0"/>
            <c:showVal val="1"/>
            <c:showCatName val="0"/>
            <c:showSerName val="0"/>
            <c:showPercent val="0"/>
            <c:showBubbleSize val="0"/>
            <c:showLeaderLines val="0"/>
          </c:dLbls>
          <c:cat>
            <c:strRef>
              <c:f>Indicadores!$T$47:$W$47</c:f>
              <c:strCache>
                <c:ptCount val="4"/>
                <c:pt idx="0">
                  <c:v>Mês 1</c:v>
                </c:pt>
                <c:pt idx="1">
                  <c:v>Mês 2</c:v>
                </c:pt>
                <c:pt idx="2">
                  <c:v>Mês 3</c:v>
                </c:pt>
                <c:pt idx="3">
                  <c:v>Mês 4</c:v>
                </c:pt>
              </c:strCache>
            </c:strRef>
          </c:cat>
          <c:val>
            <c:numRef>
              <c:f>Indicadores!$T$48:$W$48</c:f>
              <c:numCache>
                <c:formatCode>0.0%</c:formatCode>
                <c:ptCount val="4"/>
                <c:pt idx="0">
                  <c:v>0</c:v>
                </c:pt>
                <c:pt idx="1">
                  <c:v>1.8867924528301886E-2</c:v>
                </c:pt>
                <c:pt idx="2">
                  <c:v>0.93333333333333335</c:v>
                </c:pt>
                <c:pt idx="3">
                  <c:v>0.96666666666666667</c:v>
                </c:pt>
              </c:numCache>
            </c:numRef>
          </c:val>
        </c:ser>
        <c:dLbls>
          <c:showLegendKey val="0"/>
          <c:showVal val="0"/>
          <c:showCatName val="0"/>
          <c:showSerName val="0"/>
          <c:showPercent val="0"/>
          <c:showBubbleSize val="0"/>
        </c:dLbls>
        <c:gapWidth val="150"/>
        <c:axId val="90691584"/>
        <c:axId val="100629824"/>
      </c:barChart>
      <c:catAx>
        <c:axId val="9069158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a:pPr>
            <a:endParaRPr lang="pt-BR"/>
          </a:p>
        </c:txPr>
        <c:crossAx val="100629824"/>
        <c:crosses val="autoZero"/>
        <c:auto val="1"/>
        <c:lblAlgn val="ctr"/>
        <c:lblOffset val="100"/>
        <c:noMultiLvlLbl val="0"/>
      </c:catAx>
      <c:valAx>
        <c:axId val="100629824"/>
        <c:scaling>
          <c:orientation val="minMax"/>
          <c:max val="1"/>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a:pPr>
            <a:endParaRPr lang="pt-BR"/>
          </a:p>
        </c:txPr>
        <c:crossAx val="90691584"/>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2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86050354817078E-2"/>
          <c:y val="0.11373240274890138"/>
          <c:w val="0.40170409254398753"/>
          <c:h val="0.49078237338708697"/>
        </c:manualLayout>
      </c:layout>
      <c:barChart>
        <c:barDir val="col"/>
        <c:grouping val="clustered"/>
        <c:varyColors val="0"/>
        <c:dLbls>
          <c:showLegendKey val="0"/>
          <c:showVal val="0"/>
          <c:showCatName val="0"/>
          <c:showSerName val="0"/>
          <c:showPercent val="0"/>
          <c:showBubbleSize val="0"/>
        </c:dLbls>
        <c:gapWidth val="150"/>
        <c:axId val="90693120"/>
        <c:axId val="94545600"/>
      </c:barChart>
      <c:catAx>
        <c:axId val="90693120"/>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4545600"/>
        <c:crosses val="autoZero"/>
        <c:auto val="1"/>
        <c:lblAlgn val="ctr"/>
        <c:lblOffset val="100"/>
        <c:noMultiLvlLbl val="0"/>
      </c:catAx>
      <c:valAx>
        <c:axId val="94545600"/>
        <c:scaling>
          <c:orientation val="minMax"/>
          <c:max val="1"/>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0693120"/>
        <c:crosses val="autoZero"/>
        <c:crossBetween val="between"/>
        <c:majorUnit val="0.2"/>
        <c:min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lgn="just">
        <a:defRPr sz="1000" b="0" i="0" u="none" strike="noStrike" baseline="0">
          <a:solidFill>
            <a:srgbClr val="000000"/>
          </a:solidFill>
          <a:latin typeface="Calibri"/>
          <a:ea typeface="Calibri"/>
          <a:cs typeface="Calibri"/>
        </a:defRPr>
      </a:pPr>
      <a:endParaRPr lang="pt-BR"/>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35730639543687"/>
          <c:y val="0.10371059529792058"/>
          <c:w val="0.83017458150729218"/>
          <c:h val="0.78099836563579483"/>
        </c:manualLayout>
      </c:layout>
      <c:barChart>
        <c:barDir val="col"/>
        <c:grouping val="clustered"/>
        <c:varyColors val="0"/>
        <c:ser>
          <c:idx val="0"/>
          <c:order val="0"/>
          <c:tx>
            <c:strRef>
              <c:f>Indicadores!$C$53</c:f>
              <c:strCache>
                <c:ptCount val="1"/>
                <c:pt idx="0">
                  <c:v>Proporção de hipertensos com orientação sobre a prática de atividade física regular</c:v>
                </c:pt>
              </c:strCache>
            </c:strRef>
          </c:tx>
          <c:spPr>
            <a:solidFill>
              <a:srgbClr val="4F81BD"/>
            </a:solidFill>
            <a:ln w="25400">
              <a:noFill/>
            </a:ln>
          </c:spPr>
          <c:invertIfNegative val="0"/>
          <c:dLbls>
            <c:showLegendKey val="0"/>
            <c:showVal val="1"/>
            <c:showCatName val="0"/>
            <c:showSerName val="0"/>
            <c:showPercent val="0"/>
            <c:showBubbleSize val="0"/>
            <c:showLeaderLines val="0"/>
          </c:dLbls>
          <c:cat>
            <c:strRef>
              <c:f>Indicadores!$D$52:$G$52</c:f>
              <c:strCache>
                <c:ptCount val="4"/>
                <c:pt idx="0">
                  <c:v>Mês 1</c:v>
                </c:pt>
                <c:pt idx="1">
                  <c:v>Mês 2</c:v>
                </c:pt>
                <c:pt idx="2">
                  <c:v>Mês 3</c:v>
                </c:pt>
                <c:pt idx="3">
                  <c:v>Mês 4</c:v>
                </c:pt>
              </c:strCache>
            </c:strRef>
          </c:cat>
          <c:val>
            <c:numRef>
              <c:f>Indicadores!$D$53:$G$53</c:f>
              <c:numCache>
                <c:formatCode>0.0%</c:formatCode>
                <c:ptCount val="4"/>
                <c:pt idx="0">
                  <c:v>6.1728395061728392E-3</c:v>
                </c:pt>
                <c:pt idx="1">
                  <c:v>0.74857142857143455</c:v>
                </c:pt>
                <c:pt idx="2">
                  <c:v>0.92349726775956287</c:v>
                </c:pt>
                <c:pt idx="3">
                  <c:v>0.99487179487179489</c:v>
                </c:pt>
              </c:numCache>
            </c:numRef>
          </c:val>
        </c:ser>
        <c:dLbls>
          <c:showLegendKey val="0"/>
          <c:showVal val="0"/>
          <c:showCatName val="0"/>
          <c:showSerName val="0"/>
          <c:showPercent val="0"/>
          <c:showBubbleSize val="0"/>
        </c:dLbls>
        <c:gapWidth val="150"/>
        <c:axId val="92583424"/>
        <c:axId val="94547328"/>
      </c:barChart>
      <c:catAx>
        <c:axId val="9258342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a:pPr>
            <a:endParaRPr lang="pt-BR"/>
          </a:p>
        </c:txPr>
        <c:crossAx val="94547328"/>
        <c:crosses val="autoZero"/>
        <c:auto val="1"/>
        <c:lblAlgn val="ctr"/>
        <c:lblOffset val="100"/>
        <c:noMultiLvlLbl val="0"/>
      </c:catAx>
      <c:valAx>
        <c:axId val="94547328"/>
        <c:scaling>
          <c:orientation val="minMax"/>
          <c:max val="1"/>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a:pPr>
            <a:endParaRPr lang="pt-BR"/>
          </a:p>
        </c:txPr>
        <c:crossAx val="92583424"/>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2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182659370968459E-2"/>
          <c:y val="3.3634283690701032E-2"/>
          <c:w val="0.89273324026129142"/>
          <c:h val="0.85585021803133055"/>
        </c:manualLayout>
      </c:layout>
      <c:barChart>
        <c:barDir val="col"/>
        <c:grouping val="clustered"/>
        <c:varyColors val="0"/>
        <c:ser>
          <c:idx val="0"/>
          <c:order val="0"/>
          <c:tx>
            <c:strRef>
              <c:f>Indicadores!$C$4</c:f>
              <c:strCache>
                <c:ptCount val="1"/>
                <c:pt idx="0">
                  <c:v>Cobertura do programa de atenção ao  hipertenso na unidade de saúde</c:v>
                </c:pt>
              </c:strCache>
            </c:strRef>
          </c:tx>
          <c:spPr>
            <a:solidFill>
              <a:srgbClr val="4F81BD"/>
            </a:solidFill>
            <a:ln w="25400">
              <a:noFill/>
            </a:ln>
          </c:spPr>
          <c:invertIfNegative val="0"/>
          <c:dLbls>
            <c:dLbl>
              <c:idx val="3"/>
              <c:layout>
                <c:manualLayout>
                  <c:x val="2.9394888853759042E-3"/>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Indicadores!$D$3:$G$3</c:f>
              <c:strCache>
                <c:ptCount val="4"/>
                <c:pt idx="0">
                  <c:v>Mês 1</c:v>
                </c:pt>
                <c:pt idx="1">
                  <c:v>Mês 2</c:v>
                </c:pt>
                <c:pt idx="2">
                  <c:v>Mês 3</c:v>
                </c:pt>
                <c:pt idx="3">
                  <c:v>Mês 4</c:v>
                </c:pt>
              </c:strCache>
            </c:strRef>
          </c:cat>
          <c:val>
            <c:numRef>
              <c:f>Indicadores!$D$4:$G$4</c:f>
              <c:numCache>
                <c:formatCode>0.0%</c:formatCode>
                <c:ptCount val="4"/>
                <c:pt idx="0">
                  <c:v>0.83076923076923082</c:v>
                </c:pt>
                <c:pt idx="1">
                  <c:v>0.89743589743590191</c:v>
                </c:pt>
                <c:pt idx="2">
                  <c:v>0.93846153846153868</c:v>
                </c:pt>
                <c:pt idx="3">
                  <c:v>1</c:v>
                </c:pt>
              </c:numCache>
            </c:numRef>
          </c:val>
        </c:ser>
        <c:dLbls>
          <c:showLegendKey val="0"/>
          <c:showVal val="0"/>
          <c:showCatName val="0"/>
          <c:showSerName val="0"/>
          <c:showPercent val="0"/>
          <c:showBubbleSize val="0"/>
        </c:dLbls>
        <c:gapWidth val="150"/>
        <c:axId val="101642752"/>
        <c:axId val="91339520"/>
      </c:barChart>
      <c:catAx>
        <c:axId val="101642752"/>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a:pPr>
            <a:endParaRPr lang="pt-BR"/>
          </a:p>
        </c:txPr>
        <c:crossAx val="91339520"/>
        <c:crosses val="autoZero"/>
        <c:auto val="1"/>
        <c:lblAlgn val="ctr"/>
        <c:lblOffset val="100"/>
        <c:noMultiLvlLbl val="0"/>
      </c:catAx>
      <c:valAx>
        <c:axId val="91339520"/>
        <c:scaling>
          <c:orientation val="minMax"/>
          <c:max val="1"/>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a:pPr>
            <a:endParaRPr lang="pt-BR"/>
          </a:p>
        </c:txPr>
        <c:crossAx val="101642752"/>
        <c:crosses val="autoZero"/>
        <c:crossBetween val="between"/>
        <c:majorUnit val="0.2"/>
        <c:min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lgn="just">
        <a:defRPr sz="12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84589916456744E-2"/>
          <c:y val="5.7377362713381772E-2"/>
          <c:w val="0.89789593993904904"/>
          <c:h val="0.81315672750208545"/>
        </c:manualLayout>
      </c:layout>
      <c:barChart>
        <c:barDir val="col"/>
        <c:grouping val="clustered"/>
        <c:varyColors val="0"/>
        <c:ser>
          <c:idx val="0"/>
          <c:order val="0"/>
          <c:tx>
            <c:strRef>
              <c:f>Indicadores!$S$53</c:f>
              <c:strCache>
                <c:ptCount val="1"/>
                <c:pt idx="0">
                  <c:v>Proporção de diabéticos que receberam orientação sobre a prática de atividade física regular</c:v>
                </c:pt>
              </c:strCache>
            </c:strRef>
          </c:tx>
          <c:spPr>
            <a:solidFill>
              <a:srgbClr val="4F81BD"/>
            </a:solidFill>
            <a:ln w="25400">
              <a:noFill/>
            </a:ln>
          </c:spPr>
          <c:invertIfNegative val="0"/>
          <c:dLbls>
            <c:showLegendKey val="0"/>
            <c:showVal val="1"/>
            <c:showCatName val="0"/>
            <c:showSerName val="0"/>
            <c:showPercent val="0"/>
            <c:showBubbleSize val="0"/>
            <c:showLeaderLines val="0"/>
          </c:dLbls>
          <c:cat>
            <c:strRef>
              <c:f>Indicadores!$T$52:$W$52</c:f>
              <c:strCache>
                <c:ptCount val="4"/>
                <c:pt idx="0">
                  <c:v>Mês 1</c:v>
                </c:pt>
                <c:pt idx="1">
                  <c:v>Mês 2</c:v>
                </c:pt>
                <c:pt idx="2">
                  <c:v>Mês 3</c:v>
                </c:pt>
                <c:pt idx="3">
                  <c:v>Mês 4</c:v>
                </c:pt>
              </c:strCache>
            </c:strRef>
          </c:cat>
          <c:val>
            <c:numRef>
              <c:f>Indicadores!$T$53:$W$53</c:f>
              <c:numCache>
                <c:formatCode>0.0%</c:formatCode>
                <c:ptCount val="4"/>
                <c:pt idx="0">
                  <c:v>0</c:v>
                </c:pt>
                <c:pt idx="1">
                  <c:v>0.84905660377359271</c:v>
                </c:pt>
                <c:pt idx="2">
                  <c:v>0.95000000000000062</c:v>
                </c:pt>
                <c:pt idx="3">
                  <c:v>0.98333333333333328</c:v>
                </c:pt>
              </c:numCache>
            </c:numRef>
          </c:val>
        </c:ser>
        <c:dLbls>
          <c:showLegendKey val="0"/>
          <c:showVal val="0"/>
          <c:showCatName val="0"/>
          <c:showSerName val="0"/>
          <c:showPercent val="0"/>
          <c:showBubbleSize val="0"/>
        </c:dLbls>
        <c:gapWidth val="150"/>
        <c:axId val="92583936"/>
        <c:axId val="94549056"/>
      </c:barChart>
      <c:catAx>
        <c:axId val="9258393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a:pPr>
            <a:endParaRPr lang="pt-BR"/>
          </a:p>
        </c:txPr>
        <c:crossAx val="94549056"/>
        <c:crosses val="autoZero"/>
        <c:auto val="1"/>
        <c:lblAlgn val="ctr"/>
        <c:lblOffset val="100"/>
        <c:noMultiLvlLbl val="0"/>
      </c:catAx>
      <c:valAx>
        <c:axId val="94549056"/>
        <c:scaling>
          <c:orientation val="minMax"/>
          <c:max val="1"/>
          <c:min val="0"/>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a:pPr>
            <a:endParaRPr lang="pt-BR"/>
          </a:p>
        </c:txPr>
        <c:crossAx val="92583936"/>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2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86050354817099E-2"/>
          <c:y val="0.11373240274890144"/>
          <c:w val="0.40170409254398753"/>
          <c:h val="0.49078237338708719"/>
        </c:manualLayout>
      </c:layout>
      <c:barChart>
        <c:barDir val="col"/>
        <c:grouping val="clustered"/>
        <c:varyColors val="0"/>
        <c:dLbls>
          <c:showLegendKey val="0"/>
          <c:showVal val="0"/>
          <c:showCatName val="0"/>
          <c:showSerName val="0"/>
          <c:showPercent val="0"/>
          <c:showBubbleSize val="0"/>
        </c:dLbls>
        <c:gapWidth val="150"/>
        <c:axId val="92585472"/>
        <c:axId val="94551360"/>
      </c:barChart>
      <c:catAx>
        <c:axId val="92585472"/>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4551360"/>
        <c:crosses val="autoZero"/>
        <c:auto val="1"/>
        <c:lblAlgn val="ctr"/>
        <c:lblOffset val="100"/>
        <c:noMultiLvlLbl val="0"/>
      </c:catAx>
      <c:valAx>
        <c:axId val="94551360"/>
        <c:scaling>
          <c:orientation val="minMax"/>
          <c:max val="1"/>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92585472"/>
        <c:crosses val="autoZero"/>
        <c:crossBetween val="between"/>
        <c:majorUnit val="0.2"/>
        <c:min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lgn="just">
        <a:defRPr sz="1000" b="0" i="0" u="none" strike="noStrike" baseline="0">
          <a:solidFill>
            <a:srgbClr val="000000"/>
          </a:solidFill>
          <a:latin typeface="Calibri"/>
          <a:ea typeface="Calibri"/>
          <a:cs typeface="Calibri"/>
        </a:defRPr>
      </a:pPr>
      <a:endParaRPr lang="pt-BR"/>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33682888574773E-2"/>
          <c:y val="3.8889572281450652E-2"/>
          <c:w val="0.89058594651007161"/>
          <c:h val="0.87336024858082661"/>
        </c:manualLayout>
      </c:layout>
      <c:barChart>
        <c:barDir val="col"/>
        <c:grouping val="clustered"/>
        <c:varyColors val="0"/>
        <c:ser>
          <c:idx val="0"/>
          <c:order val="0"/>
          <c:tx>
            <c:strRef>
              <c:f>Indicadores!$C$58</c:f>
              <c:strCache>
                <c:ptCount val="1"/>
                <c:pt idx="0">
                  <c:v>Proporção de hipertensos que receberam orientação sobre os riscos do tabagismo</c:v>
                </c:pt>
              </c:strCache>
            </c:strRef>
          </c:tx>
          <c:spPr>
            <a:solidFill>
              <a:srgbClr val="4F81BD"/>
            </a:solidFill>
            <a:ln w="25400">
              <a:noFill/>
            </a:ln>
          </c:spPr>
          <c:invertIfNegative val="0"/>
          <c:dLbls>
            <c:showLegendKey val="0"/>
            <c:showVal val="1"/>
            <c:showCatName val="0"/>
            <c:showSerName val="0"/>
            <c:showPercent val="0"/>
            <c:showBubbleSize val="0"/>
            <c:showLeaderLines val="0"/>
          </c:dLbls>
          <c:cat>
            <c:strRef>
              <c:f>Indicadores!$D$57:$G$57</c:f>
              <c:strCache>
                <c:ptCount val="4"/>
                <c:pt idx="0">
                  <c:v>Mês 1</c:v>
                </c:pt>
                <c:pt idx="1">
                  <c:v>Mês 2</c:v>
                </c:pt>
                <c:pt idx="2">
                  <c:v>Mês 3</c:v>
                </c:pt>
                <c:pt idx="3">
                  <c:v>Mês 4</c:v>
                </c:pt>
              </c:strCache>
            </c:strRef>
          </c:cat>
          <c:val>
            <c:numRef>
              <c:f>Indicadores!$D$58:$G$58</c:f>
              <c:numCache>
                <c:formatCode>0.0%</c:formatCode>
                <c:ptCount val="4"/>
                <c:pt idx="0">
                  <c:v>0</c:v>
                </c:pt>
                <c:pt idx="1">
                  <c:v>0</c:v>
                </c:pt>
                <c:pt idx="2">
                  <c:v>0.17486338797814224</c:v>
                </c:pt>
                <c:pt idx="3">
                  <c:v>0.98461538461538467</c:v>
                </c:pt>
              </c:numCache>
            </c:numRef>
          </c:val>
        </c:ser>
        <c:dLbls>
          <c:showLegendKey val="0"/>
          <c:showVal val="0"/>
          <c:showCatName val="0"/>
          <c:showSerName val="0"/>
          <c:showPercent val="0"/>
          <c:showBubbleSize val="0"/>
        </c:dLbls>
        <c:gapWidth val="150"/>
        <c:axId val="95039488"/>
        <c:axId val="94553792"/>
      </c:barChart>
      <c:catAx>
        <c:axId val="9503948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a:pPr>
            <a:endParaRPr lang="pt-BR"/>
          </a:p>
        </c:txPr>
        <c:crossAx val="94553792"/>
        <c:crosses val="autoZero"/>
        <c:auto val="1"/>
        <c:lblAlgn val="ctr"/>
        <c:lblOffset val="100"/>
        <c:noMultiLvlLbl val="0"/>
      </c:catAx>
      <c:valAx>
        <c:axId val="94553792"/>
        <c:scaling>
          <c:orientation val="minMax"/>
          <c:max val="1"/>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a:pPr>
            <a:endParaRPr lang="pt-BR"/>
          </a:p>
        </c:txPr>
        <c:crossAx val="95039488"/>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2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Indicadores!$S$58</c:f>
              <c:strCache>
                <c:ptCount val="1"/>
                <c:pt idx="0">
                  <c:v>Proporção de diabéticos que receberam orientação sobre os riscos do tabagismo</c:v>
                </c:pt>
              </c:strCache>
            </c:strRef>
          </c:tx>
          <c:spPr>
            <a:solidFill>
              <a:srgbClr val="4F81BD"/>
            </a:solidFill>
            <a:ln w="25400">
              <a:noFill/>
            </a:ln>
          </c:spPr>
          <c:invertIfNegative val="0"/>
          <c:dLbls>
            <c:showLegendKey val="0"/>
            <c:showVal val="1"/>
            <c:showCatName val="0"/>
            <c:showSerName val="0"/>
            <c:showPercent val="0"/>
            <c:showBubbleSize val="0"/>
            <c:showLeaderLines val="0"/>
          </c:dLbls>
          <c:cat>
            <c:strRef>
              <c:f>Indicadores!$T$57:$W$57</c:f>
              <c:strCache>
                <c:ptCount val="4"/>
                <c:pt idx="0">
                  <c:v>Mês 1</c:v>
                </c:pt>
                <c:pt idx="1">
                  <c:v>Mês 2</c:v>
                </c:pt>
                <c:pt idx="2">
                  <c:v>Mês 3</c:v>
                </c:pt>
                <c:pt idx="3">
                  <c:v>Mês 4</c:v>
                </c:pt>
              </c:strCache>
            </c:strRef>
          </c:cat>
          <c:val>
            <c:numRef>
              <c:f>Indicadores!$T$58:$W$58</c:f>
              <c:numCache>
                <c:formatCode>0.0%</c:formatCode>
                <c:ptCount val="4"/>
                <c:pt idx="0">
                  <c:v>0</c:v>
                </c:pt>
                <c:pt idx="1">
                  <c:v>0</c:v>
                </c:pt>
                <c:pt idx="2">
                  <c:v>0.25</c:v>
                </c:pt>
                <c:pt idx="3">
                  <c:v>0.98333333333333328</c:v>
                </c:pt>
              </c:numCache>
            </c:numRef>
          </c:val>
        </c:ser>
        <c:dLbls>
          <c:showLegendKey val="0"/>
          <c:showVal val="0"/>
          <c:showCatName val="0"/>
          <c:showSerName val="0"/>
          <c:showPercent val="0"/>
          <c:showBubbleSize val="0"/>
        </c:dLbls>
        <c:gapWidth val="150"/>
        <c:axId val="95041024"/>
        <c:axId val="94554944"/>
      </c:barChart>
      <c:catAx>
        <c:axId val="9504102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a:pPr>
            <a:endParaRPr lang="pt-BR"/>
          </a:p>
        </c:txPr>
        <c:crossAx val="94554944"/>
        <c:crosses val="autoZero"/>
        <c:auto val="1"/>
        <c:lblAlgn val="ctr"/>
        <c:lblOffset val="100"/>
        <c:noMultiLvlLbl val="0"/>
      </c:catAx>
      <c:valAx>
        <c:axId val="94554944"/>
        <c:scaling>
          <c:orientation val="minMax"/>
          <c:max val="1"/>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a:pPr>
            <a:endParaRPr lang="pt-BR"/>
          </a:p>
        </c:txPr>
        <c:crossAx val="95041024"/>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2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86050354816898E-2"/>
          <c:y val="0.1137324027489011"/>
          <c:w val="0.40170409254398753"/>
          <c:h val="0.49078237338708497"/>
        </c:manualLayout>
      </c:layout>
      <c:barChart>
        <c:barDir val="col"/>
        <c:grouping val="clustered"/>
        <c:varyColors val="0"/>
        <c:dLbls>
          <c:showLegendKey val="0"/>
          <c:showVal val="0"/>
          <c:showCatName val="0"/>
          <c:showSerName val="0"/>
          <c:showPercent val="0"/>
          <c:showBubbleSize val="0"/>
        </c:dLbls>
        <c:gapWidth val="150"/>
        <c:axId val="63816192"/>
        <c:axId val="102106816"/>
      </c:barChart>
      <c:catAx>
        <c:axId val="63816192"/>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02106816"/>
        <c:crosses val="autoZero"/>
        <c:auto val="1"/>
        <c:lblAlgn val="ctr"/>
        <c:lblOffset val="100"/>
        <c:noMultiLvlLbl val="0"/>
      </c:catAx>
      <c:valAx>
        <c:axId val="102106816"/>
        <c:scaling>
          <c:orientation val="minMax"/>
          <c:max val="1"/>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3816192"/>
        <c:crosses val="autoZero"/>
        <c:crossBetween val="between"/>
        <c:majorUnit val="0.2"/>
        <c:min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lgn="just">
        <a:defRPr sz="1000" b="0" i="0" u="none" strike="noStrike" baseline="0">
          <a:solidFill>
            <a:srgbClr val="000000"/>
          </a:solidFill>
          <a:latin typeface="Calibri"/>
          <a:ea typeface="Calibri"/>
          <a:cs typeface="Calibri"/>
        </a:defRPr>
      </a:pPr>
      <a:endParaRPr lang="pt-BR"/>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3356998407986493E-2"/>
          <c:y val="5.4026859781213479E-2"/>
          <c:w val="0.87776973576317674"/>
          <c:h val="0.82406728356035752"/>
        </c:manualLayout>
      </c:layout>
      <c:barChart>
        <c:barDir val="col"/>
        <c:grouping val="clustered"/>
        <c:varyColors val="0"/>
        <c:ser>
          <c:idx val="0"/>
          <c:order val="0"/>
          <c:tx>
            <c:strRef>
              <c:f>Indicadores!$C$9</c:f>
              <c:strCache>
                <c:ptCount val="1"/>
                <c:pt idx="0">
                  <c:v>Proporção de hipertensos faltosos às consultas com busca ativa </c:v>
                </c:pt>
              </c:strCache>
            </c:strRef>
          </c:tx>
          <c:spPr>
            <a:gradFill rotWithShape="0">
              <a:gsLst>
                <a:gs pos="0">
                  <a:srgbClr val="3A7CCB"/>
                </a:gs>
                <a:gs pos="20000">
                  <a:srgbClr val="3C7BC7"/>
                </a:gs>
                <a:gs pos="100000">
                  <a:srgbClr val="2C5D98"/>
                </a:gs>
              </a:gsLst>
              <a:lin ang="5400000"/>
            </a:gradFill>
            <a:ln w="25400">
              <a:noFill/>
            </a:ln>
            <a:effectLst>
              <a:outerShdw dist="35921" dir="2700000" algn="br">
                <a:srgbClr val="000000"/>
              </a:outerShdw>
            </a:effectLst>
          </c:spPr>
          <c:invertIfNegative val="0"/>
          <c:dLbls>
            <c:showLegendKey val="0"/>
            <c:showVal val="1"/>
            <c:showCatName val="0"/>
            <c:showSerName val="0"/>
            <c:showPercent val="0"/>
            <c:showBubbleSize val="0"/>
            <c:showLeaderLines val="0"/>
          </c:dLbls>
          <c:cat>
            <c:strRef>
              <c:f>Indicadores!$D$8:$G$8</c:f>
              <c:strCache>
                <c:ptCount val="4"/>
                <c:pt idx="0">
                  <c:v>Mês 1</c:v>
                </c:pt>
                <c:pt idx="1">
                  <c:v>Mês 2</c:v>
                </c:pt>
                <c:pt idx="2">
                  <c:v>Mês 3</c:v>
                </c:pt>
                <c:pt idx="3">
                  <c:v>Mês 4</c:v>
                </c:pt>
              </c:strCache>
            </c:strRef>
          </c:cat>
          <c:val>
            <c:numRef>
              <c:f>Indicadores!$D$9:$G$9</c:f>
              <c:numCache>
                <c:formatCode>0.0%</c:formatCode>
                <c:ptCount val="4"/>
                <c:pt idx="0">
                  <c:v>0.8333333333333337</c:v>
                </c:pt>
                <c:pt idx="1">
                  <c:v>0.30769230769230782</c:v>
                </c:pt>
                <c:pt idx="2">
                  <c:v>0.818181818181825</c:v>
                </c:pt>
                <c:pt idx="3">
                  <c:v>0.75000000000000611</c:v>
                </c:pt>
              </c:numCache>
            </c:numRef>
          </c:val>
        </c:ser>
        <c:dLbls>
          <c:showLegendKey val="0"/>
          <c:showVal val="0"/>
          <c:showCatName val="0"/>
          <c:showSerName val="0"/>
          <c:showPercent val="0"/>
          <c:showBubbleSize val="0"/>
        </c:dLbls>
        <c:gapWidth val="150"/>
        <c:axId val="63816704"/>
        <c:axId val="102108544"/>
      </c:barChart>
      <c:catAx>
        <c:axId val="6381670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a:pPr>
            <a:endParaRPr lang="pt-BR"/>
          </a:p>
        </c:txPr>
        <c:crossAx val="102108544"/>
        <c:crossesAt val="0"/>
        <c:auto val="1"/>
        <c:lblAlgn val="ctr"/>
        <c:lblOffset val="100"/>
        <c:noMultiLvlLbl val="0"/>
      </c:catAx>
      <c:valAx>
        <c:axId val="102108544"/>
        <c:scaling>
          <c:orientation val="minMax"/>
          <c:max val="1"/>
          <c:min val="0"/>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a:pPr>
            <a:endParaRPr lang="pt-BR"/>
          </a:p>
        </c:txPr>
        <c:crossAx val="63816704"/>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2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220571242015498E-2"/>
          <c:y val="4.8219412312874556E-2"/>
          <c:w val="0.87609327360725064"/>
          <c:h val="0.84297861790077988"/>
        </c:manualLayout>
      </c:layout>
      <c:barChart>
        <c:barDir val="col"/>
        <c:grouping val="clustered"/>
        <c:varyColors val="0"/>
        <c:ser>
          <c:idx val="0"/>
          <c:order val="0"/>
          <c:tx>
            <c:strRef>
              <c:f>Indicadores!$S$9</c:f>
              <c:strCache>
                <c:ptCount val="1"/>
                <c:pt idx="0">
                  <c:v>Proporção de diabéticos faltosos às consultas com busca ativa </c:v>
                </c:pt>
              </c:strCache>
            </c:strRef>
          </c:tx>
          <c:spPr>
            <a:solidFill>
              <a:srgbClr val="4F81BD"/>
            </a:solidFill>
            <a:ln w="25400">
              <a:noFill/>
            </a:ln>
          </c:spPr>
          <c:invertIfNegative val="0"/>
          <c:dLbls>
            <c:showLegendKey val="0"/>
            <c:showVal val="1"/>
            <c:showCatName val="0"/>
            <c:showSerName val="0"/>
            <c:showPercent val="0"/>
            <c:showBubbleSize val="0"/>
            <c:showLeaderLines val="0"/>
          </c:dLbls>
          <c:cat>
            <c:strRef>
              <c:f>Indicadores!$T$8:$W$8</c:f>
              <c:strCache>
                <c:ptCount val="4"/>
                <c:pt idx="0">
                  <c:v>Mês 1</c:v>
                </c:pt>
                <c:pt idx="1">
                  <c:v>Mês 2</c:v>
                </c:pt>
                <c:pt idx="2">
                  <c:v>Mês 3</c:v>
                </c:pt>
                <c:pt idx="3">
                  <c:v>Mês 4</c:v>
                </c:pt>
              </c:strCache>
            </c:strRef>
          </c:cat>
          <c:val>
            <c:numRef>
              <c:f>Indicadores!$T$9:$W$9</c:f>
              <c:numCache>
                <c:formatCode>0.0%</c:formatCode>
                <c:ptCount val="4"/>
                <c:pt idx="0">
                  <c:v>0.75000000000000611</c:v>
                </c:pt>
                <c:pt idx="1">
                  <c:v>0.5</c:v>
                </c:pt>
                <c:pt idx="2">
                  <c:v>1</c:v>
                </c:pt>
                <c:pt idx="3">
                  <c:v>1</c:v>
                </c:pt>
              </c:numCache>
            </c:numRef>
          </c:val>
        </c:ser>
        <c:dLbls>
          <c:showLegendKey val="0"/>
          <c:showVal val="0"/>
          <c:showCatName val="0"/>
          <c:showSerName val="0"/>
          <c:showPercent val="0"/>
          <c:showBubbleSize val="0"/>
        </c:dLbls>
        <c:gapWidth val="150"/>
        <c:axId val="63817728"/>
        <c:axId val="102110272"/>
      </c:barChart>
      <c:catAx>
        <c:axId val="6381772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a:pPr>
            <a:endParaRPr lang="pt-BR"/>
          </a:p>
        </c:txPr>
        <c:crossAx val="102110272"/>
        <c:crosses val="autoZero"/>
        <c:auto val="1"/>
        <c:lblAlgn val="ctr"/>
        <c:lblOffset val="100"/>
        <c:noMultiLvlLbl val="0"/>
      </c:catAx>
      <c:valAx>
        <c:axId val="102110272"/>
        <c:scaling>
          <c:orientation val="minMax"/>
          <c:max val="1"/>
          <c:min val="0"/>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a:pPr>
            <a:endParaRPr lang="pt-BR"/>
          </a:p>
        </c:txPr>
        <c:crossAx val="63817728"/>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2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86050354816919E-2"/>
          <c:y val="0.11373240274890113"/>
          <c:w val="0.40170409254398753"/>
          <c:h val="0.49078237338708519"/>
        </c:manualLayout>
      </c:layout>
      <c:barChart>
        <c:barDir val="col"/>
        <c:grouping val="clustered"/>
        <c:varyColors val="0"/>
        <c:dLbls>
          <c:showLegendKey val="0"/>
          <c:showVal val="0"/>
          <c:showCatName val="0"/>
          <c:showSerName val="0"/>
          <c:showPercent val="0"/>
          <c:showBubbleSize val="0"/>
        </c:dLbls>
        <c:gapWidth val="150"/>
        <c:axId val="63819264"/>
        <c:axId val="102112576"/>
      </c:barChart>
      <c:catAx>
        <c:axId val="6381926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02112576"/>
        <c:crosses val="autoZero"/>
        <c:auto val="1"/>
        <c:lblAlgn val="ctr"/>
        <c:lblOffset val="100"/>
        <c:noMultiLvlLbl val="0"/>
      </c:catAx>
      <c:valAx>
        <c:axId val="102112576"/>
        <c:scaling>
          <c:orientation val="minMax"/>
          <c:max val="1"/>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3819264"/>
        <c:crosses val="autoZero"/>
        <c:crossBetween val="between"/>
        <c:majorUnit val="0.2"/>
        <c:min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lgn="just">
        <a:defRPr sz="1000" b="0" i="0" u="none" strike="noStrike" baseline="0">
          <a:solidFill>
            <a:srgbClr val="000000"/>
          </a:solidFill>
          <a:latin typeface="Calibri"/>
          <a:ea typeface="Calibri"/>
          <a:cs typeface="Calibri"/>
        </a:defRPr>
      </a:pPr>
      <a:endParaRPr lang="pt-BR"/>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038630673636965"/>
          <c:y val="6.1680664916885432E-2"/>
          <c:w val="0.87435890859648191"/>
          <c:h val="0.79914348206474195"/>
        </c:manualLayout>
      </c:layout>
      <c:barChart>
        <c:barDir val="col"/>
        <c:grouping val="clustered"/>
        <c:varyColors val="0"/>
        <c:ser>
          <c:idx val="0"/>
          <c:order val="0"/>
          <c:tx>
            <c:strRef>
              <c:f>Indicadores!$C$15</c:f>
              <c:strCache>
                <c:ptCount val="1"/>
                <c:pt idx="0">
                  <c:v>Proporção de hipertensos com o exame clínico em dia de acordo com o protocolo</c:v>
                </c:pt>
              </c:strCache>
            </c:strRef>
          </c:tx>
          <c:spPr>
            <a:gradFill rotWithShape="0">
              <a:gsLst>
                <a:gs pos="0">
                  <a:srgbClr val="3A7CCB"/>
                </a:gs>
                <a:gs pos="20000">
                  <a:srgbClr val="3C7BC7"/>
                </a:gs>
                <a:gs pos="100000">
                  <a:srgbClr val="2C5D98"/>
                </a:gs>
              </a:gsLst>
              <a:lin ang="5400000"/>
            </a:gradFill>
            <a:ln w="25400">
              <a:noFill/>
            </a:ln>
            <a:effectLst>
              <a:outerShdw dist="35921" dir="2700000" algn="br">
                <a:srgbClr val="000000"/>
              </a:outerShdw>
            </a:effectLst>
          </c:spPr>
          <c:invertIfNegative val="0"/>
          <c:dLbls>
            <c:showLegendKey val="0"/>
            <c:showVal val="1"/>
            <c:showCatName val="0"/>
            <c:showSerName val="0"/>
            <c:showPercent val="0"/>
            <c:showBubbleSize val="0"/>
            <c:showLeaderLines val="0"/>
          </c:dLbls>
          <c:cat>
            <c:strRef>
              <c:f>Indicadores!$D$14:$G$14</c:f>
              <c:strCache>
                <c:ptCount val="4"/>
                <c:pt idx="0">
                  <c:v>Mês 1</c:v>
                </c:pt>
                <c:pt idx="1">
                  <c:v>Mês 2</c:v>
                </c:pt>
                <c:pt idx="2">
                  <c:v>Mês 3</c:v>
                </c:pt>
                <c:pt idx="3">
                  <c:v>Mês 4</c:v>
                </c:pt>
              </c:strCache>
            </c:strRef>
          </c:cat>
          <c:val>
            <c:numRef>
              <c:f>Indicadores!$D$15:$G$15</c:f>
              <c:numCache>
                <c:formatCode>0.0%</c:formatCode>
                <c:ptCount val="4"/>
                <c:pt idx="0">
                  <c:v>0.98148148148148151</c:v>
                </c:pt>
                <c:pt idx="1">
                  <c:v>0.93142857142857904</c:v>
                </c:pt>
                <c:pt idx="2">
                  <c:v>0.93442622950819765</c:v>
                </c:pt>
                <c:pt idx="3">
                  <c:v>0.98461538461538467</c:v>
                </c:pt>
              </c:numCache>
            </c:numRef>
          </c:val>
        </c:ser>
        <c:dLbls>
          <c:showLegendKey val="0"/>
          <c:showVal val="0"/>
          <c:showCatName val="0"/>
          <c:showSerName val="0"/>
          <c:showPercent val="0"/>
          <c:showBubbleSize val="0"/>
        </c:dLbls>
        <c:gapWidth val="150"/>
        <c:axId val="74262016"/>
        <c:axId val="123427584"/>
      </c:barChart>
      <c:catAx>
        <c:axId val="7426201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a:pPr>
            <a:endParaRPr lang="pt-BR"/>
          </a:p>
        </c:txPr>
        <c:crossAx val="123427584"/>
        <c:crosses val="autoZero"/>
        <c:auto val="1"/>
        <c:lblAlgn val="ctr"/>
        <c:lblOffset val="100"/>
        <c:noMultiLvlLbl val="0"/>
      </c:catAx>
      <c:valAx>
        <c:axId val="123427584"/>
        <c:scaling>
          <c:orientation val="minMax"/>
          <c:max val="1"/>
          <c:min val="0"/>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a:pPr>
            <a:endParaRPr lang="pt-BR"/>
          </a:p>
        </c:txPr>
        <c:crossAx val="74262016"/>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2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Indicadores!$S$15</c:f>
              <c:strCache>
                <c:ptCount val="1"/>
                <c:pt idx="0">
                  <c:v>Proporção de diabéticos com o exame clínico em dia de acordo com o protocolo</c:v>
                </c:pt>
              </c:strCache>
            </c:strRef>
          </c:tx>
          <c:spPr>
            <a:solidFill>
              <a:srgbClr val="4F81BD"/>
            </a:solidFill>
            <a:ln w="25400">
              <a:noFill/>
            </a:ln>
          </c:spPr>
          <c:invertIfNegative val="0"/>
          <c:dLbls>
            <c:showLegendKey val="0"/>
            <c:showVal val="1"/>
            <c:showCatName val="0"/>
            <c:showSerName val="0"/>
            <c:showPercent val="0"/>
            <c:showBubbleSize val="0"/>
            <c:showLeaderLines val="0"/>
          </c:dLbls>
          <c:cat>
            <c:strRef>
              <c:f>Indicadores!$T$14:$W$14</c:f>
              <c:strCache>
                <c:ptCount val="4"/>
                <c:pt idx="0">
                  <c:v>Mês 1</c:v>
                </c:pt>
                <c:pt idx="1">
                  <c:v>Mês 2</c:v>
                </c:pt>
                <c:pt idx="2">
                  <c:v>Mês 3</c:v>
                </c:pt>
                <c:pt idx="3">
                  <c:v>Mês 4</c:v>
                </c:pt>
              </c:strCache>
            </c:strRef>
          </c:cat>
          <c:val>
            <c:numRef>
              <c:f>Indicadores!$T$15:$W$15</c:f>
              <c:numCache>
                <c:formatCode>0.0%</c:formatCode>
                <c:ptCount val="4"/>
                <c:pt idx="0">
                  <c:v>0.92</c:v>
                </c:pt>
                <c:pt idx="1">
                  <c:v>0.84905660377359271</c:v>
                </c:pt>
                <c:pt idx="2">
                  <c:v>0.95000000000000062</c:v>
                </c:pt>
                <c:pt idx="3">
                  <c:v>0.98333333333333328</c:v>
                </c:pt>
              </c:numCache>
            </c:numRef>
          </c:val>
        </c:ser>
        <c:dLbls>
          <c:showLegendKey val="0"/>
          <c:showVal val="0"/>
          <c:showCatName val="0"/>
          <c:showSerName val="0"/>
          <c:showPercent val="0"/>
          <c:showBubbleSize val="0"/>
        </c:dLbls>
        <c:gapWidth val="150"/>
        <c:axId val="74262528"/>
        <c:axId val="127754240"/>
      </c:barChart>
      <c:catAx>
        <c:axId val="7426252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a:pPr>
            <a:endParaRPr lang="pt-BR"/>
          </a:p>
        </c:txPr>
        <c:crossAx val="127754240"/>
        <c:crosses val="autoZero"/>
        <c:auto val="1"/>
        <c:lblAlgn val="ctr"/>
        <c:lblOffset val="100"/>
        <c:noMultiLvlLbl val="0"/>
      </c:catAx>
      <c:valAx>
        <c:axId val="127754240"/>
        <c:scaling>
          <c:orientation val="minMax"/>
          <c:max val="1"/>
          <c:min val="0"/>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a:pPr>
            <a:endParaRPr lang="pt-BR"/>
          </a:p>
        </c:txPr>
        <c:crossAx val="74262528"/>
        <c:crosses val="autoZero"/>
        <c:crossBetween val="between"/>
        <c:min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lgn="just">
        <a:defRPr sz="1200" b="0" i="0" u="none" strike="noStrike" baseline="0">
          <a:solidFill>
            <a:srgbClr val="000000"/>
          </a:solidFill>
          <a:latin typeface="Calibri"/>
          <a:ea typeface="Calibri"/>
          <a:cs typeface="Calibri"/>
        </a:defRPr>
      </a:pPr>
      <a:endParaRPr lang="pt-BR"/>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1.13831E-7</cdr:x>
      <cdr:y>0.68831</cdr:y>
    </cdr:from>
    <cdr:to>
      <cdr:x>0.49874</cdr:x>
      <cdr:y>0.95782</cdr:y>
    </cdr:to>
    <cdr:sp macro="" textlink="">
      <cdr:nvSpPr>
        <cdr:cNvPr id="3" name="CaixaDeTexto 9"/>
        <cdr:cNvSpPr txBox="1"/>
      </cdr:nvSpPr>
      <cdr:spPr>
        <a:xfrm xmlns:a="http://schemas.openxmlformats.org/drawingml/2006/main">
          <a:off x="1" y="3816424"/>
          <a:ext cx="4381446" cy="149434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B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just"/>
          <a:r>
            <a:rPr lang="pt-BR" sz="1600" dirty="0"/>
            <a:t>Figura 1: Cobertura do programa de atenção ao hipertenso na unidade de saúde BNH, nos meses de setembro a dezembro de 2013. Coronel </a:t>
          </a:r>
          <a:r>
            <a:rPr lang="pt-BR" sz="1600" dirty="0" smtClean="0"/>
            <a:t>Vivida-PR.</a:t>
          </a:r>
        </a:p>
        <a:p xmlns:a="http://schemas.openxmlformats.org/drawingml/2006/main">
          <a:pPr algn="just"/>
          <a:r>
            <a:rPr lang="pt-BR" sz="1200" dirty="0" smtClean="0"/>
            <a:t>Fonte: Planilha de dados, 2013</a:t>
          </a:r>
        </a:p>
        <a:p xmlns:a="http://schemas.openxmlformats.org/drawingml/2006/main">
          <a:pPr algn="just"/>
          <a:endParaRPr lang="pt-BR" sz="1600" dirty="0"/>
        </a:p>
      </cdr:txBody>
    </cdr:sp>
  </cdr:relSizeAnchor>
  <cdr:relSizeAnchor xmlns:cdr="http://schemas.openxmlformats.org/drawingml/2006/chartDrawing">
    <cdr:from>
      <cdr:x>0.51624</cdr:x>
      <cdr:y>0.68831</cdr:y>
    </cdr:from>
    <cdr:to>
      <cdr:x>1</cdr:x>
      <cdr:y>0.94643</cdr:y>
    </cdr:to>
    <cdr:sp macro="" textlink="">
      <cdr:nvSpPr>
        <cdr:cNvPr id="6" name="CaixaDeTexto 5"/>
        <cdr:cNvSpPr txBox="1"/>
      </cdr:nvSpPr>
      <cdr:spPr>
        <a:xfrm xmlns:a="http://schemas.openxmlformats.org/drawingml/2006/main">
          <a:off x="4535181" y="3816424"/>
          <a:ext cx="4249795" cy="143116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algn="just"/>
          <a:r>
            <a:rPr lang="pt-BR" sz="1600" dirty="0" smtClean="0"/>
            <a:t>Figura 2: Cobertura do programa de atenção ao Diabético na unidade de saúde BNH, nos meses de setembro a dezembro de 2013. Coronel Vivida-PR.</a:t>
          </a:r>
        </a:p>
        <a:p xmlns:a="http://schemas.openxmlformats.org/drawingml/2006/main">
          <a:pPr algn="just"/>
          <a:r>
            <a:rPr lang="pt-BR" sz="1200" dirty="0" smtClean="0"/>
            <a:t>Fonte: Planilha de dados, 2013.</a:t>
          </a:r>
        </a:p>
        <a:p xmlns:a="http://schemas.openxmlformats.org/drawingml/2006/main">
          <a:pPr algn="just"/>
          <a:r>
            <a:rPr lang="pt-BR" sz="1100" dirty="0" smtClean="0"/>
            <a:t> </a:t>
          </a:r>
          <a:endParaRPr lang="pt-BR" sz="1100" dirty="0"/>
        </a:p>
      </cdr:txBody>
    </cdr:sp>
  </cdr:relSizeAnchor>
</c:userShapes>
</file>

<file path=ppt/drawings/drawing10.xml><?xml version="1.0" encoding="utf-8"?>
<c:userShapes xmlns:c="http://schemas.openxmlformats.org/drawingml/2006/chart">
  <cdr:relSizeAnchor xmlns:cdr="http://schemas.openxmlformats.org/drawingml/2006/chartDrawing">
    <cdr:from>
      <cdr:x>1.13831E-7</cdr:x>
      <cdr:y>0.65863</cdr:y>
    </cdr:from>
    <cdr:to>
      <cdr:x>0.49874</cdr:x>
      <cdr:y>0.91719</cdr:y>
    </cdr:to>
    <cdr:sp macro="" textlink="">
      <cdr:nvSpPr>
        <cdr:cNvPr id="3" name="CaixaDeTexto 9"/>
        <cdr:cNvSpPr txBox="1"/>
      </cdr:nvSpPr>
      <cdr:spPr>
        <a:xfrm xmlns:a="http://schemas.openxmlformats.org/drawingml/2006/main">
          <a:off x="1" y="3841557"/>
          <a:ext cx="4381418" cy="15081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B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just"/>
          <a:r>
            <a:rPr lang="pt-BR" sz="1600" dirty="0" smtClean="0"/>
            <a:t>Figura 19: Proporção de hipertensos com orientação sobre a prática de atividade física regular da unidade de saúde BNH, nos meses de setembro a dezembro de 2013. Coronel Vivida-PR.</a:t>
          </a:r>
        </a:p>
        <a:p xmlns:a="http://schemas.openxmlformats.org/drawingml/2006/main">
          <a:pPr algn="just"/>
          <a:r>
            <a:rPr lang="pt-BR" sz="1200" dirty="0" smtClean="0"/>
            <a:t>Fonte: Planilha de dados, 2013</a:t>
          </a:r>
        </a:p>
        <a:p xmlns:a="http://schemas.openxmlformats.org/drawingml/2006/main">
          <a:pPr algn="just"/>
          <a:endParaRPr lang="pt-BR" sz="1600" dirty="0"/>
        </a:p>
      </cdr:txBody>
    </cdr:sp>
  </cdr:relSizeAnchor>
  <cdr:relSizeAnchor xmlns:cdr="http://schemas.openxmlformats.org/drawingml/2006/chartDrawing">
    <cdr:from>
      <cdr:x>0.5</cdr:x>
      <cdr:y>0.65714</cdr:y>
    </cdr:from>
    <cdr:to>
      <cdr:x>1</cdr:x>
      <cdr:y>0.90515</cdr:y>
    </cdr:to>
    <cdr:sp macro="" textlink="">
      <cdr:nvSpPr>
        <cdr:cNvPr id="6" name="CaixaDeTexto 5"/>
        <cdr:cNvSpPr txBox="1"/>
      </cdr:nvSpPr>
      <cdr:spPr>
        <a:xfrm xmlns:a="http://schemas.openxmlformats.org/drawingml/2006/main">
          <a:off x="4392488" y="3832866"/>
          <a:ext cx="4392488" cy="1446550"/>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pt-BR" sz="1600" dirty="0">
              <a:latin typeface="+mn-lt"/>
              <a:ea typeface="+mn-ea"/>
              <a:cs typeface="+mn-cs"/>
            </a:rPr>
            <a:t>Figura 20: Proporção de diabéticos com orientação sobre a prática de atividade física regular da unidade de saúde BNH, nos meses de setembro a dezembro de 2013. Coronel Vivida-PR.</a:t>
          </a:r>
        </a:p>
        <a:p xmlns:a="http://schemas.openxmlformats.org/drawingml/2006/main">
          <a:pPr algn="just"/>
          <a:r>
            <a:rPr lang="pt-BR" sz="1200" dirty="0" smtClean="0">
              <a:latin typeface="+mn-lt"/>
            </a:rPr>
            <a:t>Fonte: Planilha de dados, 2013.</a:t>
          </a:r>
        </a:p>
        <a:p xmlns:a="http://schemas.openxmlformats.org/drawingml/2006/main">
          <a:pPr algn="just"/>
          <a:r>
            <a:rPr lang="pt-BR" sz="1200" dirty="0" smtClean="0">
              <a:latin typeface="+mn-lt"/>
            </a:rPr>
            <a:t> </a:t>
          </a:r>
          <a:endParaRPr lang="pt-BR" sz="1200" dirty="0">
            <a:latin typeface="+mn-lt"/>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1.13831E-7</cdr:x>
      <cdr:y>0.65863</cdr:y>
    </cdr:from>
    <cdr:to>
      <cdr:x>0.49874</cdr:x>
      <cdr:y>0.95941</cdr:y>
    </cdr:to>
    <cdr:sp macro="" textlink="">
      <cdr:nvSpPr>
        <cdr:cNvPr id="3" name="CaixaDeTexto 9"/>
        <cdr:cNvSpPr txBox="1"/>
      </cdr:nvSpPr>
      <cdr:spPr>
        <a:xfrm xmlns:a="http://schemas.openxmlformats.org/drawingml/2006/main">
          <a:off x="1" y="3841557"/>
          <a:ext cx="4381418" cy="175432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B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just"/>
          <a:r>
            <a:rPr lang="pt-BR" sz="1600" dirty="0" smtClean="0"/>
            <a:t>Figura 21: Proporção de hipertensos que receberam orientação sobre os riscos do tabagismo da unidade de saúde BNH, nos meses de setembro a dezembro de 2013. Coronel Vivida-PR.</a:t>
          </a:r>
        </a:p>
        <a:p xmlns:a="http://schemas.openxmlformats.org/drawingml/2006/main">
          <a:pPr algn="just"/>
          <a:r>
            <a:rPr lang="pt-BR" sz="1200" dirty="0" smtClean="0"/>
            <a:t>Fonte: Planilha de dados, 2013</a:t>
          </a:r>
        </a:p>
        <a:p xmlns:a="http://schemas.openxmlformats.org/drawingml/2006/main">
          <a:pPr algn="just"/>
          <a:endParaRPr lang="pt-BR" sz="1600" dirty="0"/>
        </a:p>
      </cdr:txBody>
    </cdr:sp>
  </cdr:relSizeAnchor>
  <cdr:relSizeAnchor xmlns:cdr="http://schemas.openxmlformats.org/drawingml/2006/chartDrawing">
    <cdr:from>
      <cdr:x>0.5</cdr:x>
      <cdr:y>0.65714</cdr:y>
    </cdr:from>
    <cdr:to>
      <cdr:x>1</cdr:x>
      <cdr:y>0.9157</cdr:y>
    </cdr:to>
    <cdr:sp macro="" textlink="">
      <cdr:nvSpPr>
        <cdr:cNvPr id="6" name="CaixaDeTexto 5"/>
        <cdr:cNvSpPr txBox="1"/>
      </cdr:nvSpPr>
      <cdr:spPr>
        <a:xfrm xmlns:a="http://schemas.openxmlformats.org/drawingml/2006/main">
          <a:off x="4392488" y="3832866"/>
          <a:ext cx="4392488" cy="1508105"/>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algn="just"/>
          <a:r>
            <a:rPr lang="pt-BR" sz="1600" dirty="0">
              <a:latin typeface="+mn-lt"/>
              <a:ea typeface="+mn-ea"/>
              <a:cs typeface="+mn-cs"/>
            </a:rPr>
            <a:t>Figura 22: Proporção de diabéticos que receberam orientação sobre os riscos do tabagismo da unidade de saúde BNH, nos meses de setembro a dezembro de 2013. Coronel Vivida-PR.</a:t>
          </a:r>
        </a:p>
        <a:p xmlns:a="http://schemas.openxmlformats.org/drawingml/2006/main">
          <a:pPr algn="just"/>
          <a:r>
            <a:rPr lang="pt-BR" sz="1200" dirty="0" smtClean="0">
              <a:latin typeface="+mn-lt"/>
            </a:rPr>
            <a:t>Fonte: Planilha de dados, 2013.</a:t>
          </a:r>
        </a:p>
        <a:p xmlns:a="http://schemas.openxmlformats.org/drawingml/2006/main">
          <a:pPr algn="just"/>
          <a:r>
            <a:rPr lang="pt-BR" sz="1600" dirty="0" smtClean="0">
              <a:latin typeface="+mn-lt"/>
            </a:rPr>
            <a:t> </a:t>
          </a:r>
          <a:endParaRPr lang="pt-BR" sz="1600" dirty="0">
            <a:latin typeface="+mn-l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1.13831E-7</cdr:x>
      <cdr:y>0.65863</cdr:y>
    </cdr:from>
    <cdr:to>
      <cdr:x>0.49874</cdr:x>
      <cdr:y>0.92374</cdr:y>
    </cdr:to>
    <cdr:sp macro="" textlink="">
      <cdr:nvSpPr>
        <cdr:cNvPr id="3" name="CaixaDeTexto 9"/>
        <cdr:cNvSpPr txBox="1"/>
      </cdr:nvSpPr>
      <cdr:spPr>
        <a:xfrm xmlns:a="http://schemas.openxmlformats.org/drawingml/2006/main">
          <a:off x="1" y="3746704"/>
          <a:ext cx="4381418" cy="15081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B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just"/>
          <a:r>
            <a:rPr lang="pt-BR" sz="1600" dirty="0" smtClean="0"/>
            <a:t>Figura 3: Proporção de hipertensos faltosos às consultas com busca ativa na unidade de saúde BNH, nos meses de setembro a dezembro de 2013.Coronel Vivida-PR.</a:t>
          </a:r>
        </a:p>
        <a:p xmlns:a="http://schemas.openxmlformats.org/drawingml/2006/main">
          <a:pPr algn="just"/>
          <a:r>
            <a:rPr lang="pt-BR" sz="1200" dirty="0" smtClean="0"/>
            <a:t>Fonte: Planilha de dados, 2013</a:t>
          </a:r>
        </a:p>
        <a:p xmlns:a="http://schemas.openxmlformats.org/drawingml/2006/main">
          <a:pPr algn="just"/>
          <a:endParaRPr lang="pt-BR" sz="1600" dirty="0"/>
        </a:p>
      </cdr:txBody>
    </cdr:sp>
  </cdr:relSizeAnchor>
  <cdr:relSizeAnchor xmlns:cdr="http://schemas.openxmlformats.org/drawingml/2006/chartDrawing">
    <cdr:from>
      <cdr:x>0.51624</cdr:x>
      <cdr:y>0.65714</cdr:y>
    </cdr:from>
    <cdr:to>
      <cdr:x>1</cdr:x>
      <cdr:y>0.92225</cdr:y>
    </cdr:to>
    <cdr:sp macro="" textlink="">
      <cdr:nvSpPr>
        <cdr:cNvPr id="6" name="CaixaDeTexto 5"/>
        <cdr:cNvSpPr txBox="1"/>
      </cdr:nvSpPr>
      <cdr:spPr>
        <a:xfrm xmlns:a="http://schemas.openxmlformats.org/drawingml/2006/main">
          <a:off x="4535156" y="3738228"/>
          <a:ext cx="4249820" cy="1508105"/>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algn="just"/>
          <a:r>
            <a:rPr lang="pt-BR" sz="1600" dirty="0">
              <a:latin typeface="+mn-lt"/>
              <a:ea typeface="+mn-ea"/>
              <a:cs typeface="+mn-cs"/>
            </a:rPr>
            <a:t>Figura 4: Proporção de diabéticos faltosos às consultas com busca ativa na unidade de saúde BNH, nos meses de setembro a dezembro de 2013. Coronel Vivida-PR.</a:t>
          </a:r>
        </a:p>
        <a:p xmlns:a="http://schemas.openxmlformats.org/drawingml/2006/main">
          <a:pPr algn="just"/>
          <a:r>
            <a:rPr lang="pt-BR" sz="1200" dirty="0" smtClean="0">
              <a:latin typeface="+mj-lt"/>
            </a:rPr>
            <a:t>Fonte: Planilha de dados, 2013.</a:t>
          </a:r>
        </a:p>
        <a:p xmlns:a="http://schemas.openxmlformats.org/drawingml/2006/main">
          <a:pPr algn="just"/>
          <a:r>
            <a:rPr lang="pt-BR" sz="1600" dirty="0" smtClean="0">
              <a:latin typeface="+mj-lt"/>
            </a:rPr>
            <a:t> </a:t>
          </a:r>
          <a:endParaRPr lang="pt-BR" sz="1600" dirty="0">
            <a:latin typeface="+mj-l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1.13831E-7</cdr:x>
      <cdr:y>0.65863</cdr:y>
    </cdr:from>
    <cdr:to>
      <cdr:x>0.49874</cdr:x>
      <cdr:y>0.92374</cdr:y>
    </cdr:to>
    <cdr:sp macro="" textlink="">
      <cdr:nvSpPr>
        <cdr:cNvPr id="3" name="CaixaDeTexto 9"/>
        <cdr:cNvSpPr txBox="1"/>
      </cdr:nvSpPr>
      <cdr:spPr>
        <a:xfrm xmlns:a="http://schemas.openxmlformats.org/drawingml/2006/main">
          <a:off x="1" y="3746704"/>
          <a:ext cx="4381418" cy="15081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B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just"/>
          <a:r>
            <a:rPr lang="pt-BR" sz="1600" dirty="0" smtClean="0"/>
            <a:t>Figura 5: Proporção de hipertensos com exame clínico em dia de acordo com o protocolo da unidade de saúde BNH, nos meses de setembro a dezembro de 2013. Coronel Vivida-PR.</a:t>
          </a:r>
        </a:p>
        <a:p xmlns:a="http://schemas.openxmlformats.org/drawingml/2006/main">
          <a:pPr algn="just"/>
          <a:r>
            <a:rPr lang="pt-BR" sz="1200" dirty="0" smtClean="0"/>
            <a:t>Fonte: Planilha de dados, 2013</a:t>
          </a:r>
        </a:p>
        <a:p xmlns:a="http://schemas.openxmlformats.org/drawingml/2006/main">
          <a:pPr algn="just"/>
          <a:endParaRPr lang="pt-BR" sz="1600" dirty="0"/>
        </a:p>
      </cdr:txBody>
    </cdr:sp>
  </cdr:relSizeAnchor>
  <cdr:relSizeAnchor xmlns:cdr="http://schemas.openxmlformats.org/drawingml/2006/chartDrawing">
    <cdr:from>
      <cdr:x>0.5</cdr:x>
      <cdr:y>0.65714</cdr:y>
    </cdr:from>
    <cdr:to>
      <cdr:x>1</cdr:x>
      <cdr:y>0.92225</cdr:y>
    </cdr:to>
    <cdr:sp macro="" textlink="">
      <cdr:nvSpPr>
        <cdr:cNvPr id="6" name="CaixaDeTexto 5"/>
        <cdr:cNvSpPr txBox="1"/>
      </cdr:nvSpPr>
      <cdr:spPr>
        <a:xfrm xmlns:a="http://schemas.openxmlformats.org/drawingml/2006/main">
          <a:off x="4392488" y="3738228"/>
          <a:ext cx="4392488" cy="1508105"/>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algn="just"/>
          <a:r>
            <a:rPr lang="pt-BR" sz="1600" dirty="0">
              <a:latin typeface="+mn-lt"/>
              <a:ea typeface="+mn-ea"/>
              <a:cs typeface="+mn-cs"/>
            </a:rPr>
            <a:t>Figura 6: Proporção de diabéticos com exame clínico em dia de acordo com o protocolo da unidade de saúde BNH, nos meses de setembro a dezembro de 2013. Coronel Vivida-PR.</a:t>
          </a:r>
        </a:p>
        <a:p xmlns:a="http://schemas.openxmlformats.org/drawingml/2006/main">
          <a:pPr algn="just"/>
          <a:r>
            <a:rPr lang="pt-BR" sz="1200" dirty="0" smtClean="0">
              <a:latin typeface="+mj-lt"/>
            </a:rPr>
            <a:t>Fonte: Planilha de dados, 2013.</a:t>
          </a:r>
        </a:p>
        <a:p xmlns:a="http://schemas.openxmlformats.org/drawingml/2006/main">
          <a:pPr algn="just"/>
          <a:r>
            <a:rPr lang="pt-BR" sz="1600" dirty="0" smtClean="0">
              <a:latin typeface="+mj-lt"/>
            </a:rPr>
            <a:t> </a:t>
          </a:r>
          <a:endParaRPr lang="pt-BR" sz="1600" dirty="0">
            <a:latin typeface="+mj-l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1.13831E-7</cdr:x>
      <cdr:y>0.65863</cdr:y>
    </cdr:from>
    <cdr:to>
      <cdr:x>0.49874</cdr:x>
      <cdr:y>0.92374</cdr:y>
    </cdr:to>
    <cdr:sp macro="" textlink="">
      <cdr:nvSpPr>
        <cdr:cNvPr id="3" name="CaixaDeTexto 9"/>
        <cdr:cNvSpPr txBox="1"/>
      </cdr:nvSpPr>
      <cdr:spPr>
        <a:xfrm xmlns:a="http://schemas.openxmlformats.org/drawingml/2006/main">
          <a:off x="1" y="3746704"/>
          <a:ext cx="4381418" cy="15081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B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just"/>
          <a:r>
            <a:rPr lang="pt-BR" sz="1600" dirty="0" smtClean="0"/>
            <a:t>Figura 7: Proporção de hipertensos com exames complementares em dia de acordo com o protocolo da unidade de saúde BNH, nos meses de setembro a dezembro de 2013. Coronel Vivida-PR.</a:t>
          </a:r>
        </a:p>
        <a:p xmlns:a="http://schemas.openxmlformats.org/drawingml/2006/main">
          <a:pPr algn="just"/>
          <a:r>
            <a:rPr lang="pt-BR" sz="1200" dirty="0" smtClean="0"/>
            <a:t>Fonte: Planilha de dados, 2013</a:t>
          </a:r>
        </a:p>
        <a:p xmlns:a="http://schemas.openxmlformats.org/drawingml/2006/main">
          <a:pPr algn="just"/>
          <a:endParaRPr lang="pt-BR" sz="1600" dirty="0"/>
        </a:p>
      </cdr:txBody>
    </cdr:sp>
  </cdr:relSizeAnchor>
  <cdr:relSizeAnchor xmlns:cdr="http://schemas.openxmlformats.org/drawingml/2006/chartDrawing">
    <cdr:from>
      <cdr:x>0.5</cdr:x>
      <cdr:y>0.65714</cdr:y>
    </cdr:from>
    <cdr:to>
      <cdr:x>1</cdr:x>
      <cdr:y>0.92225</cdr:y>
    </cdr:to>
    <cdr:sp macro="" textlink="">
      <cdr:nvSpPr>
        <cdr:cNvPr id="6" name="CaixaDeTexto 5"/>
        <cdr:cNvSpPr txBox="1"/>
      </cdr:nvSpPr>
      <cdr:spPr>
        <a:xfrm xmlns:a="http://schemas.openxmlformats.org/drawingml/2006/main">
          <a:off x="4392488" y="3738228"/>
          <a:ext cx="4392488" cy="1508105"/>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algn="just"/>
          <a:r>
            <a:rPr lang="pt-BR" sz="1600" dirty="0">
              <a:latin typeface="+mn-lt"/>
              <a:ea typeface="+mn-ea"/>
              <a:cs typeface="+mn-cs"/>
            </a:rPr>
            <a:t>Figura 8: Proporção de diabéticos com exames complementares em dia de acordo com o protocolo da unidade de saúde BNH, nos meses de setembro a dezembro de 2013. Coronel Vivida-PR.</a:t>
          </a:r>
        </a:p>
        <a:p xmlns:a="http://schemas.openxmlformats.org/drawingml/2006/main">
          <a:pPr algn="just"/>
          <a:r>
            <a:rPr lang="pt-BR" sz="1200" dirty="0" smtClean="0">
              <a:latin typeface="+mj-lt"/>
            </a:rPr>
            <a:t>Fonte: Planilha de dados, 2013.</a:t>
          </a:r>
        </a:p>
        <a:p xmlns:a="http://schemas.openxmlformats.org/drawingml/2006/main">
          <a:pPr algn="just"/>
          <a:r>
            <a:rPr lang="pt-BR" sz="1600" dirty="0" smtClean="0">
              <a:latin typeface="+mj-lt"/>
            </a:rPr>
            <a:t> </a:t>
          </a:r>
          <a:endParaRPr lang="pt-BR" sz="1600" dirty="0">
            <a:latin typeface="+mj-l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1.13831E-7</cdr:x>
      <cdr:y>0.65863</cdr:y>
    </cdr:from>
    <cdr:to>
      <cdr:x>0.49874</cdr:x>
      <cdr:y>0.96702</cdr:y>
    </cdr:to>
    <cdr:sp macro="" textlink="">
      <cdr:nvSpPr>
        <cdr:cNvPr id="3" name="CaixaDeTexto 9"/>
        <cdr:cNvSpPr txBox="1"/>
      </cdr:nvSpPr>
      <cdr:spPr>
        <a:xfrm xmlns:a="http://schemas.openxmlformats.org/drawingml/2006/main">
          <a:off x="1" y="3746704"/>
          <a:ext cx="4381418" cy="175432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B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just"/>
          <a:r>
            <a:rPr lang="pt-BR" sz="1600" dirty="0" smtClean="0"/>
            <a:t>Figura 9: Proporção de hipertensos com prescrição de medicamentos da lista de HIPERDIA ou da farmácia popular da unidade de saúde BNH, nos meses de setembro a dezembro de 2013. Coronel Vivida-PR. </a:t>
          </a:r>
        </a:p>
        <a:p xmlns:a="http://schemas.openxmlformats.org/drawingml/2006/main">
          <a:pPr algn="just"/>
          <a:r>
            <a:rPr lang="pt-BR" sz="1200" dirty="0" smtClean="0"/>
            <a:t>Fonte: Planilha de dados, 2013</a:t>
          </a:r>
        </a:p>
        <a:p xmlns:a="http://schemas.openxmlformats.org/drawingml/2006/main">
          <a:pPr algn="just"/>
          <a:endParaRPr lang="pt-BR" sz="1600" dirty="0"/>
        </a:p>
      </cdr:txBody>
    </cdr:sp>
  </cdr:relSizeAnchor>
  <cdr:relSizeAnchor xmlns:cdr="http://schemas.openxmlformats.org/drawingml/2006/chartDrawing">
    <cdr:from>
      <cdr:x>0.5</cdr:x>
      <cdr:y>0.65714</cdr:y>
    </cdr:from>
    <cdr:to>
      <cdr:x>1</cdr:x>
      <cdr:y>0.96553</cdr:y>
    </cdr:to>
    <cdr:sp macro="" textlink="">
      <cdr:nvSpPr>
        <cdr:cNvPr id="6" name="CaixaDeTexto 5"/>
        <cdr:cNvSpPr txBox="1"/>
      </cdr:nvSpPr>
      <cdr:spPr>
        <a:xfrm xmlns:a="http://schemas.openxmlformats.org/drawingml/2006/main">
          <a:off x="4392488" y="3738228"/>
          <a:ext cx="4392488" cy="1754326"/>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algn="just"/>
          <a:r>
            <a:rPr lang="pt-BR" sz="1600" dirty="0">
              <a:latin typeface="+mn-lt"/>
              <a:ea typeface="+mn-ea"/>
              <a:cs typeface="+mn-cs"/>
            </a:rPr>
            <a:t>Figura 10: Proporção de diabéticos com prescrição de medicamentos da lista de HIPERDIA ou da farmácia popular da unidade de saúde BNH, nos meses de setembro a dezembro de 2013. Coronel Vivida-PR.</a:t>
          </a:r>
        </a:p>
        <a:p xmlns:a="http://schemas.openxmlformats.org/drawingml/2006/main">
          <a:pPr algn="just"/>
          <a:r>
            <a:rPr lang="pt-BR" sz="1200" dirty="0" smtClean="0">
              <a:latin typeface="+mj-lt"/>
            </a:rPr>
            <a:t>Fonte: Planilha de dados, 2013.</a:t>
          </a:r>
        </a:p>
        <a:p xmlns:a="http://schemas.openxmlformats.org/drawingml/2006/main">
          <a:pPr algn="just"/>
          <a:r>
            <a:rPr lang="pt-BR" sz="1600" dirty="0" smtClean="0">
              <a:latin typeface="+mj-lt"/>
            </a:rPr>
            <a:t> </a:t>
          </a:r>
          <a:endParaRPr lang="pt-BR" sz="1600" dirty="0">
            <a:latin typeface="+mj-lt"/>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1.13831E-7</cdr:x>
      <cdr:y>0.65863</cdr:y>
    </cdr:from>
    <cdr:to>
      <cdr:x>0.49874</cdr:x>
      <cdr:y>0.92374</cdr:y>
    </cdr:to>
    <cdr:sp macro="" textlink="">
      <cdr:nvSpPr>
        <cdr:cNvPr id="3" name="CaixaDeTexto 9"/>
        <cdr:cNvSpPr txBox="1"/>
      </cdr:nvSpPr>
      <cdr:spPr>
        <a:xfrm xmlns:a="http://schemas.openxmlformats.org/drawingml/2006/main">
          <a:off x="1" y="3746704"/>
          <a:ext cx="4381418" cy="15081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B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just"/>
          <a:r>
            <a:rPr lang="pt-BR" sz="1600" dirty="0" smtClean="0"/>
            <a:t>Figura 11: Proporção de hipertensos com registro adequado na ficha de acompanhamento da unidade de saúde BNH, nos meses de setembro a dezembro de 2013. Coronel Vivida-PR.</a:t>
          </a:r>
        </a:p>
        <a:p xmlns:a="http://schemas.openxmlformats.org/drawingml/2006/main">
          <a:pPr algn="just"/>
          <a:r>
            <a:rPr lang="pt-BR" sz="1200" dirty="0" smtClean="0"/>
            <a:t>Fonte: Planilha de dados, 2013</a:t>
          </a:r>
        </a:p>
        <a:p xmlns:a="http://schemas.openxmlformats.org/drawingml/2006/main">
          <a:pPr algn="just"/>
          <a:endParaRPr lang="pt-BR" sz="1600" dirty="0"/>
        </a:p>
      </cdr:txBody>
    </cdr:sp>
  </cdr:relSizeAnchor>
  <cdr:relSizeAnchor xmlns:cdr="http://schemas.openxmlformats.org/drawingml/2006/chartDrawing">
    <cdr:from>
      <cdr:x>0.5</cdr:x>
      <cdr:y>0.65714</cdr:y>
    </cdr:from>
    <cdr:to>
      <cdr:x>1</cdr:x>
      <cdr:y>0.92225</cdr:y>
    </cdr:to>
    <cdr:sp macro="" textlink="">
      <cdr:nvSpPr>
        <cdr:cNvPr id="6" name="CaixaDeTexto 5"/>
        <cdr:cNvSpPr txBox="1"/>
      </cdr:nvSpPr>
      <cdr:spPr>
        <a:xfrm xmlns:a="http://schemas.openxmlformats.org/drawingml/2006/main">
          <a:off x="4392488" y="3738228"/>
          <a:ext cx="4392488" cy="1508105"/>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algn="just"/>
          <a:r>
            <a:rPr lang="pt-BR" sz="1600" dirty="0">
              <a:latin typeface="+mn-lt"/>
              <a:ea typeface="+mn-ea"/>
              <a:cs typeface="+mn-cs"/>
            </a:rPr>
            <a:t>Figura 12: Proporção de diabéticos com registro adequado na ficha de acompanhamento da unidade de saúde BNH, nos meses de setembro a dezembro de 2013. Coronel Vivida-PR.</a:t>
          </a:r>
        </a:p>
        <a:p xmlns:a="http://schemas.openxmlformats.org/drawingml/2006/main">
          <a:pPr algn="just"/>
          <a:r>
            <a:rPr lang="pt-BR" sz="1200" dirty="0" smtClean="0">
              <a:latin typeface="+mj-lt"/>
            </a:rPr>
            <a:t>Fonte: Planilha de dados, 2013.</a:t>
          </a:r>
        </a:p>
        <a:p xmlns:a="http://schemas.openxmlformats.org/drawingml/2006/main">
          <a:pPr algn="just"/>
          <a:r>
            <a:rPr lang="pt-BR" sz="1600" dirty="0" smtClean="0">
              <a:latin typeface="+mj-lt"/>
            </a:rPr>
            <a:t> </a:t>
          </a:r>
          <a:endParaRPr lang="pt-BR" sz="1600" dirty="0">
            <a:latin typeface="+mj-lt"/>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1.13831E-7</cdr:x>
      <cdr:y>0.65863</cdr:y>
    </cdr:from>
    <cdr:to>
      <cdr:x>0.49874</cdr:x>
      <cdr:y>0.96702</cdr:y>
    </cdr:to>
    <cdr:sp macro="" textlink="">
      <cdr:nvSpPr>
        <cdr:cNvPr id="3" name="CaixaDeTexto 9"/>
        <cdr:cNvSpPr txBox="1"/>
      </cdr:nvSpPr>
      <cdr:spPr>
        <a:xfrm xmlns:a="http://schemas.openxmlformats.org/drawingml/2006/main">
          <a:off x="1" y="3746704"/>
          <a:ext cx="4381418" cy="175432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B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just"/>
          <a:r>
            <a:rPr lang="pt-BR" sz="1600" dirty="0" smtClean="0"/>
            <a:t>Figura 13: Proporção de hipertensos com estratificação de risco cardiovascular por exame clínico em dia da unidade de saúde BNH, nos meses de setembro a dezembro de 2013. Coronel Vivida-PR.</a:t>
          </a:r>
        </a:p>
        <a:p xmlns:a="http://schemas.openxmlformats.org/drawingml/2006/main">
          <a:pPr algn="just"/>
          <a:r>
            <a:rPr lang="pt-BR" sz="1200" dirty="0" smtClean="0"/>
            <a:t>Fonte: Planilha de dados, 2013</a:t>
          </a:r>
        </a:p>
        <a:p xmlns:a="http://schemas.openxmlformats.org/drawingml/2006/main">
          <a:pPr algn="just"/>
          <a:endParaRPr lang="pt-BR" sz="1600" dirty="0"/>
        </a:p>
      </cdr:txBody>
    </cdr:sp>
  </cdr:relSizeAnchor>
  <cdr:relSizeAnchor xmlns:cdr="http://schemas.openxmlformats.org/drawingml/2006/chartDrawing">
    <cdr:from>
      <cdr:x>0.5</cdr:x>
      <cdr:y>0.65714</cdr:y>
    </cdr:from>
    <cdr:to>
      <cdr:x>1</cdr:x>
      <cdr:y>0.96553</cdr:y>
    </cdr:to>
    <cdr:sp macro="" textlink="">
      <cdr:nvSpPr>
        <cdr:cNvPr id="6" name="CaixaDeTexto 5"/>
        <cdr:cNvSpPr txBox="1"/>
      </cdr:nvSpPr>
      <cdr:spPr>
        <a:xfrm xmlns:a="http://schemas.openxmlformats.org/drawingml/2006/main">
          <a:off x="4392488" y="3738228"/>
          <a:ext cx="4392488" cy="1754326"/>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algn="just"/>
          <a:r>
            <a:rPr lang="pt-BR" sz="1600" dirty="0">
              <a:latin typeface="+mn-lt"/>
              <a:ea typeface="+mn-ea"/>
              <a:cs typeface="+mn-cs"/>
            </a:rPr>
            <a:t>Figura 14: Proporção de diabéticos com estratificação de risco cardiovascular por exame clínico em dia da unidade de saúde BNH, nos meses de setembro a dezembro de 2013. Coronel Vivida-PR.</a:t>
          </a:r>
        </a:p>
        <a:p xmlns:a="http://schemas.openxmlformats.org/drawingml/2006/main">
          <a:pPr algn="just"/>
          <a:r>
            <a:rPr lang="pt-BR" sz="1200" dirty="0" smtClean="0">
              <a:latin typeface="+mj-lt"/>
            </a:rPr>
            <a:t>Fonte: Planilha de dados, 2013.</a:t>
          </a:r>
        </a:p>
        <a:p xmlns:a="http://schemas.openxmlformats.org/drawingml/2006/main">
          <a:pPr algn="just"/>
          <a:r>
            <a:rPr lang="pt-BR" sz="1600" dirty="0" smtClean="0">
              <a:latin typeface="+mj-lt"/>
            </a:rPr>
            <a:t> </a:t>
          </a:r>
          <a:endParaRPr lang="pt-BR" sz="1600" dirty="0">
            <a:latin typeface="+mj-lt"/>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1.13831E-7</cdr:x>
      <cdr:y>0.65863</cdr:y>
    </cdr:from>
    <cdr:to>
      <cdr:x>0.49874</cdr:x>
      <cdr:y>0.92374</cdr:y>
    </cdr:to>
    <cdr:sp macro="" textlink="">
      <cdr:nvSpPr>
        <cdr:cNvPr id="3" name="CaixaDeTexto 9"/>
        <cdr:cNvSpPr txBox="1"/>
      </cdr:nvSpPr>
      <cdr:spPr>
        <a:xfrm xmlns:a="http://schemas.openxmlformats.org/drawingml/2006/main">
          <a:off x="1" y="3746704"/>
          <a:ext cx="4381418" cy="15081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B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just"/>
          <a:r>
            <a:rPr lang="pt-BR" sz="1600" dirty="0" smtClean="0"/>
            <a:t>Figura 15: Proporção de hipertensos com avaliação odontológica da unidade de saúde BNH, nos meses de setembro a dezembro de 2013. Coronel Vivida-PR.</a:t>
          </a:r>
        </a:p>
        <a:p xmlns:a="http://schemas.openxmlformats.org/drawingml/2006/main">
          <a:pPr algn="just"/>
          <a:r>
            <a:rPr lang="pt-BR" sz="1200" dirty="0" smtClean="0"/>
            <a:t>Fonte: Planilha de dados, 2013</a:t>
          </a:r>
        </a:p>
        <a:p xmlns:a="http://schemas.openxmlformats.org/drawingml/2006/main">
          <a:pPr algn="just"/>
          <a:endParaRPr lang="pt-BR" sz="1600" dirty="0"/>
        </a:p>
      </cdr:txBody>
    </cdr:sp>
  </cdr:relSizeAnchor>
  <cdr:relSizeAnchor xmlns:cdr="http://schemas.openxmlformats.org/drawingml/2006/chartDrawing">
    <cdr:from>
      <cdr:x>0.5</cdr:x>
      <cdr:y>0.65714</cdr:y>
    </cdr:from>
    <cdr:to>
      <cdr:x>1</cdr:x>
      <cdr:y>0.92225</cdr:y>
    </cdr:to>
    <cdr:sp macro="" textlink="">
      <cdr:nvSpPr>
        <cdr:cNvPr id="6" name="CaixaDeTexto 5"/>
        <cdr:cNvSpPr txBox="1"/>
      </cdr:nvSpPr>
      <cdr:spPr>
        <a:xfrm xmlns:a="http://schemas.openxmlformats.org/drawingml/2006/main">
          <a:off x="4392488" y="3738228"/>
          <a:ext cx="4392488" cy="1508105"/>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algn="just"/>
          <a:r>
            <a:rPr lang="pt-BR" sz="1600" dirty="0">
              <a:latin typeface="+mn-lt"/>
              <a:ea typeface="+mn-ea"/>
              <a:cs typeface="+mn-cs"/>
            </a:rPr>
            <a:t>Figura 16: Proporção de diabéticos com avaliação odontológica da unidade de saúde BNH, nos meses de setembro a dezembro de 2013. Coronel Vivida-PR.</a:t>
          </a:r>
        </a:p>
        <a:p xmlns:a="http://schemas.openxmlformats.org/drawingml/2006/main">
          <a:pPr algn="just"/>
          <a:r>
            <a:rPr lang="pt-BR" sz="1200" dirty="0" smtClean="0">
              <a:latin typeface="+mj-lt"/>
            </a:rPr>
            <a:t>Fonte: Planilha de dados, 2013.</a:t>
          </a:r>
        </a:p>
        <a:p xmlns:a="http://schemas.openxmlformats.org/drawingml/2006/main">
          <a:pPr algn="just"/>
          <a:r>
            <a:rPr lang="pt-BR" sz="1600" dirty="0" smtClean="0">
              <a:latin typeface="+mj-lt"/>
            </a:rPr>
            <a:t> </a:t>
          </a:r>
          <a:endParaRPr lang="pt-BR" sz="1600" dirty="0">
            <a:latin typeface="+mj-lt"/>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1.13831E-7</cdr:x>
      <cdr:y>0.65863</cdr:y>
    </cdr:from>
    <cdr:to>
      <cdr:x>0.49874</cdr:x>
      <cdr:y>0.92374</cdr:y>
    </cdr:to>
    <cdr:sp macro="" textlink="">
      <cdr:nvSpPr>
        <cdr:cNvPr id="3" name="CaixaDeTexto 9"/>
        <cdr:cNvSpPr txBox="1"/>
      </cdr:nvSpPr>
      <cdr:spPr>
        <a:xfrm xmlns:a="http://schemas.openxmlformats.org/drawingml/2006/main">
          <a:off x="1" y="3746704"/>
          <a:ext cx="4381418" cy="15081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B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just"/>
          <a:r>
            <a:rPr lang="pt-BR" sz="1600" dirty="0" smtClean="0"/>
            <a:t>Figura 17: Proporção de hipertensos com orientação nutricional sobre alimentação saudável da unidade de saúde BNH, nos meses de setembro a dezembro de 2013. Coronel Vivida-PR.</a:t>
          </a:r>
        </a:p>
        <a:p xmlns:a="http://schemas.openxmlformats.org/drawingml/2006/main">
          <a:pPr algn="just"/>
          <a:r>
            <a:rPr lang="pt-BR" sz="1200" dirty="0" smtClean="0"/>
            <a:t>Fonte: Planilha de dados, 2013</a:t>
          </a:r>
        </a:p>
        <a:p xmlns:a="http://schemas.openxmlformats.org/drawingml/2006/main">
          <a:pPr algn="just"/>
          <a:endParaRPr lang="pt-BR" sz="1600" dirty="0"/>
        </a:p>
      </cdr:txBody>
    </cdr:sp>
  </cdr:relSizeAnchor>
  <cdr:relSizeAnchor xmlns:cdr="http://schemas.openxmlformats.org/drawingml/2006/chartDrawing">
    <cdr:from>
      <cdr:x>0.5</cdr:x>
      <cdr:y>0.65714</cdr:y>
    </cdr:from>
    <cdr:to>
      <cdr:x>1</cdr:x>
      <cdr:y>0.92225</cdr:y>
    </cdr:to>
    <cdr:sp macro="" textlink="">
      <cdr:nvSpPr>
        <cdr:cNvPr id="6" name="CaixaDeTexto 5"/>
        <cdr:cNvSpPr txBox="1"/>
      </cdr:nvSpPr>
      <cdr:spPr>
        <a:xfrm xmlns:a="http://schemas.openxmlformats.org/drawingml/2006/main">
          <a:off x="4392488" y="3738228"/>
          <a:ext cx="4392488" cy="1508105"/>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algn="just"/>
          <a:r>
            <a:rPr lang="pt-BR" sz="1600" dirty="0">
              <a:latin typeface="+mn-lt"/>
              <a:ea typeface="+mn-ea"/>
              <a:cs typeface="+mn-cs"/>
            </a:rPr>
            <a:t>Figura 18: Proporção de diabéticos com orientação nutricional sobre alimentação saudável da unidade de saúde BNH, nos meses de setembro a dezembro de 2013. Coronel Vivida-PR.</a:t>
          </a:r>
        </a:p>
        <a:p xmlns:a="http://schemas.openxmlformats.org/drawingml/2006/main">
          <a:pPr algn="just"/>
          <a:r>
            <a:rPr lang="pt-BR" sz="1200" dirty="0" smtClean="0">
              <a:latin typeface="+mj-lt"/>
            </a:rPr>
            <a:t>Fonte: Planilha de dados, 2013.</a:t>
          </a:r>
        </a:p>
        <a:p xmlns:a="http://schemas.openxmlformats.org/drawingml/2006/main">
          <a:pPr algn="just"/>
          <a:r>
            <a:rPr lang="pt-BR" sz="1600" dirty="0" smtClean="0">
              <a:latin typeface="+mj-lt"/>
            </a:rPr>
            <a:t> </a:t>
          </a:r>
          <a:endParaRPr lang="pt-BR" sz="1600" dirty="0">
            <a:latin typeface="+mj-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71A70D-4AA4-442E-AE5C-68E0A5FE4897}" type="datetimeFigureOut">
              <a:rPr lang="pt-BR" smtClean="0"/>
              <a:pPr/>
              <a:t>27/04/2014</a:t>
            </a:fld>
            <a:endParaRPr lang="pt-BR" dirty="0"/>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CA1669-C527-4DF7-8D9F-533C0C8C3341}" type="slidenum">
              <a:rPr lang="pt-BR" smtClean="0"/>
              <a:pPr/>
              <a:t>‹nº›</a:t>
            </a:fld>
            <a:endParaRPr lang="pt-BR" dirty="0"/>
          </a:p>
        </p:txBody>
      </p:sp>
    </p:spTree>
    <p:extLst>
      <p:ext uri="{BB962C8B-B14F-4D97-AF65-F5344CB8AC3E}">
        <p14:creationId xmlns:p14="http://schemas.microsoft.com/office/powerpoint/2010/main" val="221842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3CA1669-C527-4DF7-8D9F-533C0C8C3341}" type="slidenum">
              <a:rPr lang="pt-BR" smtClean="0"/>
              <a:pPr/>
              <a:t>24</a:t>
            </a:fld>
            <a:endParaRPr lang="pt-BR" dirty="0"/>
          </a:p>
        </p:txBody>
      </p:sp>
    </p:spTree>
    <p:extLst>
      <p:ext uri="{BB962C8B-B14F-4D97-AF65-F5344CB8AC3E}">
        <p14:creationId xmlns:p14="http://schemas.microsoft.com/office/powerpoint/2010/main" val="2809314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3CA1669-C527-4DF7-8D9F-533C0C8C3341}" type="slidenum">
              <a:rPr lang="pt-BR" smtClean="0"/>
              <a:pPr/>
              <a:t>25</a:t>
            </a:fld>
            <a:endParaRPr lang="pt-BR" dirty="0"/>
          </a:p>
        </p:txBody>
      </p:sp>
    </p:spTree>
    <p:extLst>
      <p:ext uri="{BB962C8B-B14F-4D97-AF65-F5344CB8AC3E}">
        <p14:creationId xmlns:p14="http://schemas.microsoft.com/office/powerpoint/2010/main" val="2809314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3CA1669-C527-4DF7-8D9F-533C0C8C3341}" type="slidenum">
              <a:rPr lang="pt-BR" smtClean="0"/>
              <a:pPr/>
              <a:t>26</a:t>
            </a:fld>
            <a:endParaRPr lang="pt-BR" dirty="0"/>
          </a:p>
        </p:txBody>
      </p:sp>
    </p:spTree>
    <p:extLst>
      <p:ext uri="{BB962C8B-B14F-4D97-AF65-F5344CB8AC3E}">
        <p14:creationId xmlns:p14="http://schemas.microsoft.com/office/powerpoint/2010/main" val="2809314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3CA1669-C527-4DF7-8D9F-533C0C8C3341}" type="slidenum">
              <a:rPr lang="pt-BR" smtClean="0"/>
              <a:pPr/>
              <a:t>27</a:t>
            </a:fld>
            <a:endParaRPr lang="pt-BR" dirty="0"/>
          </a:p>
        </p:txBody>
      </p:sp>
    </p:spTree>
    <p:extLst>
      <p:ext uri="{BB962C8B-B14F-4D97-AF65-F5344CB8AC3E}">
        <p14:creationId xmlns:p14="http://schemas.microsoft.com/office/powerpoint/2010/main" val="2809314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3CA1669-C527-4DF7-8D9F-533C0C8C3341}" type="slidenum">
              <a:rPr lang="pt-BR" smtClean="0"/>
              <a:pPr/>
              <a:t>28</a:t>
            </a:fld>
            <a:endParaRPr lang="pt-BR" dirty="0"/>
          </a:p>
        </p:txBody>
      </p:sp>
    </p:spTree>
    <p:extLst>
      <p:ext uri="{BB962C8B-B14F-4D97-AF65-F5344CB8AC3E}">
        <p14:creationId xmlns:p14="http://schemas.microsoft.com/office/powerpoint/2010/main" val="2809314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3CA1669-C527-4DF7-8D9F-533C0C8C3341}" type="slidenum">
              <a:rPr lang="pt-BR" smtClean="0"/>
              <a:pPr/>
              <a:t>29</a:t>
            </a:fld>
            <a:endParaRPr lang="pt-BR" dirty="0"/>
          </a:p>
        </p:txBody>
      </p:sp>
    </p:spTree>
    <p:extLst>
      <p:ext uri="{BB962C8B-B14F-4D97-AF65-F5344CB8AC3E}">
        <p14:creationId xmlns:p14="http://schemas.microsoft.com/office/powerpoint/2010/main" val="2809314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3467C2CB-A407-4746-A6B4-F94BFC464B70}" type="datetimeFigureOut">
              <a:rPr lang="pt-BR" smtClean="0"/>
              <a:pPr/>
              <a:t>27/04/2014</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5AEF8576-62C3-4B70-B80F-D31BB43BB4D6}" type="slidenum">
              <a:rPr lang="pt-BR" smtClean="0"/>
              <a:pPr/>
              <a:t>‹nº›</a:t>
            </a:fld>
            <a:endParaRPr lang="pt-BR" dirty="0"/>
          </a:p>
        </p:txBody>
      </p:sp>
    </p:spTree>
    <p:extLst>
      <p:ext uri="{BB962C8B-B14F-4D97-AF65-F5344CB8AC3E}">
        <p14:creationId xmlns:p14="http://schemas.microsoft.com/office/powerpoint/2010/main" val="710537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467C2CB-A407-4746-A6B4-F94BFC464B70}" type="datetimeFigureOut">
              <a:rPr lang="pt-BR" smtClean="0"/>
              <a:pPr/>
              <a:t>27/04/2014</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5AEF8576-62C3-4B70-B80F-D31BB43BB4D6}" type="slidenum">
              <a:rPr lang="pt-BR" smtClean="0"/>
              <a:pPr/>
              <a:t>‹nº›</a:t>
            </a:fld>
            <a:endParaRPr lang="pt-BR" dirty="0"/>
          </a:p>
        </p:txBody>
      </p:sp>
    </p:spTree>
    <p:extLst>
      <p:ext uri="{BB962C8B-B14F-4D97-AF65-F5344CB8AC3E}">
        <p14:creationId xmlns:p14="http://schemas.microsoft.com/office/powerpoint/2010/main" val="2582373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467C2CB-A407-4746-A6B4-F94BFC464B70}" type="datetimeFigureOut">
              <a:rPr lang="pt-BR" smtClean="0"/>
              <a:pPr/>
              <a:t>27/04/2014</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5AEF8576-62C3-4B70-B80F-D31BB43BB4D6}" type="slidenum">
              <a:rPr lang="pt-BR" smtClean="0"/>
              <a:pPr/>
              <a:t>‹nº›</a:t>
            </a:fld>
            <a:endParaRPr lang="pt-BR" dirty="0"/>
          </a:p>
        </p:txBody>
      </p:sp>
    </p:spTree>
    <p:extLst>
      <p:ext uri="{BB962C8B-B14F-4D97-AF65-F5344CB8AC3E}">
        <p14:creationId xmlns:p14="http://schemas.microsoft.com/office/powerpoint/2010/main" val="4279331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467C2CB-A407-4746-A6B4-F94BFC464B70}" type="datetimeFigureOut">
              <a:rPr lang="pt-BR" smtClean="0"/>
              <a:pPr/>
              <a:t>27/04/2014</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5AEF8576-62C3-4B70-B80F-D31BB43BB4D6}" type="slidenum">
              <a:rPr lang="pt-BR" smtClean="0"/>
              <a:pPr/>
              <a:t>‹nº›</a:t>
            </a:fld>
            <a:endParaRPr lang="pt-BR" dirty="0"/>
          </a:p>
        </p:txBody>
      </p:sp>
    </p:spTree>
    <p:extLst>
      <p:ext uri="{BB962C8B-B14F-4D97-AF65-F5344CB8AC3E}">
        <p14:creationId xmlns:p14="http://schemas.microsoft.com/office/powerpoint/2010/main" val="247146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3467C2CB-A407-4746-A6B4-F94BFC464B70}" type="datetimeFigureOut">
              <a:rPr lang="pt-BR" smtClean="0"/>
              <a:pPr/>
              <a:t>27/04/2014</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5AEF8576-62C3-4B70-B80F-D31BB43BB4D6}" type="slidenum">
              <a:rPr lang="pt-BR" smtClean="0"/>
              <a:pPr/>
              <a:t>‹nº›</a:t>
            </a:fld>
            <a:endParaRPr lang="pt-BR" dirty="0"/>
          </a:p>
        </p:txBody>
      </p:sp>
    </p:spTree>
    <p:extLst>
      <p:ext uri="{BB962C8B-B14F-4D97-AF65-F5344CB8AC3E}">
        <p14:creationId xmlns:p14="http://schemas.microsoft.com/office/powerpoint/2010/main" val="172645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3467C2CB-A407-4746-A6B4-F94BFC464B70}" type="datetimeFigureOut">
              <a:rPr lang="pt-BR" smtClean="0"/>
              <a:pPr/>
              <a:t>27/04/2014</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5AEF8576-62C3-4B70-B80F-D31BB43BB4D6}" type="slidenum">
              <a:rPr lang="pt-BR" smtClean="0"/>
              <a:pPr/>
              <a:t>‹nº›</a:t>
            </a:fld>
            <a:endParaRPr lang="pt-BR" dirty="0"/>
          </a:p>
        </p:txBody>
      </p:sp>
    </p:spTree>
    <p:extLst>
      <p:ext uri="{BB962C8B-B14F-4D97-AF65-F5344CB8AC3E}">
        <p14:creationId xmlns:p14="http://schemas.microsoft.com/office/powerpoint/2010/main" val="627357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3467C2CB-A407-4746-A6B4-F94BFC464B70}" type="datetimeFigureOut">
              <a:rPr lang="pt-BR" smtClean="0"/>
              <a:pPr/>
              <a:t>27/04/2014</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5AEF8576-62C3-4B70-B80F-D31BB43BB4D6}" type="slidenum">
              <a:rPr lang="pt-BR" smtClean="0"/>
              <a:pPr/>
              <a:t>‹nº›</a:t>
            </a:fld>
            <a:endParaRPr lang="pt-BR" dirty="0"/>
          </a:p>
        </p:txBody>
      </p:sp>
    </p:spTree>
    <p:extLst>
      <p:ext uri="{BB962C8B-B14F-4D97-AF65-F5344CB8AC3E}">
        <p14:creationId xmlns:p14="http://schemas.microsoft.com/office/powerpoint/2010/main" val="3328719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3467C2CB-A407-4746-A6B4-F94BFC464B70}" type="datetimeFigureOut">
              <a:rPr lang="pt-BR" smtClean="0"/>
              <a:pPr/>
              <a:t>27/04/2014</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5AEF8576-62C3-4B70-B80F-D31BB43BB4D6}" type="slidenum">
              <a:rPr lang="pt-BR" smtClean="0"/>
              <a:pPr/>
              <a:t>‹nº›</a:t>
            </a:fld>
            <a:endParaRPr lang="pt-BR" dirty="0"/>
          </a:p>
        </p:txBody>
      </p:sp>
    </p:spTree>
    <p:extLst>
      <p:ext uri="{BB962C8B-B14F-4D97-AF65-F5344CB8AC3E}">
        <p14:creationId xmlns:p14="http://schemas.microsoft.com/office/powerpoint/2010/main" val="13606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467C2CB-A407-4746-A6B4-F94BFC464B70}" type="datetimeFigureOut">
              <a:rPr lang="pt-BR" smtClean="0"/>
              <a:pPr/>
              <a:t>27/04/2014</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5AEF8576-62C3-4B70-B80F-D31BB43BB4D6}" type="slidenum">
              <a:rPr lang="pt-BR" smtClean="0"/>
              <a:pPr/>
              <a:t>‹nº›</a:t>
            </a:fld>
            <a:endParaRPr lang="pt-BR" dirty="0"/>
          </a:p>
        </p:txBody>
      </p:sp>
    </p:spTree>
    <p:extLst>
      <p:ext uri="{BB962C8B-B14F-4D97-AF65-F5344CB8AC3E}">
        <p14:creationId xmlns:p14="http://schemas.microsoft.com/office/powerpoint/2010/main" val="2925130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467C2CB-A407-4746-A6B4-F94BFC464B70}" type="datetimeFigureOut">
              <a:rPr lang="pt-BR" smtClean="0"/>
              <a:pPr/>
              <a:t>27/04/2014</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5AEF8576-62C3-4B70-B80F-D31BB43BB4D6}" type="slidenum">
              <a:rPr lang="pt-BR" smtClean="0"/>
              <a:pPr/>
              <a:t>‹nº›</a:t>
            </a:fld>
            <a:endParaRPr lang="pt-BR" dirty="0"/>
          </a:p>
        </p:txBody>
      </p:sp>
    </p:spTree>
    <p:extLst>
      <p:ext uri="{BB962C8B-B14F-4D97-AF65-F5344CB8AC3E}">
        <p14:creationId xmlns:p14="http://schemas.microsoft.com/office/powerpoint/2010/main" val="3505955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467C2CB-A407-4746-A6B4-F94BFC464B70}" type="datetimeFigureOut">
              <a:rPr lang="pt-BR" smtClean="0"/>
              <a:pPr/>
              <a:t>27/04/2014</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5AEF8576-62C3-4B70-B80F-D31BB43BB4D6}" type="slidenum">
              <a:rPr lang="pt-BR" smtClean="0"/>
              <a:pPr/>
              <a:t>‹nº›</a:t>
            </a:fld>
            <a:endParaRPr lang="pt-BR" dirty="0"/>
          </a:p>
        </p:txBody>
      </p:sp>
    </p:spTree>
    <p:extLst>
      <p:ext uri="{BB962C8B-B14F-4D97-AF65-F5344CB8AC3E}">
        <p14:creationId xmlns:p14="http://schemas.microsoft.com/office/powerpoint/2010/main" val="2385697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7C2CB-A407-4746-A6B4-F94BFC464B70}" type="datetimeFigureOut">
              <a:rPr lang="pt-BR" smtClean="0"/>
              <a:pPr/>
              <a:t>27/04/2014</a:t>
            </a:fld>
            <a:endParaRPr lang="pt-BR" dirty="0"/>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F8576-62C3-4B70-B80F-D31BB43BB4D6}" type="slidenum">
              <a:rPr lang="pt-BR" smtClean="0"/>
              <a:pPr/>
              <a:t>‹nº›</a:t>
            </a:fld>
            <a:endParaRPr lang="pt-BR" dirty="0"/>
          </a:p>
        </p:txBody>
      </p:sp>
    </p:spTree>
    <p:extLst>
      <p:ext uri="{BB962C8B-B14F-4D97-AF65-F5344CB8AC3E}">
        <p14:creationId xmlns:p14="http://schemas.microsoft.com/office/powerpoint/2010/main" val="2841075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chart" Target="../charts/chart12.xml"/><Relationship Id="rId4" Type="http://schemas.openxmlformats.org/officeDocument/2006/relationships/chart" Target="../charts/char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chart" Target="../charts/chart15.xml"/><Relationship Id="rId4" Type="http://schemas.openxmlformats.org/officeDocument/2006/relationships/chart" Target="../charts/char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chart" Target="../charts/chart18.xml"/><Relationship Id="rId4" Type="http://schemas.openxmlformats.org/officeDocument/2006/relationships/chart" Target="../charts/char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4.xml"/><Relationship Id="rId4" Type="http://schemas.openxmlformats.org/officeDocument/2006/relationships/chart" Target="../charts/char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4.xml"/><Relationship Id="rId4" Type="http://schemas.openxmlformats.org/officeDocument/2006/relationships/chart" Target="../charts/char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4.xml"/><Relationship Id="rId4" Type="http://schemas.openxmlformats.org/officeDocument/2006/relationships/chart" Target="../charts/char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4.xml"/><Relationship Id="rId4" Type="http://schemas.openxmlformats.org/officeDocument/2006/relationships/chart" Target="../charts/char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4.xml"/><Relationship Id="rId4" Type="http://schemas.openxmlformats.org/officeDocument/2006/relationships/chart" Target="../charts/chart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548681"/>
            <a:ext cx="7772400" cy="1224135"/>
          </a:xfrm>
        </p:spPr>
        <p:txBody>
          <a:bodyPr>
            <a:normAutofit fontScale="90000"/>
          </a:bodyPr>
          <a:lstStyle/>
          <a:p>
            <a:r>
              <a:rPr lang="pt-BR" dirty="0" smtClean="0"/>
              <a:t/>
            </a:r>
            <a:br>
              <a:rPr lang="pt-BR" dirty="0" smtClean="0"/>
            </a:br>
            <a:r>
              <a:rPr lang="pt-BR" dirty="0"/>
              <a:t/>
            </a:r>
            <a:br>
              <a:rPr lang="pt-BR" dirty="0"/>
            </a:br>
            <a:r>
              <a:rPr lang="pt-BR" dirty="0"/>
              <a:t/>
            </a:r>
            <a:br>
              <a:rPr lang="pt-BR" dirty="0"/>
            </a:br>
            <a:endParaRPr lang="pt-BR" dirty="0"/>
          </a:p>
        </p:txBody>
      </p:sp>
      <p:sp>
        <p:nvSpPr>
          <p:cNvPr id="4" name="Subtítulo 3"/>
          <p:cNvSpPr>
            <a:spLocks noGrp="1"/>
          </p:cNvSpPr>
          <p:nvPr>
            <p:ph type="subTitle" idx="1"/>
          </p:nvPr>
        </p:nvSpPr>
        <p:spPr>
          <a:xfrm>
            <a:off x="1371600" y="2132856"/>
            <a:ext cx="6400800" cy="2448272"/>
          </a:xfrm>
        </p:spPr>
        <p:txBody>
          <a:bodyPr>
            <a:normAutofit fontScale="55000" lnSpcReduction="20000"/>
          </a:bodyPr>
          <a:lstStyle/>
          <a:p>
            <a:pPr>
              <a:lnSpc>
                <a:spcPct val="170000"/>
              </a:lnSpc>
              <a:spcBef>
                <a:spcPts val="0"/>
              </a:spcBef>
            </a:pPr>
            <a:r>
              <a:rPr lang="pt-BR" sz="4200" b="1" dirty="0" smtClean="0">
                <a:solidFill>
                  <a:schemeClr val="tx1"/>
                </a:solidFill>
              </a:rPr>
              <a:t>QUALIFICAÇÃO DA ATENÇÃO AOS ADULTOS PORTADORES DE HIPERTENSÃO ARTERIAL SISTÊMICA E/OU DIABETES MELLITUS NA UNIDADE BÁSICA DE SAÚDE  BNH- CORONEL VIVIDA-PR </a:t>
            </a:r>
          </a:p>
          <a:p>
            <a:endParaRPr lang="pt-BR" sz="6000" b="1" dirty="0"/>
          </a:p>
          <a:p>
            <a:endParaRPr lang="pt-BR" dirty="0" smtClean="0"/>
          </a:p>
        </p:txBody>
      </p:sp>
      <p:sp>
        <p:nvSpPr>
          <p:cNvPr id="6" name="CaixaDeTexto 5"/>
          <p:cNvSpPr txBox="1"/>
          <p:nvPr/>
        </p:nvSpPr>
        <p:spPr>
          <a:xfrm>
            <a:off x="827584" y="5661248"/>
            <a:ext cx="7344816" cy="830997"/>
          </a:xfrm>
          <a:prstGeom prst="rect">
            <a:avLst/>
          </a:prstGeom>
          <a:noFill/>
        </p:spPr>
        <p:txBody>
          <a:bodyPr wrap="square" rtlCol="0">
            <a:spAutoFit/>
          </a:bodyPr>
          <a:lstStyle/>
          <a:p>
            <a:pPr algn="ctr"/>
            <a:r>
              <a:rPr lang="pt-BR" sz="2400" dirty="0" smtClean="0"/>
              <a:t>Coronel Vivida- PR</a:t>
            </a:r>
          </a:p>
          <a:p>
            <a:pPr algn="ctr"/>
            <a:r>
              <a:rPr lang="pt-BR" sz="2400" dirty="0" smtClean="0"/>
              <a:t>2014</a:t>
            </a:r>
            <a:endParaRPr lang="pt-BR" sz="2400" dirty="0"/>
          </a:p>
        </p:txBody>
      </p:sp>
      <p:sp>
        <p:nvSpPr>
          <p:cNvPr id="3" name="CaixaDeTexto 2"/>
          <p:cNvSpPr txBox="1"/>
          <p:nvPr/>
        </p:nvSpPr>
        <p:spPr>
          <a:xfrm>
            <a:off x="3491880" y="4581128"/>
            <a:ext cx="5112568" cy="984885"/>
          </a:xfrm>
          <a:prstGeom prst="rect">
            <a:avLst/>
          </a:prstGeom>
          <a:noFill/>
        </p:spPr>
        <p:txBody>
          <a:bodyPr wrap="square" rtlCol="0">
            <a:spAutoFit/>
          </a:bodyPr>
          <a:lstStyle/>
          <a:p>
            <a:r>
              <a:rPr lang="pt-BR" dirty="0" smtClean="0"/>
              <a:t>       </a:t>
            </a:r>
            <a:r>
              <a:rPr lang="pt-BR" sz="2000" dirty="0" smtClean="0"/>
              <a:t>Especializanda: </a:t>
            </a:r>
            <a:r>
              <a:rPr lang="pt-BR" sz="2000" dirty="0"/>
              <a:t>Ires </a:t>
            </a:r>
            <a:r>
              <a:rPr lang="pt-BR" sz="2000" dirty="0" smtClean="0"/>
              <a:t>Meneghetti Bigolin</a:t>
            </a:r>
          </a:p>
          <a:p>
            <a:r>
              <a:rPr lang="pt-BR" sz="2000" dirty="0"/>
              <a:t> </a:t>
            </a:r>
            <a:r>
              <a:rPr lang="pt-BR" sz="2000" dirty="0" smtClean="0"/>
              <a:t>      </a:t>
            </a:r>
            <a:r>
              <a:rPr lang="pt-BR" sz="2000" dirty="0"/>
              <a:t>Orientadora: Cristina Bossle de </a:t>
            </a:r>
            <a:r>
              <a:rPr lang="pt-BR" sz="2000" dirty="0" smtClean="0"/>
              <a:t>Castilhos                             </a:t>
            </a:r>
            <a:endParaRPr lang="pt-BR" sz="2000" dirty="0"/>
          </a:p>
          <a:p>
            <a:endParaRPr lang="pt-BR" dirty="0"/>
          </a:p>
        </p:txBody>
      </p:sp>
      <p:pic>
        <p:nvPicPr>
          <p:cNvPr id="7" name="Imagem 6" descr="http://unasus.ufpel.edu.br/site/wp-content/uploads/2013/10/ESF-Ufpel-011.png"/>
          <p:cNvPicPr/>
          <p:nvPr/>
        </p:nvPicPr>
        <p:blipFill>
          <a:blip r:embed="rId2" cstate="print"/>
          <a:srcRect/>
          <a:stretch>
            <a:fillRect/>
          </a:stretch>
        </p:blipFill>
        <p:spPr bwMode="auto">
          <a:xfrm>
            <a:off x="1403648" y="332656"/>
            <a:ext cx="6192688" cy="1512168"/>
          </a:xfrm>
          <a:prstGeom prst="rect">
            <a:avLst/>
          </a:prstGeom>
          <a:noFill/>
          <a:ln w="9525">
            <a:noFill/>
            <a:miter lim="800000"/>
            <a:headEnd/>
            <a:tailEnd/>
          </a:ln>
        </p:spPr>
      </p:pic>
    </p:spTree>
    <p:extLst>
      <p:ext uri="{BB962C8B-B14F-4D97-AF65-F5344CB8AC3E}">
        <p14:creationId xmlns:p14="http://schemas.microsoft.com/office/powerpoint/2010/main" val="757375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274638"/>
            <a:ext cx="8229600" cy="706090"/>
          </a:xfrm>
        </p:spPr>
        <p:txBody>
          <a:bodyPr>
            <a:normAutofit/>
          </a:bodyPr>
          <a:lstStyle/>
          <a:p>
            <a:r>
              <a:rPr lang="pt-BR" sz="4000" b="1" dirty="0" smtClean="0"/>
              <a:t>INTRODUÇÃO</a:t>
            </a:r>
            <a:endParaRPr lang="pt-BR" sz="4000" b="1" dirty="0"/>
          </a:p>
        </p:txBody>
      </p:sp>
      <p:pic>
        <p:nvPicPr>
          <p:cNvPr id="4098" name="Picture 2" descr="C:\Users\PC-03\Desktop\Ires - TCC - Montagem\EQ1.jpg"/>
          <p:cNvPicPr>
            <a:picLocks noChangeAspect="1" noChangeArrowheads="1"/>
          </p:cNvPicPr>
          <p:nvPr/>
        </p:nvPicPr>
        <p:blipFill>
          <a:blip r:embed="rId2" cstate="print"/>
          <a:srcRect/>
          <a:stretch>
            <a:fillRect/>
          </a:stretch>
        </p:blipFill>
        <p:spPr bwMode="auto">
          <a:xfrm>
            <a:off x="1115616" y="1052736"/>
            <a:ext cx="7266384" cy="54497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274638"/>
            <a:ext cx="8229600" cy="706090"/>
          </a:xfrm>
        </p:spPr>
        <p:txBody>
          <a:bodyPr>
            <a:normAutofit/>
          </a:bodyPr>
          <a:lstStyle/>
          <a:p>
            <a:r>
              <a:rPr lang="pt-BR" sz="4000" b="1" dirty="0" smtClean="0"/>
              <a:t>INTRODUÇÃO</a:t>
            </a:r>
            <a:endParaRPr lang="pt-BR" sz="4000" b="1" dirty="0"/>
          </a:p>
        </p:txBody>
      </p:sp>
      <p:pic>
        <p:nvPicPr>
          <p:cNvPr id="5122" name="Picture 2" descr="C:\Users\PC-03\Desktop\Ires - TCC - Montagem\EQ2.jpg"/>
          <p:cNvPicPr>
            <a:picLocks noChangeAspect="1" noChangeArrowheads="1"/>
          </p:cNvPicPr>
          <p:nvPr/>
        </p:nvPicPr>
        <p:blipFill>
          <a:blip r:embed="rId2" cstate="print"/>
          <a:srcRect/>
          <a:stretch>
            <a:fillRect/>
          </a:stretch>
        </p:blipFill>
        <p:spPr bwMode="auto">
          <a:xfrm>
            <a:off x="899592" y="908720"/>
            <a:ext cx="7458405" cy="559380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b="1" dirty="0" smtClean="0"/>
              <a:t>INTRODUÇÃO</a:t>
            </a:r>
            <a:endParaRPr lang="pt-BR" sz="4000" b="1" dirty="0"/>
          </a:p>
        </p:txBody>
      </p:sp>
      <p:sp>
        <p:nvSpPr>
          <p:cNvPr id="3" name="Espaço Reservado para Conteúdo 2"/>
          <p:cNvSpPr>
            <a:spLocks noGrp="1"/>
          </p:cNvSpPr>
          <p:nvPr>
            <p:ph idx="1"/>
          </p:nvPr>
        </p:nvSpPr>
        <p:spPr>
          <a:xfrm>
            <a:off x="457200" y="1600201"/>
            <a:ext cx="8229600" cy="4133056"/>
          </a:xfrm>
        </p:spPr>
        <p:txBody>
          <a:bodyPr>
            <a:normAutofit/>
          </a:bodyPr>
          <a:lstStyle/>
          <a:p>
            <a:pPr marL="0" indent="0" algn="just">
              <a:spcBef>
                <a:spcPts val="0"/>
              </a:spcBef>
              <a:buNone/>
            </a:pPr>
            <a:r>
              <a:rPr lang="pt-BR" sz="3600" dirty="0">
                <a:solidFill>
                  <a:srgbClr val="FF0000"/>
                </a:solidFill>
              </a:rPr>
              <a:t> </a:t>
            </a:r>
            <a:r>
              <a:rPr lang="pt-BR" sz="3600" dirty="0" smtClean="0">
                <a:solidFill>
                  <a:srgbClr val="FF0000"/>
                </a:solidFill>
              </a:rPr>
              <a:t>   </a:t>
            </a:r>
            <a:r>
              <a:rPr lang="pt-BR" sz="3600" dirty="0" smtClean="0"/>
              <a:t>Antes da intervenção a ação programática com o grupo de HIPERDIA se resumia em atendimento médico na unidade, e encontros mensais, onde era feito a aferição da PA, o teste de glicemia capilar e a distribuição de medicamentos, eventualmente alguma palestra.</a:t>
            </a:r>
            <a:endParaRPr lang="pt-BR"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b="1" dirty="0" smtClean="0"/>
              <a:t>OBJETIVO</a:t>
            </a:r>
            <a:endParaRPr lang="pt-BR" sz="4000" b="1" dirty="0"/>
          </a:p>
        </p:txBody>
      </p:sp>
      <p:sp>
        <p:nvSpPr>
          <p:cNvPr id="3" name="Espaço Reservado para Conteúdo 2"/>
          <p:cNvSpPr>
            <a:spLocks noGrp="1"/>
          </p:cNvSpPr>
          <p:nvPr>
            <p:ph idx="1"/>
          </p:nvPr>
        </p:nvSpPr>
        <p:spPr>
          <a:xfrm>
            <a:off x="395536" y="1556792"/>
            <a:ext cx="8229600" cy="4525963"/>
          </a:xfrm>
        </p:spPr>
        <p:txBody>
          <a:bodyPr>
            <a:normAutofit/>
          </a:bodyPr>
          <a:lstStyle/>
          <a:p>
            <a:pPr marL="0" indent="0" algn="just">
              <a:spcBef>
                <a:spcPts val="0"/>
              </a:spcBef>
              <a:buNone/>
            </a:pPr>
            <a:r>
              <a:rPr lang="pt-BR" sz="3900" b="1" dirty="0" smtClean="0"/>
              <a:t>Objetivo Geral</a:t>
            </a:r>
            <a:r>
              <a:rPr lang="pt-BR" sz="3900" dirty="0" smtClean="0"/>
              <a:t>: </a:t>
            </a:r>
          </a:p>
          <a:p>
            <a:pPr marL="0" indent="0" algn="just">
              <a:spcBef>
                <a:spcPts val="0"/>
              </a:spcBef>
              <a:buNone/>
            </a:pPr>
            <a:endParaRPr lang="pt-BR" sz="3900" dirty="0" smtClean="0"/>
          </a:p>
          <a:p>
            <a:pPr marL="0" indent="0" algn="just">
              <a:spcBef>
                <a:spcPts val="0"/>
              </a:spcBef>
              <a:buNone/>
            </a:pPr>
            <a:r>
              <a:rPr lang="pt-BR" sz="3900" dirty="0" smtClean="0"/>
              <a:t>Melhorar a atenção aos adultos portadores de hipertensão arterial sistêmica e/ou diabetes mellitus.</a:t>
            </a:r>
          </a:p>
          <a:p>
            <a:pPr>
              <a:buNone/>
            </a:pPr>
            <a:endParaRPr lang="pt-BR" sz="3900" dirty="0" smtClean="0"/>
          </a:p>
          <a:p>
            <a:endParaRPr lang="pt-BR" sz="39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t/>
            </a:r>
            <a:br>
              <a:rPr lang="pt-BR" b="1" dirty="0" smtClean="0"/>
            </a:br>
            <a:r>
              <a:rPr lang="pt-BR" b="1" dirty="0" smtClean="0"/>
              <a:t>Metodologia</a:t>
            </a:r>
            <a:r>
              <a:rPr lang="pt-BR" b="1" dirty="0"/>
              <a:t>:</a:t>
            </a:r>
            <a:r>
              <a:rPr lang="pt-BR" dirty="0"/>
              <a:t/>
            </a:r>
            <a:br>
              <a:rPr lang="pt-BR" dirty="0"/>
            </a:br>
            <a:endParaRPr lang="pt-BR" dirty="0"/>
          </a:p>
        </p:txBody>
      </p:sp>
      <p:sp>
        <p:nvSpPr>
          <p:cNvPr id="3" name="Espaço Reservado para Conteúdo 2"/>
          <p:cNvSpPr>
            <a:spLocks noGrp="1"/>
          </p:cNvSpPr>
          <p:nvPr>
            <p:ph idx="1"/>
          </p:nvPr>
        </p:nvSpPr>
        <p:spPr>
          <a:xfrm>
            <a:off x="611560" y="1628800"/>
            <a:ext cx="8085584" cy="3701007"/>
          </a:xfrm>
        </p:spPr>
        <p:txBody>
          <a:bodyPr>
            <a:noAutofit/>
          </a:bodyPr>
          <a:lstStyle/>
          <a:p>
            <a:pPr algn="just"/>
            <a:r>
              <a:rPr lang="pt-BR" sz="3900" dirty="0" smtClean="0"/>
              <a:t>Ações nos </a:t>
            </a:r>
            <a:r>
              <a:rPr lang="pt-BR" sz="3900" dirty="0"/>
              <a:t>quatro eixos pedagógicos: Organização e gestão do serviço, monitoramento e avaliação, engajamento público e qualificação da prática clínica. </a:t>
            </a:r>
            <a:endParaRPr lang="pt-BR" sz="3900" dirty="0" smtClean="0"/>
          </a:p>
          <a:p>
            <a:pPr algn="just"/>
            <a:r>
              <a:rPr lang="pt-BR" sz="3900" dirty="0" smtClean="0"/>
              <a:t>Período </a:t>
            </a:r>
            <a:r>
              <a:rPr lang="pt-BR" sz="3900" dirty="0"/>
              <a:t>de 4 </a:t>
            </a:r>
            <a:r>
              <a:rPr lang="pt-BR" sz="3900" dirty="0" smtClean="0"/>
              <a:t>meses = 16 semanas.</a:t>
            </a:r>
            <a:endParaRPr lang="pt-BR" sz="3900" dirty="0"/>
          </a:p>
          <a:p>
            <a:pPr algn="just"/>
            <a:endParaRPr lang="pt-BR" sz="3900" dirty="0"/>
          </a:p>
        </p:txBody>
      </p:sp>
    </p:spTree>
    <p:extLst>
      <p:ext uri="{BB962C8B-B14F-4D97-AF65-F5344CB8AC3E}">
        <p14:creationId xmlns:p14="http://schemas.microsoft.com/office/powerpoint/2010/main" val="1386196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609600" y="332656"/>
            <a:ext cx="8229600" cy="1584176"/>
          </a:xfrm>
          <a:prstGeom prst="rect">
            <a:avLst/>
          </a:prstGeom>
        </p:spPr>
        <p:txBody>
          <a:bodyPr vert="horz" lIns="91440" tIns="45720" rIns="91440" bIns="45720" rtlCol="0" anchor="ctr">
            <a:normAutofit fontScale="4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1" i="0" u="none" strike="noStrike" kern="1200" cap="none" spc="0" normalizeH="0" baseline="0" noProof="0" dirty="0" smtClean="0">
                <a:ln>
                  <a:noFill/>
                </a:ln>
                <a:solidFill>
                  <a:schemeClr val="tx1"/>
                </a:solidFill>
                <a:effectLst/>
                <a:uLnTx/>
                <a:uFillTx/>
                <a:latin typeface="+mj-lt"/>
                <a:ea typeface="+mj-ea"/>
                <a:cs typeface="+mj-cs"/>
              </a:rPr>
              <a:t/>
            </a:r>
            <a:br>
              <a:rPr kumimoji="0" lang="pt-BR" sz="4400" b="1" i="0" u="none" strike="noStrike" kern="1200" cap="none" spc="0" normalizeH="0" baseline="0" noProof="0" dirty="0" smtClean="0">
                <a:ln>
                  <a:noFill/>
                </a:ln>
                <a:solidFill>
                  <a:schemeClr val="tx1"/>
                </a:solidFill>
                <a:effectLst/>
                <a:uLnTx/>
                <a:uFillTx/>
                <a:latin typeface="+mj-lt"/>
                <a:ea typeface="+mj-ea"/>
                <a:cs typeface="+mj-cs"/>
              </a:rPr>
            </a:br>
            <a:r>
              <a:rPr kumimoji="0" lang="pt-BR" sz="12300" b="1" i="0" u="none" strike="noStrike" kern="1200" cap="none" spc="0" normalizeH="0" baseline="0" noProof="0" dirty="0" smtClean="0">
                <a:ln>
                  <a:noFill/>
                </a:ln>
                <a:solidFill>
                  <a:schemeClr val="tx1"/>
                </a:solidFill>
                <a:effectLst/>
                <a:uLnTx/>
                <a:uFillTx/>
                <a:latin typeface="+mj-lt"/>
                <a:ea typeface="+mj-ea"/>
                <a:cs typeface="+mj-cs"/>
              </a:rPr>
              <a:t>Metodologia:</a:t>
            </a:r>
            <a:r>
              <a:rPr kumimoji="0" lang="pt-BR" sz="12300" b="0" i="0" u="none" strike="noStrike" kern="1200" cap="none" spc="0" normalizeH="0" baseline="0" noProof="0" dirty="0" smtClean="0">
                <a:ln>
                  <a:noFill/>
                </a:ln>
                <a:solidFill>
                  <a:schemeClr val="tx1"/>
                </a:solidFill>
                <a:effectLst/>
                <a:uLnTx/>
                <a:uFillTx/>
                <a:latin typeface="+mj-lt"/>
                <a:ea typeface="+mj-ea"/>
                <a:cs typeface="+mj-cs"/>
              </a:rPr>
              <a:t/>
            </a:r>
            <a:br>
              <a:rPr kumimoji="0" lang="pt-BR" sz="12300" b="0" i="0" u="none" strike="noStrike" kern="1200" cap="none" spc="0" normalizeH="0" baseline="0" noProof="0" dirty="0" smtClean="0">
                <a:ln>
                  <a:noFill/>
                </a:ln>
                <a:solidFill>
                  <a:schemeClr val="tx1"/>
                </a:solidFill>
                <a:effectLst/>
                <a:uLnTx/>
                <a:uFillTx/>
                <a:latin typeface="+mj-lt"/>
                <a:ea typeface="+mj-ea"/>
                <a:cs typeface="+mj-cs"/>
              </a:rPr>
            </a:br>
            <a:endParaRPr kumimoji="0" lang="pt-BR" sz="123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Espaço Reservado para Conteúdo 2"/>
          <p:cNvSpPr>
            <a:spLocks noGrp="1"/>
          </p:cNvSpPr>
          <p:nvPr>
            <p:ph idx="1"/>
          </p:nvPr>
        </p:nvSpPr>
        <p:spPr>
          <a:xfrm>
            <a:off x="395536" y="1628800"/>
            <a:ext cx="8229600" cy="3384376"/>
          </a:xfrm>
        </p:spPr>
        <p:txBody>
          <a:bodyPr>
            <a:normAutofit/>
          </a:bodyPr>
          <a:lstStyle/>
          <a:p>
            <a:pPr algn="just"/>
            <a:r>
              <a:rPr lang="pt-BR" sz="4000" dirty="0" smtClean="0"/>
              <a:t>Embasamento teórico - </a:t>
            </a:r>
            <a:r>
              <a:rPr lang="pt-BR" sz="4000" dirty="0"/>
              <a:t>protocolo de Atendimentos das Estratégias Saúde da Família da Secretaria Municipal da Saúde </a:t>
            </a:r>
            <a:r>
              <a:rPr lang="pt-BR" sz="4000" dirty="0" smtClean="0"/>
              <a:t>2012 e caderno de atenção básica nº 15 e nº 16 .</a:t>
            </a:r>
            <a:endParaRPr lang="pt-BR" sz="4000" dirty="0"/>
          </a:p>
          <a:p>
            <a:endParaRPr lang="pt-BR"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609600" y="332656"/>
            <a:ext cx="8229600" cy="1584176"/>
          </a:xfrm>
          <a:prstGeom prst="rect">
            <a:avLst/>
          </a:prstGeom>
        </p:spPr>
        <p:txBody>
          <a:bodyPr vert="horz" lIns="91440" tIns="45720" rIns="91440" bIns="45720" rtlCol="0" anchor="ctr">
            <a:normAutofit fontScale="4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1" i="0" u="none" strike="noStrike" kern="1200" cap="none" spc="0" normalizeH="0" baseline="0" noProof="0" dirty="0" smtClean="0">
                <a:ln>
                  <a:noFill/>
                </a:ln>
                <a:solidFill>
                  <a:schemeClr val="tx1"/>
                </a:solidFill>
                <a:effectLst/>
                <a:uLnTx/>
                <a:uFillTx/>
                <a:latin typeface="+mj-lt"/>
                <a:ea typeface="+mj-ea"/>
                <a:cs typeface="+mj-cs"/>
              </a:rPr>
              <a:t/>
            </a:r>
            <a:br>
              <a:rPr kumimoji="0" lang="pt-BR" sz="4400" b="1" i="0" u="none" strike="noStrike" kern="1200" cap="none" spc="0" normalizeH="0" baseline="0" noProof="0" dirty="0" smtClean="0">
                <a:ln>
                  <a:noFill/>
                </a:ln>
                <a:solidFill>
                  <a:schemeClr val="tx1"/>
                </a:solidFill>
                <a:effectLst/>
                <a:uLnTx/>
                <a:uFillTx/>
                <a:latin typeface="+mj-lt"/>
                <a:ea typeface="+mj-ea"/>
                <a:cs typeface="+mj-cs"/>
              </a:rPr>
            </a:br>
            <a:r>
              <a:rPr kumimoji="0" lang="pt-BR" sz="12300" b="1" i="0" u="none" strike="noStrike" kern="1200" cap="none" spc="0" normalizeH="0" baseline="0" noProof="0" dirty="0" smtClean="0">
                <a:ln>
                  <a:noFill/>
                </a:ln>
                <a:solidFill>
                  <a:schemeClr val="tx1"/>
                </a:solidFill>
                <a:effectLst/>
                <a:uLnTx/>
                <a:uFillTx/>
                <a:latin typeface="+mj-lt"/>
                <a:ea typeface="+mj-ea"/>
                <a:cs typeface="+mj-cs"/>
              </a:rPr>
              <a:t>Metodologia:</a:t>
            </a:r>
            <a:r>
              <a:rPr kumimoji="0" lang="pt-BR" sz="12300" b="0" i="0" u="none" strike="noStrike" kern="1200" cap="none" spc="0" normalizeH="0" baseline="0" noProof="0" dirty="0" smtClean="0">
                <a:ln>
                  <a:noFill/>
                </a:ln>
                <a:solidFill>
                  <a:schemeClr val="tx1"/>
                </a:solidFill>
                <a:effectLst/>
                <a:uLnTx/>
                <a:uFillTx/>
                <a:latin typeface="+mj-lt"/>
                <a:ea typeface="+mj-ea"/>
                <a:cs typeface="+mj-cs"/>
              </a:rPr>
              <a:t/>
            </a:r>
            <a:br>
              <a:rPr kumimoji="0" lang="pt-BR" sz="12300" b="0" i="0" u="none" strike="noStrike" kern="1200" cap="none" spc="0" normalizeH="0" baseline="0" noProof="0" dirty="0" smtClean="0">
                <a:ln>
                  <a:noFill/>
                </a:ln>
                <a:solidFill>
                  <a:schemeClr val="tx1"/>
                </a:solidFill>
                <a:effectLst/>
                <a:uLnTx/>
                <a:uFillTx/>
                <a:latin typeface="+mj-lt"/>
                <a:ea typeface="+mj-ea"/>
                <a:cs typeface="+mj-cs"/>
              </a:rPr>
            </a:br>
            <a:endParaRPr kumimoji="0" lang="pt-BR" sz="123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Espaço Reservado para Conteúdo 2"/>
          <p:cNvSpPr>
            <a:spLocks noGrp="1"/>
          </p:cNvSpPr>
          <p:nvPr>
            <p:ph idx="1"/>
          </p:nvPr>
        </p:nvSpPr>
        <p:spPr>
          <a:xfrm>
            <a:off x="467544" y="1700808"/>
            <a:ext cx="8229600" cy="3528392"/>
          </a:xfrm>
        </p:spPr>
        <p:txBody>
          <a:bodyPr>
            <a:normAutofit/>
          </a:bodyPr>
          <a:lstStyle/>
          <a:p>
            <a:pPr algn="just"/>
            <a:r>
              <a:rPr lang="pt-BR" sz="4000" dirty="0" smtClean="0"/>
              <a:t>Para </a:t>
            </a:r>
            <a:r>
              <a:rPr lang="pt-BR" sz="4000" dirty="0"/>
              <a:t>o monitoramento das informações foram utilizados os prontuários eletrônicos da unidade,  fichas-espelho e planilha  que foram disponibilizadas pelo curso</a:t>
            </a:r>
            <a:r>
              <a:rPr lang="pt-BR" sz="4000" dirty="0" smtClean="0"/>
              <a:t>.</a:t>
            </a:r>
          </a:p>
          <a:p>
            <a:endParaRPr lang="pt-BR" sz="4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274638"/>
            <a:ext cx="7848872" cy="922114"/>
          </a:xfrm>
        </p:spPr>
        <p:txBody>
          <a:bodyPr>
            <a:normAutofit fontScale="90000"/>
          </a:bodyPr>
          <a:lstStyle/>
          <a:p>
            <a:r>
              <a:rPr lang="pt-BR" b="1" dirty="0" smtClean="0"/>
              <a:t/>
            </a:r>
            <a:br>
              <a:rPr lang="pt-BR" b="1" dirty="0" smtClean="0"/>
            </a:br>
            <a:r>
              <a:rPr lang="pt-BR" sz="4000" b="1" dirty="0" smtClean="0"/>
              <a:t>Objetivos </a:t>
            </a:r>
            <a:r>
              <a:rPr lang="pt-BR" sz="4000" b="1" dirty="0"/>
              <a:t>Específicos, </a:t>
            </a:r>
            <a:r>
              <a:rPr lang="pt-BR" sz="4000" b="1" dirty="0" smtClean="0"/>
              <a:t>Metas </a:t>
            </a:r>
            <a:r>
              <a:rPr lang="pt-BR" sz="4000" b="1" dirty="0"/>
              <a:t>e </a:t>
            </a:r>
            <a:r>
              <a:rPr lang="pt-BR" sz="4000" b="1" dirty="0" smtClean="0"/>
              <a:t>Resultados</a:t>
            </a:r>
            <a:r>
              <a:rPr lang="pt-BR" sz="4000" dirty="0"/>
              <a:t/>
            </a:r>
            <a:br>
              <a:rPr lang="pt-BR" sz="4000" dirty="0"/>
            </a:br>
            <a:endParaRPr lang="pt-BR" sz="4000" dirty="0"/>
          </a:p>
        </p:txBody>
      </p:sp>
      <p:sp>
        <p:nvSpPr>
          <p:cNvPr id="3" name="Espaço Reservado para Conteúdo 2"/>
          <p:cNvSpPr>
            <a:spLocks noGrp="1"/>
          </p:cNvSpPr>
          <p:nvPr>
            <p:ph sz="half" idx="1"/>
          </p:nvPr>
        </p:nvSpPr>
        <p:spPr>
          <a:xfrm>
            <a:off x="467544" y="1556792"/>
            <a:ext cx="8219256" cy="4925144"/>
          </a:xfrm>
        </p:spPr>
        <p:txBody>
          <a:bodyPr>
            <a:noAutofit/>
          </a:bodyPr>
          <a:lstStyle/>
          <a:p>
            <a:pPr algn="just">
              <a:buNone/>
            </a:pPr>
            <a:r>
              <a:rPr lang="pt-BR" sz="3900" dirty="0"/>
              <a:t>Objetivo: Ampliar a cobertura à hipertensos e/ou diabéticos.</a:t>
            </a:r>
          </a:p>
          <a:p>
            <a:pPr algn="just">
              <a:buNone/>
            </a:pPr>
            <a:r>
              <a:rPr lang="pt-BR" sz="3900" dirty="0"/>
              <a:t>Meta: Cadastrar 80% dos hipertensos </a:t>
            </a:r>
            <a:r>
              <a:rPr lang="pt-BR" sz="3900" dirty="0" smtClean="0"/>
              <a:t>e dos diabéticos  da área </a:t>
            </a:r>
            <a:r>
              <a:rPr lang="pt-BR" sz="3900" dirty="0"/>
              <a:t>de abrangência no Programa de Atenção à Hipertensão Arterial e à Diabetes Mellitus da unidade de saúde.</a:t>
            </a:r>
          </a:p>
          <a:p>
            <a:endParaRPr lang="pt-BR" sz="3900" dirty="0"/>
          </a:p>
        </p:txBody>
      </p:sp>
    </p:spTree>
    <p:extLst>
      <p:ext uri="{BB962C8B-B14F-4D97-AF65-F5344CB8AC3E}">
        <p14:creationId xmlns:p14="http://schemas.microsoft.com/office/powerpoint/2010/main" val="2330196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048" y="0"/>
            <a:ext cx="9433048" cy="864096"/>
          </a:xfrm>
        </p:spPr>
        <p:txBody>
          <a:bodyPr>
            <a:normAutofit/>
          </a:bodyPr>
          <a:lstStyle/>
          <a:p>
            <a:r>
              <a:rPr lang="pt-BR" sz="4000" b="1" dirty="0" smtClean="0"/>
              <a:t>Gráficos</a:t>
            </a:r>
            <a:endParaRPr lang="pt-BR" sz="4000" b="1" dirty="0"/>
          </a:p>
        </p:txBody>
      </p:sp>
      <p:graphicFrame>
        <p:nvGraphicFramePr>
          <p:cNvPr id="7" name="Espaço Reservado para Conteúdo 5"/>
          <p:cNvGraphicFramePr>
            <a:graphicFrameLocks noGrp="1"/>
          </p:cNvGraphicFramePr>
          <p:nvPr>
            <p:ph idx="1"/>
            <p:extLst>
              <p:ext uri="{D42A27DB-BD31-4B8C-83A1-F6EECF244321}">
                <p14:modId xmlns:p14="http://schemas.microsoft.com/office/powerpoint/2010/main" val="2119928995"/>
              </p:ext>
            </p:extLst>
          </p:nvPr>
        </p:nvGraphicFramePr>
        <p:xfrm>
          <a:off x="179512" y="908720"/>
          <a:ext cx="8784976" cy="55446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Espaço Reservado para Conteúdo 6"/>
          <p:cNvGraphicFramePr>
            <a:graphicFrameLocks/>
          </p:cNvGraphicFramePr>
          <p:nvPr>
            <p:extLst>
              <p:ext uri="{D42A27DB-BD31-4B8C-83A1-F6EECF244321}">
                <p14:modId xmlns:p14="http://schemas.microsoft.com/office/powerpoint/2010/main" val="4150274470"/>
              </p:ext>
            </p:extLst>
          </p:nvPr>
        </p:nvGraphicFramePr>
        <p:xfrm>
          <a:off x="4788024" y="1340768"/>
          <a:ext cx="4032448" cy="3240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p:cNvGraphicFramePr/>
          <p:nvPr/>
        </p:nvGraphicFramePr>
        <p:xfrm>
          <a:off x="251520" y="1340768"/>
          <a:ext cx="4320479" cy="331236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200" b="1" dirty="0" smtClean="0"/>
              <a:t>Objetivos – Metas - Resultados</a:t>
            </a:r>
            <a:endParaRPr lang="pt-BR" sz="4200" dirty="0"/>
          </a:p>
        </p:txBody>
      </p:sp>
      <p:sp>
        <p:nvSpPr>
          <p:cNvPr id="3" name="Espaço Reservado para Conteúdo 2"/>
          <p:cNvSpPr>
            <a:spLocks noGrp="1"/>
          </p:cNvSpPr>
          <p:nvPr>
            <p:ph sz="half" idx="1"/>
          </p:nvPr>
        </p:nvSpPr>
        <p:spPr>
          <a:xfrm>
            <a:off x="467544" y="1484784"/>
            <a:ext cx="8219256" cy="4925144"/>
          </a:xfrm>
        </p:spPr>
        <p:txBody>
          <a:bodyPr>
            <a:normAutofit/>
          </a:bodyPr>
          <a:lstStyle/>
          <a:p>
            <a:pPr algn="just">
              <a:buNone/>
            </a:pPr>
            <a:r>
              <a:rPr lang="pt-BR" sz="4000" dirty="0" smtClean="0"/>
              <a:t>Objetivo: Melhorar a adesão do Hipertenso e/ou Diabético ao programa.</a:t>
            </a:r>
          </a:p>
          <a:p>
            <a:pPr algn="just">
              <a:buNone/>
            </a:pPr>
            <a:r>
              <a:rPr lang="pt-BR" sz="4000" dirty="0" smtClean="0"/>
              <a:t>Meta: Buscar 100% dos hipertensos e dos diabéticos faltosos as consultas na unidade de saúde conforme a periodicidade recomendada.</a:t>
            </a:r>
          </a:p>
          <a:p>
            <a:pPr>
              <a:buNone/>
            </a:pPr>
            <a:endParaRPr lang="pt-BR" sz="4000" dirty="0"/>
          </a:p>
        </p:txBody>
      </p:sp>
    </p:spTree>
    <p:extLst>
      <p:ext uri="{BB962C8B-B14F-4D97-AF65-F5344CB8AC3E}">
        <p14:creationId xmlns:p14="http://schemas.microsoft.com/office/powerpoint/2010/main" val="2812928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b="1" dirty="0" smtClean="0"/>
              <a:t>INTRODUÇÃO</a:t>
            </a:r>
            <a:endParaRPr lang="pt-BR" sz="4000" b="1" dirty="0"/>
          </a:p>
        </p:txBody>
      </p:sp>
      <p:sp>
        <p:nvSpPr>
          <p:cNvPr id="3" name="Espaço Reservado para Conteúdo 2"/>
          <p:cNvSpPr>
            <a:spLocks noGrp="1"/>
          </p:cNvSpPr>
          <p:nvPr>
            <p:ph idx="1"/>
          </p:nvPr>
        </p:nvSpPr>
        <p:spPr>
          <a:xfrm>
            <a:off x="683568" y="1628800"/>
            <a:ext cx="7776864" cy="3960440"/>
          </a:xfrm>
        </p:spPr>
        <p:txBody>
          <a:bodyPr>
            <a:noAutofit/>
          </a:bodyPr>
          <a:lstStyle/>
          <a:p>
            <a:pPr marL="0" indent="450000" algn="just">
              <a:spcBef>
                <a:spcPts val="0"/>
              </a:spcBef>
              <a:buNone/>
            </a:pPr>
            <a:r>
              <a:rPr lang="pt-BR" sz="3900" dirty="0" smtClean="0"/>
              <a:t>A </a:t>
            </a:r>
            <a:r>
              <a:rPr lang="pt-BR" sz="3900" dirty="0"/>
              <a:t>hipertensão arterial e o diabetes mellitus são doenças altamente prevalentes e representam um sério problema de saúde pública, em decorrência das suas complicações crônicas</a:t>
            </a:r>
            <a:r>
              <a:rPr lang="pt-BR" sz="3900" dirty="0" smtClean="0"/>
              <a:t>.</a:t>
            </a:r>
            <a:endParaRPr lang="pt-BR" sz="3900" dirty="0"/>
          </a:p>
        </p:txBody>
      </p:sp>
    </p:spTree>
    <p:extLst>
      <p:ext uri="{BB962C8B-B14F-4D97-AF65-F5344CB8AC3E}">
        <p14:creationId xmlns:p14="http://schemas.microsoft.com/office/powerpoint/2010/main" val="2974076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755576" y="0"/>
            <a:ext cx="7776864" cy="8640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000" b="1" i="0" u="none" strike="noStrike" kern="1200" cap="none" spc="0" normalizeH="0" baseline="0" noProof="0" dirty="0" smtClean="0">
                <a:ln>
                  <a:noFill/>
                </a:ln>
                <a:solidFill>
                  <a:schemeClr val="tx1"/>
                </a:solidFill>
                <a:effectLst/>
                <a:uLnTx/>
                <a:uFillTx/>
                <a:latin typeface="+mj-lt"/>
                <a:ea typeface="+mj-ea"/>
                <a:cs typeface="+mj-cs"/>
              </a:rPr>
              <a:t>Gráficos</a:t>
            </a:r>
            <a:endParaRPr kumimoji="0" lang="pt-BR" sz="40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2" name="Espaço Reservado para Conteúdo 5"/>
          <p:cNvGraphicFramePr>
            <a:graphicFrameLocks noGrp="1"/>
          </p:cNvGraphicFramePr>
          <p:nvPr>
            <p:ph idx="1"/>
            <p:extLst>
              <p:ext uri="{D42A27DB-BD31-4B8C-83A1-F6EECF244321}">
                <p14:modId xmlns:p14="http://schemas.microsoft.com/office/powerpoint/2010/main" val="2119928995"/>
              </p:ext>
            </p:extLst>
          </p:nvPr>
        </p:nvGraphicFramePr>
        <p:xfrm>
          <a:off x="179512" y="836712"/>
          <a:ext cx="8784976" cy="5688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áfico 12"/>
          <p:cNvGraphicFramePr/>
          <p:nvPr/>
        </p:nvGraphicFramePr>
        <p:xfrm>
          <a:off x="323528" y="1052736"/>
          <a:ext cx="4176465" cy="3312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áfico 13"/>
          <p:cNvGraphicFramePr/>
          <p:nvPr/>
        </p:nvGraphicFramePr>
        <p:xfrm>
          <a:off x="4644008" y="1052736"/>
          <a:ext cx="4176463" cy="33123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53399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p:cNvSpPr>
            <a:spLocks noGrp="1"/>
          </p:cNvSpPr>
          <p:nvPr>
            <p:ph type="title"/>
          </p:nvPr>
        </p:nvSpPr>
        <p:spPr>
          <a:xfrm>
            <a:off x="457200" y="274638"/>
            <a:ext cx="8229600" cy="1143000"/>
          </a:xfrm>
        </p:spPr>
        <p:txBody>
          <a:bodyPr>
            <a:normAutofit/>
          </a:bodyPr>
          <a:lstStyle/>
          <a:p>
            <a:r>
              <a:rPr lang="pt-BR" sz="4200" b="1" dirty="0" smtClean="0"/>
              <a:t>Objetivos – Metas - Resultados</a:t>
            </a:r>
            <a:endParaRPr lang="pt-BR" sz="4200" dirty="0"/>
          </a:p>
        </p:txBody>
      </p:sp>
      <p:sp>
        <p:nvSpPr>
          <p:cNvPr id="13" name="Espaço Reservado para Conteúdo 2"/>
          <p:cNvSpPr>
            <a:spLocks noGrp="1"/>
          </p:cNvSpPr>
          <p:nvPr>
            <p:ph sz="half" idx="1"/>
          </p:nvPr>
        </p:nvSpPr>
        <p:spPr>
          <a:xfrm>
            <a:off x="467544" y="1484784"/>
            <a:ext cx="8219256" cy="4925144"/>
          </a:xfrm>
        </p:spPr>
        <p:txBody>
          <a:bodyPr>
            <a:noAutofit/>
          </a:bodyPr>
          <a:lstStyle/>
          <a:p>
            <a:pPr algn="just">
              <a:buNone/>
            </a:pPr>
            <a:r>
              <a:rPr lang="pt-BR" sz="4000" dirty="0" smtClean="0"/>
              <a:t>Objetivo: Melhorar a qualidade do atendimento ao paciente Hipertenso e/ou Diabético realizado na unidade de saúde.</a:t>
            </a:r>
          </a:p>
          <a:p>
            <a:pPr algn="just">
              <a:buNone/>
            </a:pPr>
            <a:r>
              <a:rPr lang="pt-BR" sz="4000" dirty="0" smtClean="0"/>
              <a:t>Meta: Realizar exame clínico apropriado em 100% dos hipertensos e dos diabéticos. </a:t>
            </a:r>
          </a:p>
        </p:txBody>
      </p:sp>
    </p:spTree>
    <p:extLst>
      <p:ext uri="{BB962C8B-B14F-4D97-AF65-F5344CB8AC3E}">
        <p14:creationId xmlns:p14="http://schemas.microsoft.com/office/powerpoint/2010/main" val="396377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755576" y="0"/>
            <a:ext cx="7776864" cy="8640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000" b="1" i="0" u="none" strike="noStrike" kern="1200" cap="none" spc="0" normalizeH="0" baseline="0" noProof="0" dirty="0" smtClean="0">
                <a:ln>
                  <a:noFill/>
                </a:ln>
                <a:solidFill>
                  <a:schemeClr val="tx1"/>
                </a:solidFill>
                <a:effectLst/>
                <a:uLnTx/>
                <a:uFillTx/>
                <a:latin typeface="+mj-lt"/>
                <a:ea typeface="+mj-ea"/>
                <a:cs typeface="+mj-cs"/>
              </a:rPr>
              <a:t>Gráficos</a:t>
            </a:r>
            <a:endParaRPr kumimoji="0" lang="pt-BR" sz="40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1" name="Espaço Reservado para Conteúdo 5"/>
          <p:cNvGraphicFramePr>
            <a:graphicFrameLocks noGrp="1"/>
          </p:cNvGraphicFramePr>
          <p:nvPr>
            <p:ph idx="1"/>
            <p:extLst>
              <p:ext uri="{D42A27DB-BD31-4B8C-83A1-F6EECF244321}">
                <p14:modId xmlns:p14="http://schemas.microsoft.com/office/powerpoint/2010/main" val="2119928995"/>
              </p:ext>
            </p:extLst>
          </p:nvPr>
        </p:nvGraphicFramePr>
        <p:xfrm>
          <a:off x="179512" y="836712"/>
          <a:ext cx="8784976" cy="5688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áfico 11"/>
          <p:cNvGraphicFramePr/>
          <p:nvPr/>
        </p:nvGraphicFramePr>
        <p:xfrm>
          <a:off x="323528" y="980728"/>
          <a:ext cx="4176464" cy="352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p:cNvGraphicFramePr/>
          <p:nvPr/>
        </p:nvGraphicFramePr>
        <p:xfrm>
          <a:off x="4572000" y="980728"/>
          <a:ext cx="4320480" cy="35283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4071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457200" y="274638"/>
            <a:ext cx="8229600" cy="1143000"/>
          </a:xfrm>
        </p:spPr>
        <p:txBody>
          <a:bodyPr>
            <a:normAutofit/>
          </a:bodyPr>
          <a:lstStyle/>
          <a:p>
            <a:r>
              <a:rPr lang="pt-BR" sz="4200" b="1" dirty="0" smtClean="0"/>
              <a:t>Objetivos – Metas - Resultados</a:t>
            </a:r>
            <a:endParaRPr lang="pt-BR" sz="4200" dirty="0"/>
          </a:p>
        </p:txBody>
      </p:sp>
      <p:sp>
        <p:nvSpPr>
          <p:cNvPr id="6" name="Espaço Reservado para Conteúdo 2"/>
          <p:cNvSpPr>
            <a:spLocks noGrp="1"/>
          </p:cNvSpPr>
          <p:nvPr>
            <p:ph sz="half" idx="1"/>
          </p:nvPr>
        </p:nvSpPr>
        <p:spPr>
          <a:xfrm>
            <a:off x="467544" y="1484784"/>
            <a:ext cx="8219256" cy="4925144"/>
          </a:xfrm>
        </p:spPr>
        <p:txBody>
          <a:bodyPr>
            <a:noAutofit/>
          </a:bodyPr>
          <a:lstStyle/>
          <a:p>
            <a:pPr algn="just">
              <a:buNone/>
            </a:pPr>
            <a:r>
              <a:rPr lang="pt-BR" sz="3600" dirty="0" smtClean="0"/>
              <a:t>Objetivo: Melhorar a qualidade do atendimento ao paciente Hipertenso e/ou Diabético realizado na unidade de saúde.</a:t>
            </a:r>
          </a:p>
          <a:p>
            <a:pPr algn="just">
              <a:buNone/>
            </a:pPr>
            <a:r>
              <a:rPr lang="pt-BR" sz="3600" dirty="0" smtClean="0"/>
              <a:t>Meta: Garantir a 100% dos hipertensos e dos diabéticos a realização de exames complementares em dia de acordo com o protocolo.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txBox="1">
            <a:spLocks/>
          </p:cNvSpPr>
          <p:nvPr/>
        </p:nvSpPr>
        <p:spPr>
          <a:xfrm>
            <a:off x="755576" y="0"/>
            <a:ext cx="7776864" cy="8640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000" b="1" i="0" u="none" strike="noStrike" kern="1200" cap="none" spc="0" normalizeH="0" baseline="0" noProof="0" dirty="0" smtClean="0">
                <a:ln>
                  <a:noFill/>
                </a:ln>
                <a:solidFill>
                  <a:schemeClr val="tx1"/>
                </a:solidFill>
                <a:effectLst/>
                <a:uLnTx/>
                <a:uFillTx/>
                <a:latin typeface="+mj-lt"/>
                <a:ea typeface="+mj-ea"/>
                <a:cs typeface="+mj-cs"/>
              </a:rPr>
              <a:t>Gráficos</a:t>
            </a:r>
            <a:endParaRPr kumimoji="0" lang="pt-BR" sz="40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2" name="Espaço Reservado para Conteúdo 5"/>
          <p:cNvGraphicFramePr>
            <a:graphicFrameLocks noGrp="1"/>
          </p:cNvGraphicFramePr>
          <p:nvPr>
            <p:ph idx="1"/>
            <p:extLst>
              <p:ext uri="{D42A27DB-BD31-4B8C-83A1-F6EECF244321}">
                <p14:modId xmlns:p14="http://schemas.microsoft.com/office/powerpoint/2010/main" val="2119928995"/>
              </p:ext>
            </p:extLst>
          </p:nvPr>
        </p:nvGraphicFramePr>
        <p:xfrm>
          <a:off x="179512" y="836712"/>
          <a:ext cx="8784976" cy="56886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p:cNvGraphicFramePr/>
          <p:nvPr/>
        </p:nvGraphicFramePr>
        <p:xfrm>
          <a:off x="251520" y="908720"/>
          <a:ext cx="4248472" cy="360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áfico 13"/>
          <p:cNvGraphicFramePr/>
          <p:nvPr/>
        </p:nvGraphicFramePr>
        <p:xfrm>
          <a:off x="4644007" y="908720"/>
          <a:ext cx="4248473" cy="3600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63889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normAutofit/>
          </a:bodyPr>
          <a:lstStyle/>
          <a:p>
            <a:r>
              <a:rPr lang="pt-BR" sz="4200" b="1" dirty="0" smtClean="0"/>
              <a:t>Objetivos – Metas - Resultados</a:t>
            </a:r>
            <a:endParaRPr lang="pt-BR" sz="4200" dirty="0"/>
          </a:p>
        </p:txBody>
      </p:sp>
      <p:sp>
        <p:nvSpPr>
          <p:cNvPr id="3" name="Espaço Reservado para Conteúdo 2"/>
          <p:cNvSpPr>
            <a:spLocks noGrp="1"/>
          </p:cNvSpPr>
          <p:nvPr>
            <p:ph sz="half" idx="1"/>
          </p:nvPr>
        </p:nvSpPr>
        <p:spPr>
          <a:xfrm>
            <a:off x="467544" y="1484784"/>
            <a:ext cx="8219256" cy="4320480"/>
          </a:xfrm>
        </p:spPr>
        <p:txBody>
          <a:bodyPr>
            <a:noAutofit/>
          </a:bodyPr>
          <a:lstStyle/>
          <a:p>
            <a:pPr algn="just">
              <a:buNone/>
            </a:pPr>
            <a:r>
              <a:rPr lang="pt-BR" sz="3500" dirty="0" smtClean="0"/>
              <a:t>Objetivo: Melhorar a qualidade do atendimento ao paciente Hipertenso e/ou Diabético realizado na unidade de saúde.</a:t>
            </a:r>
          </a:p>
          <a:p>
            <a:pPr algn="just">
              <a:buNone/>
            </a:pPr>
            <a:r>
              <a:rPr lang="pt-BR" sz="3500" dirty="0" smtClean="0"/>
              <a:t>Meta: Garantir a totalidade da prescrição de medicamentos da farmácia popular para 100% dos hipertensos e diabéticos cadastrados na unidade de saúde.</a:t>
            </a:r>
          </a:p>
        </p:txBody>
      </p:sp>
    </p:spTree>
    <p:extLst>
      <p:ext uri="{BB962C8B-B14F-4D97-AF65-F5344CB8AC3E}">
        <p14:creationId xmlns:p14="http://schemas.microsoft.com/office/powerpoint/2010/main" val="18638899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755576" y="0"/>
            <a:ext cx="7776864" cy="8640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000" b="1" i="0" u="none" strike="noStrike" kern="1200" cap="none" spc="0" normalizeH="0" baseline="0" noProof="0" dirty="0" smtClean="0">
                <a:ln>
                  <a:noFill/>
                </a:ln>
                <a:solidFill>
                  <a:schemeClr val="tx1"/>
                </a:solidFill>
                <a:effectLst/>
                <a:uLnTx/>
                <a:uFillTx/>
                <a:latin typeface="+mj-lt"/>
                <a:ea typeface="+mj-ea"/>
                <a:cs typeface="+mj-cs"/>
              </a:rPr>
              <a:t>Gráficos</a:t>
            </a:r>
            <a:endParaRPr kumimoji="0" lang="pt-BR" sz="40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3" name="Espaço Reservado para Conteúdo 5"/>
          <p:cNvGraphicFramePr>
            <a:graphicFrameLocks noGrp="1"/>
          </p:cNvGraphicFramePr>
          <p:nvPr>
            <p:ph idx="1"/>
            <p:extLst>
              <p:ext uri="{D42A27DB-BD31-4B8C-83A1-F6EECF244321}">
                <p14:modId xmlns:p14="http://schemas.microsoft.com/office/powerpoint/2010/main" val="2119928995"/>
              </p:ext>
            </p:extLst>
          </p:nvPr>
        </p:nvGraphicFramePr>
        <p:xfrm>
          <a:off x="179512" y="836712"/>
          <a:ext cx="8784976" cy="56886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p:cNvGraphicFramePr/>
          <p:nvPr/>
        </p:nvGraphicFramePr>
        <p:xfrm>
          <a:off x="251520" y="908720"/>
          <a:ext cx="4176464" cy="35283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Gráfico 4"/>
          <p:cNvGraphicFramePr/>
          <p:nvPr/>
        </p:nvGraphicFramePr>
        <p:xfrm>
          <a:off x="4644008" y="908720"/>
          <a:ext cx="4248472" cy="35283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63889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normAutofit/>
          </a:bodyPr>
          <a:lstStyle/>
          <a:p>
            <a:r>
              <a:rPr lang="pt-BR" sz="4200" b="1" dirty="0" smtClean="0"/>
              <a:t>Objetivos – Metas - Resultados</a:t>
            </a:r>
            <a:endParaRPr lang="pt-BR" sz="4200" dirty="0"/>
          </a:p>
        </p:txBody>
      </p:sp>
      <p:sp>
        <p:nvSpPr>
          <p:cNvPr id="3" name="Espaço Reservado para Conteúdo 2"/>
          <p:cNvSpPr>
            <a:spLocks noGrp="1"/>
          </p:cNvSpPr>
          <p:nvPr>
            <p:ph sz="half" idx="1"/>
          </p:nvPr>
        </p:nvSpPr>
        <p:spPr>
          <a:xfrm>
            <a:off x="395536" y="1556792"/>
            <a:ext cx="8219256" cy="4320480"/>
          </a:xfrm>
        </p:spPr>
        <p:txBody>
          <a:bodyPr>
            <a:noAutofit/>
          </a:bodyPr>
          <a:lstStyle/>
          <a:p>
            <a:pPr algn="just">
              <a:buNone/>
            </a:pPr>
            <a:r>
              <a:rPr lang="pt-BR" sz="4000" dirty="0" smtClean="0"/>
              <a:t>Objetivo: Melhorar o registro de informações.</a:t>
            </a:r>
          </a:p>
          <a:p>
            <a:pPr algn="just">
              <a:buNone/>
            </a:pPr>
            <a:r>
              <a:rPr lang="pt-BR" sz="4000" dirty="0" smtClean="0"/>
              <a:t>Meta: Manter a ficha de acompanhamento de 100% dos hipertensos e dos diabéticos cadastrados na unidade de saúde. </a:t>
            </a:r>
          </a:p>
          <a:p>
            <a:endParaRPr lang="pt-BR" sz="4000" dirty="0"/>
          </a:p>
        </p:txBody>
      </p:sp>
    </p:spTree>
    <p:extLst>
      <p:ext uri="{BB962C8B-B14F-4D97-AF65-F5344CB8AC3E}">
        <p14:creationId xmlns:p14="http://schemas.microsoft.com/office/powerpoint/2010/main" val="1863889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55576" y="0"/>
            <a:ext cx="7776864" cy="8640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000" b="1" i="0" u="none" strike="noStrike" kern="1200" cap="none" spc="0" normalizeH="0" baseline="0" noProof="0" dirty="0" smtClean="0">
                <a:ln>
                  <a:noFill/>
                </a:ln>
                <a:solidFill>
                  <a:schemeClr val="tx1"/>
                </a:solidFill>
                <a:effectLst/>
                <a:uLnTx/>
                <a:uFillTx/>
                <a:latin typeface="+mj-lt"/>
                <a:ea typeface="+mj-ea"/>
                <a:cs typeface="+mj-cs"/>
              </a:rPr>
              <a:t>Gráficos</a:t>
            </a:r>
            <a:endParaRPr kumimoji="0" lang="pt-BR" sz="40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5" name="Espaço Reservado para Conteúdo 5"/>
          <p:cNvGraphicFramePr>
            <a:graphicFrameLocks noGrp="1"/>
          </p:cNvGraphicFramePr>
          <p:nvPr>
            <p:ph idx="1"/>
            <p:extLst>
              <p:ext uri="{D42A27DB-BD31-4B8C-83A1-F6EECF244321}">
                <p14:modId xmlns:p14="http://schemas.microsoft.com/office/powerpoint/2010/main" val="2119928995"/>
              </p:ext>
            </p:extLst>
          </p:nvPr>
        </p:nvGraphicFramePr>
        <p:xfrm>
          <a:off x="179512" y="836712"/>
          <a:ext cx="8784976" cy="56886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p:nvPr/>
        </p:nvGraphicFramePr>
        <p:xfrm>
          <a:off x="251520" y="908720"/>
          <a:ext cx="4248472" cy="360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p:cNvGraphicFramePr/>
          <p:nvPr/>
        </p:nvGraphicFramePr>
        <p:xfrm>
          <a:off x="4644009" y="908720"/>
          <a:ext cx="4248472" cy="3600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63889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normAutofit/>
          </a:bodyPr>
          <a:lstStyle/>
          <a:p>
            <a:r>
              <a:rPr lang="pt-BR" sz="4200" b="1" dirty="0" smtClean="0"/>
              <a:t>Objetivos – Metas - Resultados</a:t>
            </a:r>
            <a:endParaRPr lang="pt-BR" sz="4200" dirty="0"/>
          </a:p>
        </p:txBody>
      </p:sp>
      <p:sp>
        <p:nvSpPr>
          <p:cNvPr id="3" name="Espaço Reservado para Conteúdo 2"/>
          <p:cNvSpPr>
            <a:spLocks noGrp="1"/>
          </p:cNvSpPr>
          <p:nvPr>
            <p:ph sz="half" idx="1"/>
          </p:nvPr>
        </p:nvSpPr>
        <p:spPr>
          <a:xfrm>
            <a:off x="467544" y="1484784"/>
            <a:ext cx="8219256" cy="4925144"/>
          </a:xfrm>
        </p:spPr>
        <p:txBody>
          <a:bodyPr>
            <a:normAutofit/>
          </a:bodyPr>
          <a:lstStyle/>
          <a:p>
            <a:pPr algn="just">
              <a:buNone/>
            </a:pPr>
            <a:r>
              <a:rPr lang="pt-BR" sz="4000" dirty="0" smtClean="0"/>
              <a:t>Objetivo: Mapear hipertensos e diabéticos de risco para doença-cardiovascular. </a:t>
            </a:r>
          </a:p>
          <a:p>
            <a:pPr algn="just">
              <a:buNone/>
            </a:pPr>
            <a:r>
              <a:rPr lang="pt-BR" sz="4000" dirty="0" smtClean="0"/>
              <a:t>Meta: Realizar estratificação de risco cardiovascular em 100% dos hipertensos e dos diabéticos cadastrados na unidade de saúde. </a:t>
            </a:r>
          </a:p>
          <a:p>
            <a:endParaRPr lang="pt-BR" sz="4000" dirty="0"/>
          </a:p>
        </p:txBody>
      </p:sp>
    </p:spTree>
    <p:extLst>
      <p:ext uri="{BB962C8B-B14F-4D97-AF65-F5344CB8AC3E}">
        <p14:creationId xmlns:p14="http://schemas.microsoft.com/office/powerpoint/2010/main" val="1863889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b="1" dirty="0" smtClean="0"/>
              <a:t>INTRODUÇÃO</a:t>
            </a:r>
            <a:endParaRPr lang="pt-BR" sz="4000" b="1" dirty="0"/>
          </a:p>
        </p:txBody>
      </p:sp>
      <p:sp>
        <p:nvSpPr>
          <p:cNvPr id="3" name="Espaço Reservado para Conteúdo 2"/>
          <p:cNvSpPr>
            <a:spLocks noGrp="1"/>
          </p:cNvSpPr>
          <p:nvPr>
            <p:ph idx="1"/>
          </p:nvPr>
        </p:nvSpPr>
        <p:spPr>
          <a:xfrm>
            <a:off x="395536" y="1484784"/>
            <a:ext cx="8177292" cy="4320480"/>
          </a:xfrm>
        </p:spPr>
        <p:txBody>
          <a:bodyPr>
            <a:noAutofit/>
          </a:bodyPr>
          <a:lstStyle/>
          <a:p>
            <a:pPr marL="0" indent="450000" algn="just">
              <a:spcBef>
                <a:spcPts val="0"/>
              </a:spcBef>
              <a:buNone/>
            </a:pPr>
            <a:r>
              <a:rPr lang="pt-BR" sz="3900" dirty="0" smtClean="0"/>
              <a:t>No Brasil as doenças cardiovasculares são a primeira causa de morte no país. A Hipertensão Arterial Sistêmica e a Diabetes Mellitus, doenças crônicas não transmissíveis, constituem-se os mais importantes fatores de risco as doenças cardiovasculares.</a:t>
            </a:r>
            <a:endParaRPr lang="pt-BR" sz="3900" dirty="0">
              <a:solidFill>
                <a:srgbClr val="FF0000"/>
              </a:solidFill>
            </a:endParaRPr>
          </a:p>
        </p:txBody>
      </p:sp>
    </p:spTree>
    <p:extLst>
      <p:ext uri="{BB962C8B-B14F-4D97-AF65-F5344CB8AC3E}">
        <p14:creationId xmlns:p14="http://schemas.microsoft.com/office/powerpoint/2010/main" val="29740768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txBox="1">
            <a:spLocks/>
          </p:cNvSpPr>
          <p:nvPr/>
        </p:nvSpPr>
        <p:spPr>
          <a:xfrm>
            <a:off x="755576" y="0"/>
            <a:ext cx="7776864" cy="8640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000" b="1" i="0" u="none" strike="noStrike" kern="1200" cap="none" spc="0" normalizeH="0" baseline="0" noProof="0" dirty="0" smtClean="0">
                <a:ln>
                  <a:noFill/>
                </a:ln>
                <a:solidFill>
                  <a:schemeClr val="tx1"/>
                </a:solidFill>
                <a:effectLst/>
                <a:uLnTx/>
                <a:uFillTx/>
                <a:latin typeface="+mj-lt"/>
                <a:ea typeface="+mj-ea"/>
                <a:cs typeface="+mj-cs"/>
              </a:rPr>
              <a:t>Gráficos</a:t>
            </a:r>
            <a:endParaRPr kumimoji="0" lang="pt-BR" sz="40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2" name="Espaço Reservado para Conteúdo 5"/>
          <p:cNvGraphicFramePr>
            <a:graphicFrameLocks noGrp="1"/>
          </p:cNvGraphicFramePr>
          <p:nvPr>
            <p:ph idx="1"/>
            <p:extLst>
              <p:ext uri="{D42A27DB-BD31-4B8C-83A1-F6EECF244321}">
                <p14:modId xmlns:p14="http://schemas.microsoft.com/office/powerpoint/2010/main" val="2119928995"/>
              </p:ext>
            </p:extLst>
          </p:nvPr>
        </p:nvGraphicFramePr>
        <p:xfrm>
          <a:off x="179512" y="836712"/>
          <a:ext cx="8784976" cy="5688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áfico 12"/>
          <p:cNvGraphicFramePr/>
          <p:nvPr/>
        </p:nvGraphicFramePr>
        <p:xfrm>
          <a:off x="251521" y="908720"/>
          <a:ext cx="4176464" cy="36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áfico 13"/>
          <p:cNvGraphicFramePr/>
          <p:nvPr/>
        </p:nvGraphicFramePr>
        <p:xfrm>
          <a:off x="4572000" y="908720"/>
          <a:ext cx="4320480" cy="36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54944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normAutofit/>
          </a:bodyPr>
          <a:lstStyle/>
          <a:p>
            <a:r>
              <a:rPr lang="pt-BR" sz="4200" b="1" dirty="0" smtClean="0"/>
              <a:t>Objetivos – Metas - Resultados</a:t>
            </a:r>
            <a:endParaRPr lang="pt-BR" sz="4200" dirty="0"/>
          </a:p>
        </p:txBody>
      </p:sp>
      <p:sp>
        <p:nvSpPr>
          <p:cNvPr id="3" name="Espaço Reservado para Conteúdo 2"/>
          <p:cNvSpPr>
            <a:spLocks noGrp="1"/>
          </p:cNvSpPr>
          <p:nvPr>
            <p:ph sz="half" idx="1"/>
          </p:nvPr>
        </p:nvSpPr>
        <p:spPr>
          <a:xfrm>
            <a:off x="467544" y="1916832"/>
            <a:ext cx="8219256" cy="3168352"/>
          </a:xfrm>
        </p:spPr>
        <p:txBody>
          <a:bodyPr>
            <a:noAutofit/>
          </a:bodyPr>
          <a:lstStyle/>
          <a:p>
            <a:pPr algn="just">
              <a:buNone/>
            </a:pPr>
            <a:r>
              <a:rPr lang="pt-BR" sz="4000" dirty="0" smtClean="0"/>
              <a:t>Objetivo: Promoção da Saúde. </a:t>
            </a:r>
          </a:p>
          <a:p>
            <a:pPr algn="just">
              <a:buNone/>
            </a:pPr>
            <a:r>
              <a:rPr lang="pt-BR" sz="4000" dirty="0" smtClean="0"/>
              <a:t>Meta: Garantir avaliação odontológica a 100% dos pacientes hipertensos e dos diabéticos. </a:t>
            </a:r>
          </a:p>
          <a:p>
            <a:pPr>
              <a:buNone/>
            </a:pPr>
            <a:endParaRPr lang="pt-BR" sz="4000" dirty="0"/>
          </a:p>
        </p:txBody>
      </p:sp>
    </p:spTree>
    <p:extLst>
      <p:ext uri="{BB962C8B-B14F-4D97-AF65-F5344CB8AC3E}">
        <p14:creationId xmlns:p14="http://schemas.microsoft.com/office/powerpoint/2010/main" val="8954944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755576" y="0"/>
            <a:ext cx="7776864" cy="8640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000" b="1" i="0" u="none" strike="noStrike" kern="1200" cap="none" spc="0" normalizeH="0" baseline="0" noProof="0" dirty="0" smtClean="0">
                <a:ln>
                  <a:noFill/>
                </a:ln>
                <a:solidFill>
                  <a:schemeClr val="tx1"/>
                </a:solidFill>
                <a:effectLst/>
                <a:uLnTx/>
                <a:uFillTx/>
                <a:latin typeface="+mj-lt"/>
                <a:ea typeface="+mj-ea"/>
                <a:cs typeface="+mj-cs"/>
              </a:rPr>
              <a:t>Gráficos</a:t>
            </a:r>
            <a:endParaRPr kumimoji="0" lang="pt-BR" sz="40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3" name="Espaço Reservado para Conteúdo 5"/>
          <p:cNvGraphicFramePr>
            <a:graphicFrameLocks noGrp="1"/>
          </p:cNvGraphicFramePr>
          <p:nvPr>
            <p:ph idx="1"/>
            <p:extLst>
              <p:ext uri="{D42A27DB-BD31-4B8C-83A1-F6EECF244321}">
                <p14:modId xmlns:p14="http://schemas.microsoft.com/office/powerpoint/2010/main" val="2119928995"/>
              </p:ext>
            </p:extLst>
          </p:nvPr>
        </p:nvGraphicFramePr>
        <p:xfrm>
          <a:off x="179512" y="836712"/>
          <a:ext cx="8784976" cy="5688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p:cNvGraphicFramePr/>
          <p:nvPr/>
        </p:nvGraphicFramePr>
        <p:xfrm>
          <a:off x="251521" y="908720"/>
          <a:ext cx="4248472" cy="36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p:cNvGraphicFramePr/>
          <p:nvPr/>
        </p:nvGraphicFramePr>
        <p:xfrm>
          <a:off x="4644009" y="908720"/>
          <a:ext cx="4248472" cy="36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54944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normAutofit/>
          </a:bodyPr>
          <a:lstStyle/>
          <a:p>
            <a:r>
              <a:rPr lang="pt-BR" sz="4200" b="1" dirty="0" smtClean="0"/>
              <a:t>Objetivos – Metas - Resultados</a:t>
            </a:r>
            <a:endParaRPr lang="pt-BR" sz="4200" dirty="0"/>
          </a:p>
        </p:txBody>
      </p:sp>
      <p:sp>
        <p:nvSpPr>
          <p:cNvPr id="3" name="Espaço Reservado para Conteúdo 2"/>
          <p:cNvSpPr>
            <a:spLocks noGrp="1"/>
          </p:cNvSpPr>
          <p:nvPr>
            <p:ph sz="half" idx="1"/>
          </p:nvPr>
        </p:nvSpPr>
        <p:spPr>
          <a:xfrm>
            <a:off x="467544" y="1844824"/>
            <a:ext cx="8219256" cy="2808312"/>
          </a:xfrm>
        </p:spPr>
        <p:txBody>
          <a:bodyPr>
            <a:normAutofit/>
          </a:bodyPr>
          <a:lstStyle/>
          <a:p>
            <a:pPr algn="just">
              <a:buNone/>
            </a:pPr>
            <a:r>
              <a:rPr lang="pt-BR" sz="4000" dirty="0" smtClean="0"/>
              <a:t>Objetivo: Promoção da Saúde. </a:t>
            </a:r>
          </a:p>
          <a:p>
            <a:pPr algn="just">
              <a:buNone/>
            </a:pPr>
            <a:r>
              <a:rPr lang="pt-BR" sz="4000" dirty="0" smtClean="0"/>
              <a:t>Meta: Garantir orientação nutricional sobre alimentação saudável a 100% dos hipertensos e dos diabéticos. </a:t>
            </a:r>
          </a:p>
        </p:txBody>
      </p:sp>
    </p:spTree>
    <p:extLst>
      <p:ext uri="{BB962C8B-B14F-4D97-AF65-F5344CB8AC3E}">
        <p14:creationId xmlns:p14="http://schemas.microsoft.com/office/powerpoint/2010/main" val="8954944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755576" y="0"/>
            <a:ext cx="7776864" cy="8640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000" b="1" i="0" u="none" strike="noStrike" kern="1200" cap="none" spc="0" normalizeH="0" baseline="0" noProof="0" dirty="0" smtClean="0">
                <a:ln>
                  <a:noFill/>
                </a:ln>
                <a:solidFill>
                  <a:schemeClr val="tx1"/>
                </a:solidFill>
                <a:effectLst/>
                <a:uLnTx/>
                <a:uFillTx/>
                <a:latin typeface="+mj-lt"/>
                <a:ea typeface="+mj-ea"/>
                <a:cs typeface="+mj-cs"/>
              </a:rPr>
              <a:t>Gráficos</a:t>
            </a:r>
            <a:endParaRPr kumimoji="0" lang="pt-BR" sz="40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3" name="Espaço Reservado para Conteúdo 5"/>
          <p:cNvGraphicFramePr>
            <a:graphicFrameLocks noGrp="1"/>
          </p:cNvGraphicFramePr>
          <p:nvPr>
            <p:ph idx="1"/>
            <p:extLst>
              <p:ext uri="{D42A27DB-BD31-4B8C-83A1-F6EECF244321}">
                <p14:modId xmlns:p14="http://schemas.microsoft.com/office/powerpoint/2010/main" val="2119928995"/>
              </p:ext>
            </p:extLst>
          </p:nvPr>
        </p:nvGraphicFramePr>
        <p:xfrm>
          <a:off x="179512" y="836712"/>
          <a:ext cx="8784976" cy="58326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p:cNvGraphicFramePr/>
          <p:nvPr/>
        </p:nvGraphicFramePr>
        <p:xfrm>
          <a:off x="323528" y="908720"/>
          <a:ext cx="4176464" cy="36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p:cNvGraphicFramePr/>
          <p:nvPr/>
        </p:nvGraphicFramePr>
        <p:xfrm>
          <a:off x="4644008" y="908720"/>
          <a:ext cx="4176463" cy="36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54944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normAutofit/>
          </a:bodyPr>
          <a:lstStyle/>
          <a:p>
            <a:r>
              <a:rPr lang="pt-BR" sz="4200" b="1" dirty="0" smtClean="0"/>
              <a:t>Objetivos – Metas - Resultados</a:t>
            </a:r>
            <a:endParaRPr lang="pt-BR" sz="4200" dirty="0"/>
          </a:p>
        </p:txBody>
      </p:sp>
      <p:sp>
        <p:nvSpPr>
          <p:cNvPr id="3" name="Espaço Reservado para Conteúdo 2"/>
          <p:cNvSpPr>
            <a:spLocks noGrp="1"/>
          </p:cNvSpPr>
          <p:nvPr>
            <p:ph sz="half" idx="1"/>
          </p:nvPr>
        </p:nvSpPr>
        <p:spPr>
          <a:xfrm>
            <a:off x="467544" y="1772816"/>
            <a:ext cx="8219256" cy="2808312"/>
          </a:xfrm>
        </p:spPr>
        <p:txBody>
          <a:bodyPr>
            <a:normAutofit/>
          </a:bodyPr>
          <a:lstStyle/>
          <a:p>
            <a:pPr algn="just">
              <a:buNone/>
            </a:pPr>
            <a:r>
              <a:rPr lang="pt-BR" sz="4000" dirty="0" smtClean="0"/>
              <a:t>Objetivo:Promoção da Saúde. </a:t>
            </a:r>
          </a:p>
          <a:p>
            <a:pPr algn="just">
              <a:buNone/>
            </a:pPr>
            <a:r>
              <a:rPr lang="pt-BR" sz="4000" dirty="0" smtClean="0"/>
              <a:t>Meta:Garantir orientação em relação à prática de atividade física a 100% dos hipertensos e dos diabéticos. </a:t>
            </a:r>
          </a:p>
          <a:p>
            <a:pPr>
              <a:buNone/>
            </a:pPr>
            <a:endParaRPr lang="pt-BR" sz="4000" dirty="0"/>
          </a:p>
        </p:txBody>
      </p:sp>
    </p:spTree>
    <p:extLst>
      <p:ext uri="{BB962C8B-B14F-4D97-AF65-F5344CB8AC3E}">
        <p14:creationId xmlns:p14="http://schemas.microsoft.com/office/powerpoint/2010/main" val="8954944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755576" y="0"/>
            <a:ext cx="7776864" cy="8640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000" b="1" i="0" u="none" strike="noStrike" kern="1200" cap="none" spc="0" normalizeH="0" baseline="0" noProof="0" dirty="0" smtClean="0">
                <a:ln>
                  <a:noFill/>
                </a:ln>
                <a:solidFill>
                  <a:schemeClr val="tx1"/>
                </a:solidFill>
                <a:effectLst/>
                <a:uLnTx/>
                <a:uFillTx/>
                <a:latin typeface="+mj-lt"/>
                <a:ea typeface="+mj-ea"/>
                <a:cs typeface="+mj-cs"/>
              </a:rPr>
              <a:t>Gráficos</a:t>
            </a:r>
            <a:endParaRPr kumimoji="0" lang="pt-BR" sz="40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3" name="Espaço Reservado para Conteúdo 5"/>
          <p:cNvGraphicFramePr>
            <a:graphicFrameLocks noGrp="1"/>
          </p:cNvGraphicFramePr>
          <p:nvPr>
            <p:ph idx="1"/>
            <p:extLst>
              <p:ext uri="{D42A27DB-BD31-4B8C-83A1-F6EECF244321}">
                <p14:modId xmlns:p14="http://schemas.microsoft.com/office/powerpoint/2010/main" val="2119928995"/>
              </p:ext>
            </p:extLst>
          </p:nvPr>
        </p:nvGraphicFramePr>
        <p:xfrm>
          <a:off x="179512" y="836712"/>
          <a:ext cx="8784976" cy="58326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p:cNvGraphicFramePr/>
          <p:nvPr/>
        </p:nvGraphicFramePr>
        <p:xfrm>
          <a:off x="251520" y="908720"/>
          <a:ext cx="4248472" cy="3744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p:cNvGraphicFramePr/>
          <p:nvPr/>
        </p:nvGraphicFramePr>
        <p:xfrm>
          <a:off x="4644009" y="908720"/>
          <a:ext cx="4248472" cy="37444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54944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normAutofit/>
          </a:bodyPr>
          <a:lstStyle/>
          <a:p>
            <a:r>
              <a:rPr lang="pt-BR" sz="4200" b="1" dirty="0" smtClean="0"/>
              <a:t>Objetivos – Metas - Resultados</a:t>
            </a:r>
            <a:endParaRPr lang="pt-BR" sz="4200" dirty="0"/>
          </a:p>
        </p:txBody>
      </p:sp>
      <p:sp>
        <p:nvSpPr>
          <p:cNvPr id="3" name="Espaço Reservado para Conteúdo 2"/>
          <p:cNvSpPr>
            <a:spLocks noGrp="1"/>
          </p:cNvSpPr>
          <p:nvPr>
            <p:ph sz="half" idx="1"/>
          </p:nvPr>
        </p:nvSpPr>
        <p:spPr>
          <a:xfrm>
            <a:off x="467544" y="1628800"/>
            <a:ext cx="8219256" cy="3168352"/>
          </a:xfrm>
        </p:spPr>
        <p:txBody>
          <a:bodyPr>
            <a:noAutofit/>
          </a:bodyPr>
          <a:lstStyle/>
          <a:p>
            <a:pPr algn="just">
              <a:buNone/>
            </a:pPr>
            <a:r>
              <a:rPr lang="pt-BR" sz="4000" dirty="0" smtClean="0"/>
              <a:t>Objetivo:Promoção da Saúde. </a:t>
            </a:r>
          </a:p>
          <a:p>
            <a:pPr algn="just">
              <a:buNone/>
            </a:pPr>
            <a:r>
              <a:rPr lang="pt-BR" sz="4000" dirty="0" smtClean="0"/>
              <a:t>Meta: Garantir orientação sobre os riscos do tabagismo a 100% dos pacientes hipertensos e dos diabéticos. </a:t>
            </a:r>
          </a:p>
          <a:p>
            <a:pPr>
              <a:buNone/>
            </a:pPr>
            <a:endParaRPr lang="pt-BR" sz="4000" dirty="0"/>
          </a:p>
        </p:txBody>
      </p:sp>
    </p:spTree>
    <p:extLst>
      <p:ext uri="{BB962C8B-B14F-4D97-AF65-F5344CB8AC3E}">
        <p14:creationId xmlns:p14="http://schemas.microsoft.com/office/powerpoint/2010/main" val="8954944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755576" y="0"/>
            <a:ext cx="7776864" cy="8640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000" b="1" i="0" u="none" strike="noStrike" kern="1200" cap="none" spc="0" normalizeH="0" baseline="0" noProof="0" dirty="0" smtClean="0">
                <a:ln>
                  <a:noFill/>
                </a:ln>
                <a:solidFill>
                  <a:schemeClr val="tx1"/>
                </a:solidFill>
                <a:effectLst/>
                <a:uLnTx/>
                <a:uFillTx/>
                <a:latin typeface="+mj-lt"/>
                <a:ea typeface="+mj-ea"/>
                <a:cs typeface="+mj-cs"/>
              </a:rPr>
              <a:t>Gráficos</a:t>
            </a:r>
            <a:endParaRPr kumimoji="0" lang="pt-BR" sz="40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3" name="Espaço Reservado para Conteúdo 5"/>
          <p:cNvGraphicFramePr>
            <a:graphicFrameLocks noGrp="1"/>
          </p:cNvGraphicFramePr>
          <p:nvPr>
            <p:ph idx="1"/>
            <p:extLst>
              <p:ext uri="{D42A27DB-BD31-4B8C-83A1-F6EECF244321}">
                <p14:modId xmlns:p14="http://schemas.microsoft.com/office/powerpoint/2010/main" val="2119928995"/>
              </p:ext>
            </p:extLst>
          </p:nvPr>
        </p:nvGraphicFramePr>
        <p:xfrm>
          <a:off x="179512" y="836712"/>
          <a:ext cx="8784976" cy="58326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p:cNvGraphicFramePr/>
          <p:nvPr/>
        </p:nvGraphicFramePr>
        <p:xfrm>
          <a:off x="251520" y="908720"/>
          <a:ext cx="4248472" cy="3744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p:cNvGraphicFramePr/>
          <p:nvPr/>
        </p:nvGraphicFramePr>
        <p:xfrm>
          <a:off x="4644008" y="908720"/>
          <a:ext cx="4248472" cy="37444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54944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normAutofit/>
          </a:bodyPr>
          <a:lstStyle/>
          <a:p>
            <a:r>
              <a:rPr lang="pt-BR" sz="4200" b="1" dirty="0" smtClean="0"/>
              <a:t>RESULTADOS</a:t>
            </a:r>
            <a:endParaRPr lang="pt-BR" sz="4200" b="1" dirty="0"/>
          </a:p>
        </p:txBody>
      </p:sp>
      <p:sp>
        <p:nvSpPr>
          <p:cNvPr id="4" name="Espaço Reservado para Conteúdo 3"/>
          <p:cNvSpPr>
            <a:spLocks noGrp="1"/>
          </p:cNvSpPr>
          <p:nvPr>
            <p:ph idx="1"/>
          </p:nvPr>
        </p:nvSpPr>
        <p:spPr>
          <a:xfrm>
            <a:off x="323528" y="1412776"/>
            <a:ext cx="8229600" cy="4104456"/>
          </a:xfrm>
        </p:spPr>
        <p:txBody>
          <a:bodyPr>
            <a:noAutofit/>
          </a:bodyPr>
          <a:lstStyle/>
          <a:p>
            <a:pPr marL="0" indent="0" algn="just">
              <a:buNone/>
            </a:pPr>
            <a:r>
              <a:rPr lang="pt-BR" sz="4000" dirty="0" smtClean="0"/>
              <a:t>	</a:t>
            </a:r>
            <a:r>
              <a:rPr lang="pt-BR" sz="3600" dirty="0" smtClean="0"/>
              <a:t>No indicador avaliação odontológica é que obtivemos a menor meta, isto se deu  por motivo do afastamento da cirurgiã dentista por licença maternidade logo no início da intervenção e pela resistência dos pacientes em procurar o atendimento odontológico . </a:t>
            </a:r>
          </a:p>
          <a:p>
            <a:pPr algn="just">
              <a:buNone/>
            </a:pPr>
            <a:endParaRPr lang="pt-BR" sz="4000" dirty="0" smtClean="0"/>
          </a:p>
          <a:p>
            <a:pPr algn="just"/>
            <a:endParaRPr lang="pt-BR" sz="4000" dirty="0"/>
          </a:p>
          <a:p>
            <a:pPr algn="just"/>
            <a:endParaRPr lang="pt-BR" sz="4000" dirty="0" smtClean="0"/>
          </a:p>
          <a:p>
            <a:pPr algn="just"/>
            <a:endParaRPr lang="pt-BR" sz="4000" dirty="0" smtClean="0"/>
          </a:p>
          <a:p>
            <a:pPr algn="just"/>
            <a:endParaRPr lang="pt-BR" sz="4000" dirty="0" smtClean="0"/>
          </a:p>
          <a:p>
            <a:pPr algn="just"/>
            <a:endParaRPr lang="pt-BR"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b="1" dirty="0" smtClean="0"/>
              <a:t>INTRODUÇÃO</a:t>
            </a:r>
            <a:endParaRPr lang="pt-BR" sz="4000" b="1" dirty="0"/>
          </a:p>
        </p:txBody>
      </p:sp>
      <p:sp>
        <p:nvSpPr>
          <p:cNvPr id="3" name="Espaço Reservado para Conteúdo 2"/>
          <p:cNvSpPr>
            <a:spLocks noGrp="1"/>
          </p:cNvSpPr>
          <p:nvPr>
            <p:ph idx="1"/>
          </p:nvPr>
        </p:nvSpPr>
        <p:spPr>
          <a:xfrm>
            <a:off x="539552" y="1628800"/>
            <a:ext cx="8229600" cy="4032448"/>
          </a:xfrm>
        </p:spPr>
        <p:txBody>
          <a:bodyPr>
            <a:noAutofit/>
          </a:bodyPr>
          <a:lstStyle/>
          <a:p>
            <a:pPr marL="0" indent="450000" algn="just">
              <a:spcBef>
                <a:spcPts val="0"/>
              </a:spcBef>
              <a:buNone/>
            </a:pPr>
            <a:r>
              <a:rPr lang="pt-BR" sz="3900" dirty="0" smtClean="0"/>
              <a:t>O município de </a:t>
            </a:r>
            <a:r>
              <a:rPr lang="pt-BR" sz="3900" dirty="0"/>
              <a:t>C</a:t>
            </a:r>
            <a:r>
              <a:rPr lang="pt-BR" sz="3900" dirty="0" smtClean="0"/>
              <a:t>oronel Vivida possui uma população de aproximadamente 21.737 habitantes. O sistema de saúde atualmente conta com 09 equipes de ESF, mais 01 equipe do NASF, 01 CAPS, 01 CEO, 01 UPA e um Hospital.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274638"/>
            <a:ext cx="8229600" cy="1210146"/>
          </a:xfrm>
        </p:spPr>
        <p:txBody>
          <a:bodyPr>
            <a:noAutofit/>
          </a:bodyPr>
          <a:lstStyle/>
          <a:p>
            <a:r>
              <a:rPr lang="pt-BR" sz="4200" dirty="0"/>
              <a:t> </a:t>
            </a:r>
            <a:br>
              <a:rPr lang="pt-BR" sz="4200" dirty="0"/>
            </a:br>
            <a:r>
              <a:rPr lang="pt-BR" sz="4200" b="1" dirty="0" smtClean="0"/>
              <a:t>DISCUSSÃO</a:t>
            </a:r>
            <a:r>
              <a:rPr lang="pt-BR" sz="4200" dirty="0"/>
              <a:t/>
            </a:r>
            <a:br>
              <a:rPr lang="pt-BR" sz="4200" dirty="0"/>
            </a:br>
            <a:endParaRPr lang="pt-BR" sz="4200" dirty="0"/>
          </a:p>
        </p:txBody>
      </p:sp>
      <p:sp>
        <p:nvSpPr>
          <p:cNvPr id="6" name="CaixaDeTexto 5"/>
          <p:cNvSpPr txBox="1"/>
          <p:nvPr/>
        </p:nvSpPr>
        <p:spPr>
          <a:xfrm>
            <a:off x="1187624" y="1556792"/>
            <a:ext cx="6984776" cy="4955203"/>
          </a:xfrm>
          <a:prstGeom prst="rect">
            <a:avLst/>
          </a:prstGeom>
          <a:noFill/>
        </p:spPr>
        <p:txBody>
          <a:bodyPr wrap="square" rtlCol="0">
            <a:spAutoFit/>
          </a:bodyPr>
          <a:lstStyle/>
          <a:p>
            <a:pPr algn="just"/>
            <a:r>
              <a:rPr lang="pt-BR" sz="3600" dirty="0"/>
              <a:t> </a:t>
            </a:r>
            <a:r>
              <a:rPr lang="pt-BR" sz="3600" dirty="0" smtClean="0"/>
              <a:t>	</a:t>
            </a:r>
            <a:r>
              <a:rPr lang="pt-BR" sz="4000" dirty="0" smtClean="0"/>
              <a:t>A </a:t>
            </a:r>
            <a:r>
              <a:rPr lang="pt-BR" sz="4000" dirty="0"/>
              <a:t>intervenção que foi desenvolvida, em minha unidade teve um significado muito importante</a:t>
            </a:r>
            <a:r>
              <a:rPr lang="pt-BR" sz="4000" dirty="0" smtClean="0"/>
              <a:t>, para o serviço por poder realizar um atendimento de maior qualidade para a população.</a:t>
            </a:r>
          </a:p>
          <a:p>
            <a:pPr algn="just"/>
            <a:endParaRPr lang="pt-BR" sz="3600" dirty="0">
              <a:solidFill>
                <a:srgbClr val="FF0000"/>
              </a:solidFill>
            </a:endParaRPr>
          </a:p>
        </p:txBody>
      </p:sp>
    </p:spTree>
    <p:extLst>
      <p:ext uri="{BB962C8B-B14F-4D97-AF65-F5344CB8AC3E}">
        <p14:creationId xmlns:p14="http://schemas.microsoft.com/office/powerpoint/2010/main" val="12009138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274638"/>
            <a:ext cx="8229600" cy="1210146"/>
          </a:xfrm>
        </p:spPr>
        <p:txBody>
          <a:bodyPr>
            <a:normAutofit fontScale="90000"/>
          </a:bodyPr>
          <a:lstStyle/>
          <a:p>
            <a:r>
              <a:rPr lang="pt-BR" dirty="0"/>
              <a:t> </a:t>
            </a:r>
            <a:br>
              <a:rPr lang="pt-BR" dirty="0"/>
            </a:br>
            <a:r>
              <a:rPr lang="pt-BR" sz="4700" b="1" dirty="0" smtClean="0"/>
              <a:t>DISCUSSÃO</a:t>
            </a:r>
            <a:r>
              <a:rPr lang="pt-BR" dirty="0"/>
              <a:t/>
            </a:r>
            <a:br>
              <a:rPr lang="pt-BR" dirty="0"/>
            </a:br>
            <a:endParaRPr lang="pt-BR" dirty="0"/>
          </a:p>
        </p:txBody>
      </p:sp>
      <p:sp>
        <p:nvSpPr>
          <p:cNvPr id="6" name="CaixaDeTexto 5"/>
          <p:cNvSpPr txBox="1"/>
          <p:nvPr/>
        </p:nvSpPr>
        <p:spPr>
          <a:xfrm>
            <a:off x="1115616" y="1700808"/>
            <a:ext cx="6984776" cy="3785652"/>
          </a:xfrm>
          <a:prstGeom prst="rect">
            <a:avLst/>
          </a:prstGeom>
          <a:noFill/>
        </p:spPr>
        <p:txBody>
          <a:bodyPr wrap="square" rtlCol="0">
            <a:spAutoFit/>
          </a:bodyPr>
          <a:lstStyle/>
          <a:p>
            <a:pPr indent="457200" algn="just"/>
            <a:r>
              <a:rPr lang="pt-BR" sz="4000" dirty="0" smtClean="0"/>
              <a:t>Para a equipe serviu para um maior envolvimento com equipe multiprofissional no desenvolvimento das ações propostas.</a:t>
            </a:r>
          </a:p>
          <a:p>
            <a:pPr algn="just"/>
            <a:endParaRPr lang="pt-BR" sz="4000" dirty="0">
              <a:solidFill>
                <a:srgbClr val="FF0000"/>
              </a:solidFill>
            </a:endParaRPr>
          </a:p>
        </p:txBody>
      </p:sp>
    </p:spTree>
    <p:extLst>
      <p:ext uri="{BB962C8B-B14F-4D97-AF65-F5344CB8AC3E}">
        <p14:creationId xmlns:p14="http://schemas.microsoft.com/office/powerpoint/2010/main" val="12009138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274638"/>
            <a:ext cx="8229600" cy="1210146"/>
          </a:xfrm>
        </p:spPr>
        <p:txBody>
          <a:bodyPr>
            <a:noAutofit/>
          </a:bodyPr>
          <a:lstStyle/>
          <a:p>
            <a:r>
              <a:rPr lang="pt-BR" sz="4200" dirty="0"/>
              <a:t> </a:t>
            </a:r>
            <a:br>
              <a:rPr lang="pt-BR" sz="4200" dirty="0"/>
            </a:br>
            <a:r>
              <a:rPr lang="pt-BR" sz="4200" b="1" dirty="0" smtClean="0"/>
              <a:t>DISCUSSÃO</a:t>
            </a:r>
            <a:r>
              <a:rPr lang="pt-BR" sz="4200" dirty="0"/>
              <a:t/>
            </a:r>
            <a:br>
              <a:rPr lang="pt-BR" sz="4200" dirty="0"/>
            </a:br>
            <a:endParaRPr lang="pt-BR" sz="4200" dirty="0"/>
          </a:p>
        </p:txBody>
      </p:sp>
      <p:sp>
        <p:nvSpPr>
          <p:cNvPr id="6" name="CaixaDeTexto 5"/>
          <p:cNvSpPr txBox="1"/>
          <p:nvPr/>
        </p:nvSpPr>
        <p:spPr>
          <a:xfrm>
            <a:off x="1134277" y="1412776"/>
            <a:ext cx="6984776" cy="4401205"/>
          </a:xfrm>
          <a:prstGeom prst="rect">
            <a:avLst/>
          </a:prstGeom>
          <a:noFill/>
        </p:spPr>
        <p:txBody>
          <a:bodyPr wrap="square" rtlCol="0">
            <a:spAutoFit/>
          </a:bodyPr>
          <a:lstStyle/>
          <a:p>
            <a:pPr indent="457200" algn="just"/>
            <a:r>
              <a:rPr lang="pt-BR" sz="4000" dirty="0" smtClean="0"/>
              <a:t>Para a comunidade  pelo acesso de informações a respeito das doenças e fatores de risco, além da realização de diagnósticos precoces prevenindo complicações.</a:t>
            </a:r>
          </a:p>
          <a:p>
            <a:pPr algn="just"/>
            <a:endParaRPr lang="pt-BR" sz="4000" dirty="0">
              <a:solidFill>
                <a:srgbClr val="FF0000"/>
              </a:solidFill>
            </a:endParaRPr>
          </a:p>
        </p:txBody>
      </p:sp>
    </p:spTree>
    <p:extLst>
      <p:ext uri="{BB962C8B-B14F-4D97-AF65-F5344CB8AC3E}">
        <p14:creationId xmlns:p14="http://schemas.microsoft.com/office/powerpoint/2010/main" val="12009138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274638"/>
            <a:ext cx="8229600" cy="1066130"/>
          </a:xfrm>
        </p:spPr>
        <p:txBody>
          <a:bodyPr>
            <a:normAutofit fontScale="90000"/>
          </a:bodyPr>
          <a:lstStyle/>
          <a:p>
            <a:r>
              <a:rPr lang="pt-BR" sz="3100" b="1" dirty="0" smtClean="0"/>
              <a:t/>
            </a:r>
            <a:br>
              <a:rPr lang="pt-BR" sz="3100" b="1" dirty="0" smtClean="0"/>
            </a:br>
            <a:r>
              <a:rPr lang="pt-BR" b="1" dirty="0" smtClean="0"/>
              <a:t>Reflexão </a:t>
            </a:r>
            <a:r>
              <a:rPr lang="pt-BR" b="1" dirty="0"/>
              <a:t>Crítica sobre seu processo pessoal de aprendizagem</a:t>
            </a:r>
            <a:r>
              <a:rPr lang="pt-BR" dirty="0"/>
              <a:t/>
            </a:r>
            <a:br>
              <a:rPr lang="pt-BR" dirty="0"/>
            </a:br>
            <a:endParaRPr lang="pt-BR" dirty="0"/>
          </a:p>
        </p:txBody>
      </p:sp>
      <p:sp>
        <p:nvSpPr>
          <p:cNvPr id="6" name="CaixaDeTexto 5"/>
          <p:cNvSpPr txBox="1"/>
          <p:nvPr/>
        </p:nvSpPr>
        <p:spPr>
          <a:xfrm>
            <a:off x="467544" y="1844824"/>
            <a:ext cx="8208912" cy="3785652"/>
          </a:xfrm>
          <a:prstGeom prst="rect">
            <a:avLst/>
          </a:prstGeom>
          <a:noFill/>
        </p:spPr>
        <p:txBody>
          <a:bodyPr wrap="square" rtlCol="0">
            <a:spAutoFit/>
          </a:bodyPr>
          <a:lstStyle/>
          <a:p>
            <a:pPr algn="just"/>
            <a:r>
              <a:rPr lang="pt-BR" sz="4000" dirty="0" smtClean="0"/>
              <a:t>	O </a:t>
            </a:r>
            <a:r>
              <a:rPr lang="pt-BR" sz="4000" dirty="0"/>
              <a:t>desenvolvimento do curso superou minhas expectativas iniciais e contribuiu para meu crescimento pessoal e profissional.</a:t>
            </a:r>
          </a:p>
          <a:p>
            <a:pPr algn="just"/>
            <a:r>
              <a:rPr lang="pt-BR" sz="4000" dirty="0" smtClean="0"/>
              <a:t>	</a:t>
            </a:r>
            <a:endParaRPr lang="pt-BR" sz="4000" dirty="0"/>
          </a:p>
          <a:p>
            <a:endParaRPr lang="pt-BR" sz="4000" dirty="0"/>
          </a:p>
        </p:txBody>
      </p:sp>
    </p:spTree>
    <p:extLst>
      <p:ext uri="{BB962C8B-B14F-4D97-AF65-F5344CB8AC3E}">
        <p14:creationId xmlns:p14="http://schemas.microsoft.com/office/powerpoint/2010/main" val="23938702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274638"/>
            <a:ext cx="8229600" cy="1066130"/>
          </a:xfrm>
        </p:spPr>
        <p:txBody>
          <a:bodyPr>
            <a:normAutofit fontScale="90000"/>
          </a:bodyPr>
          <a:lstStyle/>
          <a:p>
            <a:r>
              <a:rPr lang="pt-BR" sz="3100" b="1" dirty="0" smtClean="0"/>
              <a:t/>
            </a:r>
            <a:br>
              <a:rPr lang="pt-BR" sz="3100" b="1" dirty="0" smtClean="0"/>
            </a:br>
            <a:r>
              <a:rPr lang="pt-BR" b="1" dirty="0" smtClean="0"/>
              <a:t>Reflexão </a:t>
            </a:r>
            <a:r>
              <a:rPr lang="pt-BR" b="1" dirty="0"/>
              <a:t>Crítica sobre seu processo pessoal de aprendizagem</a:t>
            </a:r>
            <a:r>
              <a:rPr lang="pt-BR" dirty="0"/>
              <a:t/>
            </a:r>
            <a:br>
              <a:rPr lang="pt-BR" dirty="0"/>
            </a:br>
            <a:endParaRPr lang="pt-BR" dirty="0"/>
          </a:p>
        </p:txBody>
      </p:sp>
      <p:sp>
        <p:nvSpPr>
          <p:cNvPr id="6" name="CaixaDeTexto 5"/>
          <p:cNvSpPr txBox="1"/>
          <p:nvPr/>
        </p:nvSpPr>
        <p:spPr>
          <a:xfrm>
            <a:off x="467544" y="1700808"/>
            <a:ext cx="8208912" cy="5016758"/>
          </a:xfrm>
          <a:prstGeom prst="rect">
            <a:avLst/>
          </a:prstGeom>
          <a:noFill/>
        </p:spPr>
        <p:txBody>
          <a:bodyPr wrap="square" rtlCol="0">
            <a:spAutoFit/>
          </a:bodyPr>
          <a:lstStyle/>
          <a:p>
            <a:pPr algn="just"/>
            <a:r>
              <a:rPr lang="pt-BR" sz="4000" dirty="0" smtClean="0"/>
              <a:t>	Em termos pessoais, foi uma experiência muito enriquecedora, por ter contribuído para expandir meus conhecimentos em diversas áreas em consequência das diferentes pesquisas realizadas, para efetuar os diferentes trabalhos propostos ao longo do curso.</a:t>
            </a:r>
          </a:p>
          <a:p>
            <a:endParaRPr lang="pt-BR" sz="4000" dirty="0"/>
          </a:p>
        </p:txBody>
      </p:sp>
    </p:spTree>
    <p:extLst>
      <p:ext uri="{BB962C8B-B14F-4D97-AF65-F5344CB8AC3E}">
        <p14:creationId xmlns:p14="http://schemas.microsoft.com/office/powerpoint/2010/main" val="23938702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274638"/>
            <a:ext cx="8229600" cy="1066130"/>
          </a:xfrm>
        </p:spPr>
        <p:txBody>
          <a:bodyPr>
            <a:normAutofit fontScale="90000"/>
          </a:bodyPr>
          <a:lstStyle/>
          <a:p>
            <a:r>
              <a:rPr lang="pt-BR" sz="3100" b="1" dirty="0" smtClean="0"/>
              <a:t/>
            </a:r>
            <a:br>
              <a:rPr lang="pt-BR" sz="3100" b="1" dirty="0" smtClean="0"/>
            </a:br>
            <a:r>
              <a:rPr lang="pt-BR" b="1" dirty="0" smtClean="0"/>
              <a:t>Reflexão </a:t>
            </a:r>
            <a:r>
              <a:rPr lang="pt-BR" b="1" dirty="0"/>
              <a:t>Crítica sobre seu processo pessoal de aprendizagem</a:t>
            </a:r>
            <a:r>
              <a:rPr lang="pt-BR" dirty="0"/>
              <a:t/>
            </a:r>
            <a:br>
              <a:rPr lang="pt-BR" dirty="0"/>
            </a:br>
            <a:endParaRPr lang="pt-BR" dirty="0"/>
          </a:p>
        </p:txBody>
      </p:sp>
      <p:sp>
        <p:nvSpPr>
          <p:cNvPr id="6" name="CaixaDeTexto 5"/>
          <p:cNvSpPr txBox="1"/>
          <p:nvPr/>
        </p:nvSpPr>
        <p:spPr>
          <a:xfrm>
            <a:off x="467544" y="1556792"/>
            <a:ext cx="8208912" cy="5016758"/>
          </a:xfrm>
          <a:prstGeom prst="rect">
            <a:avLst/>
          </a:prstGeom>
          <a:noFill/>
        </p:spPr>
        <p:txBody>
          <a:bodyPr wrap="square" rtlCol="0">
            <a:spAutoFit/>
          </a:bodyPr>
          <a:lstStyle/>
          <a:p>
            <a:pPr algn="just"/>
            <a:r>
              <a:rPr lang="pt-BR" sz="4000" dirty="0" smtClean="0"/>
              <a:t>	O </a:t>
            </a:r>
            <a:r>
              <a:rPr lang="pt-BR" sz="4000" dirty="0"/>
              <a:t>curso de especialização em saúde da família teve um significado especial para minha prática profissional, pelos vários aprendizados que tive e que poderei aplicar em qualquer lugar por onde passar enquanto profissional da saúde</a:t>
            </a:r>
            <a:r>
              <a:rPr lang="pt-BR" sz="4000" dirty="0" smtClean="0"/>
              <a:t>.</a:t>
            </a:r>
          </a:p>
          <a:p>
            <a:endParaRPr lang="pt-BR" sz="4000" dirty="0"/>
          </a:p>
        </p:txBody>
      </p:sp>
    </p:spTree>
    <p:extLst>
      <p:ext uri="{BB962C8B-B14F-4D97-AF65-F5344CB8AC3E}">
        <p14:creationId xmlns:p14="http://schemas.microsoft.com/office/powerpoint/2010/main" val="23938702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43000"/>
          </a:xfrm>
        </p:spPr>
        <p:txBody>
          <a:bodyPr/>
          <a:lstStyle/>
          <a:p>
            <a:r>
              <a:rPr lang="pt-BR" dirty="0" smtClean="0"/>
              <a:t>Mensagem</a:t>
            </a:r>
            <a:endParaRPr lang="pt-BR" dirty="0"/>
          </a:p>
        </p:txBody>
      </p:sp>
      <p:sp>
        <p:nvSpPr>
          <p:cNvPr id="3" name="Espaço Reservado para Conteúdo 2"/>
          <p:cNvSpPr>
            <a:spLocks noGrp="1"/>
          </p:cNvSpPr>
          <p:nvPr>
            <p:ph idx="1"/>
          </p:nvPr>
        </p:nvSpPr>
        <p:spPr>
          <a:xfrm>
            <a:off x="467544" y="1340768"/>
            <a:ext cx="8229600" cy="4525963"/>
          </a:xfrm>
        </p:spPr>
        <p:txBody>
          <a:bodyPr/>
          <a:lstStyle/>
          <a:p>
            <a:pPr marL="0" indent="0">
              <a:buNone/>
            </a:pPr>
            <a:r>
              <a:rPr lang="pt-BR" sz="3600" dirty="0" smtClean="0"/>
              <a:t>“ Estar juntos é um começo; continuarmos juntos é progresso, trabalhar em conjunto é sucesso”.                      </a:t>
            </a:r>
            <a:r>
              <a:rPr lang="pt-BR" sz="3600" dirty="0" err="1" smtClean="0"/>
              <a:t>Napoleon</a:t>
            </a:r>
            <a:r>
              <a:rPr lang="pt-BR" sz="3600" dirty="0" smtClean="0"/>
              <a:t> Hill</a:t>
            </a:r>
          </a:p>
          <a:p>
            <a:pPr marL="0" indent="0">
              <a:buNone/>
            </a:pPr>
            <a:r>
              <a:rPr lang="pt-BR" dirty="0"/>
              <a:t> </a:t>
            </a:r>
            <a:r>
              <a:rPr lang="pt-BR" dirty="0" smtClean="0"/>
              <a:t>                                            </a:t>
            </a:r>
            <a:endParaRPr lang="pt-BR" dirty="0"/>
          </a:p>
        </p:txBody>
      </p:sp>
      <p:pic>
        <p:nvPicPr>
          <p:cNvPr id="4" name="Picture 2" descr="C:\Users\PC-03\Desktop\Ires - TCC - Montagem\EQ2.jpg"/>
          <p:cNvPicPr>
            <a:picLocks noChangeAspect="1" noChangeArrowheads="1"/>
          </p:cNvPicPr>
          <p:nvPr/>
        </p:nvPicPr>
        <p:blipFill>
          <a:blip r:embed="rId2" cstate="print"/>
          <a:srcRect/>
          <a:stretch>
            <a:fillRect/>
          </a:stretch>
        </p:blipFill>
        <p:spPr bwMode="auto">
          <a:xfrm flipH="1">
            <a:off x="2339752" y="3068960"/>
            <a:ext cx="4770106" cy="3577580"/>
          </a:xfrm>
          <a:prstGeom prst="rect">
            <a:avLst/>
          </a:prstGeom>
          <a:noFill/>
        </p:spPr>
      </p:pic>
    </p:spTree>
    <p:extLst>
      <p:ext uri="{BB962C8B-B14F-4D97-AF65-F5344CB8AC3E}">
        <p14:creationId xmlns:p14="http://schemas.microsoft.com/office/powerpoint/2010/main" val="27004252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200" b="1" dirty="0"/>
              <a:t>A</a:t>
            </a:r>
            <a:r>
              <a:rPr lang="pt-BR" sz="4200" b="1" dirty="0" smtClean="0"/>
              <a:t>gradecimento</a:t>
            </a:r>
            <a:endParaRPr lang="pt-BR" sz="4200" b="1" dirty="0"/>
          </a:p>
        </p:txBody>
      </p:sp>
      <p:sp>
        <p:nvSpPr>
          <p:cNvPr id="3" name="Espaço Reservado para Conteúdo 2"/>
          <p:cNvSpPr>
            <a:spLocks noGrp="1"/>
          </p:cNvSpPr>
          <p:nvPr>
            <p:ph idx="1"/>
          </p:nvPr>
        </p:nvSpPr>
        <p:spPr/>
        <p:txBody>
          <a:bodyPr>
            <a:normAutofit/>
          </a:bodyPr>
          <a:lstStyle/>
          <a:p>
            <a:pPr>
              <a:buNone/>
            </a:pPr>
            <a:r>
              <a:rPr lang="pt-BR" sz="4000" dirty="0"/>
              <a:t> </a:t>
            </a:r>
            <a:r>
              <a:rPr lang="pt-BR" sz="4000" dirty="0" smtClean="0"/>
              <a:t>        Gostaria muito de agradecer a UFPEL pela oportunidade oferecida de realizar este curso de Especialização em Saúde da Família.</a:t>
            </a:r>
          </a:p>
          <a:p>
            <a:pPr>
              <a:buNone/>
            </a:pPr>
            <a:endParaRPr lang="pt-BR" sz="4000" dirty="0" smtClean="0">
              <a:solidFill>
                <a:srgbClr val="FF0000"/>
              </a:solidFill>
            </a:endParaRPr>
          </a:p>
          <a:p>
            <a:pPr algn="ctr">
              <a:buNone/>
            </a:pPr>
            <a:r>
              <a:rPr lang="pt-BR" sz="4000" dirty="0" smtClean="0"/>
              <a:t>       E-mail: iresmbigolin@hotmail.com   </a:t>
            </a:r>
            <a:endParaRPr lang="pt-BR" sz="4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124744"/>
            <a:ext cx="8229600" cy="4929411"/>
          </a:xfrm>
        </p:spPr>
        <p:txBody>
          <a:bodyPr>
            <a:noAutofit/>
          </a:bodyPr>
          <a:lstStyle/>
          <a:p>
            <a:pPr>
              <a:buNone/>
            </a:pPr>
            <a:r>
              <a:rPr lang="pt-BR" sz="1400" b="1" cap="all" dirty="0" smtClean="0"/>
              <a:t> </a:t>
            </a:r>
          </a:p>
          <a:p>
            <a:pPr>
              <a:buNone/>
            </a:pPr>
            <a:r>
              <a:rPr lang="pt-BR" sz="2400" dirty="0" smtClean="0"/>
              <a:t>Atenção </a:t>
            </a:r>
            <a:r>
              <a:rPr lang="pt-BR" sz="2400" dirty="0" smtClean="0"/>
              <a:t>Básica.</a:t>
            </a:r>
            <a:r>
              <a:rPr lang="pt-BR" sz="2400" b="1" dirty="0" smtClean="0"/>
              <a:t> Diabetes </a:t>
            </a:r>
            <a:r>
              <a:rPr lang="pt-BR" sz="2400" b="1" dirty="0" err="1" smtClean="0"/>
              <a:t>Mellitus</a:t>
            </a:r>
            <a:r>
              <a:rPr lang="pt-BR" sz="2400" dirty="0" smtClean="0"/>
              <a:t> / Ministério da Saúde, Secretaria de Atenção à Saúde, Departamento de Atenção Básica. – Brasília: Ministério da Saúde, 2006.64 p. il. – (Cadernos de Atenção Básica, n. 16) (Série A. Normas e Manuais Técnicos).</a:t>
            </a:r>
          </a:p>
          <a:p>
            <a:pPr>
              <a:buNone/>
            </a:pPr>
            <a:r>
              <a:rPr lang="pt-BR" sz="2400" dirty="0" smtClean="0"/>
              <a:t>Brasil. Ministério da Saúde. Secretaria de Atenção à Saúde. Departamento de Atenção Básica. </a:t>
            </a:r>
            <a:r>
              <a:rPr lang="pt-BR" sz="2400" b="1" dirty="0" smtClean="0"/>
              <a:t>Hipertensão arterial sistêmica para o Sistema Único de Saúde</a:t>
            </a:r>
            <a:r>
              <a:rPr lang="pt-BR" sz="2400" dirty="0" smtClean="0"/>
              <a:t> / Ministério da Saúde, Secretaria de Atenção à Saúde, Departamento de Atenção Básica. – Brasília: Ministério da Saúde, 2006. 58 p. – (Cadernos de Atenção Básica; 16) (Série A. Normas e Manuais Técnicos</a:t>
            </a:r>
            <a:r>
              <a:rPr lang="pt-BR" sz="2400" dirty="0"/>
              <a:t>). Brasil. Ministério da Saúde. Secretaria de Atenção à Saúde. Departamento de </a:t>
            </a:r>
            <a:endParaRPr lang="pt-BR" sz="2400" dirty="0" smtClean="0"/>
          </a:p>
          <a:p>
            <a:pPr>
              <a:buNone/>
            </a:pPr>
            <a:endParaRPr lang="pt-BR" sz="2400" dirty="0"/>
          </a:p>
        </p:txBody>
      </p:sp>
      <p:sp>
        <p:nvSpPr>
          <p:cNvPr id="4" name="Título 3"/>
          <p:cNvSpPr>
            <a:spLocks noGrp="1"/>
          </p:cNvSpPr>
          <p:nvPr>
            <p:ph type="title"/>
          </p:nvPr>
        </p:nvSpPr>
        <p:spPr>
          <a:xfrm>
            <a:off x="467544" y="0"/>
            <a:ext cx="8219256" cy="1417638"/>
          </a:xfrm>
        </p:spPr>
        <p:txBody>
          <a:bodyPr/>
          <a:lstStyle/>
          <a:p>
            <a:r>
              <a:rPr lang="pt-BR" dirty="0" smtClean="0"/>
              <a:t>BIBLIOGRAFIA</a:t>
            </a:r>
            <a:endParaRPr lang="pt-B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04393" y="1412776"/>
            <a:ext cx="8229600" cy="4525963"/>
          </a:xfrm>
        </p:spPr>
        <p:txBody>
          <a:bodyPr>
            <a:noAutofit/>
          </a:bodyPr>
          <a:lstStyle/>
          <a:p>
            <a:pPr>
              <a:buNone/>
            </a:pPr>
            <a:r>
              <a:rPr lang="pt-BR" sz="2400" dirty="0"/>
              <a:t>BRASIL. Organização Mundial da Saúde. </a:t>
            </a:r>
            <a:r>
              <a:rPr lang="pt-BR" sz="2400" b="1" dirty="0"/>
              <a:t>Cuidados inovadores para condições crônicas: componentes estruturais de ação</a:t>
            </a:r>
            <a:r>
              <a:rPr lang="pt-BR" sz="2400" dirty="0"/>
              <a:t>. Brasília, 2003.</a:t>
            </a:r>
          </a:p>
          <a:p>
            <a:pPr>
              <a:buNone/>
            </a:pPr>
            <a:r>
              <a:rPr lang="pt-BR" sz="2400" dirty="0"/>
              <a:t>BRASIL. Organização Pan-Americana da Saúde. </a:t>
            </a:r>
            <a:r>
              <a:rPr lang="pt-BR" sz="2400" b="1" dirty="0"/>
              <a:t>Linhas de cuidado: hipertensão arterial e diabetes. / Organização Pan-Americana da Saúde.</a:t>
            </a:r>
            <a:r>
              <a:rPr lang="pt-BR" sz="2400" dirty="0"/>
              <a:t> Brasília: Organização Pan-Americana da Saúde, 2010. 232 p.: il.</a:t>
            </a:r>
          </a:p>
          <a:p>
            <a:pPr>
              <a:buNone/>
            </a:pPr>
            <a:r>
              <a:rPr lang="pt-BR" sz="2400" dirty="0"/>
              <a:t>DIEHL, A. A. </a:t>
            </a:r>
            <a:r>
              <a:rPr lang="pt-BR" sz="2400" b="1" dirty="0"/>
              <a:t>Pesquisa em ciências sociais aplicadas: métodos e técnicas. </a:t>
            </a:r>
            <a:r>
              <a:rPr lang="pt-BR" sz="2400" dirty="0"/>
              <a:t>São Paulo: Prentice Hall, 2004.</a:t>
            </a:r>
          </a:p>
          <a:p>
            <a:pPr>
              <a:buNone/>
            </a:pPr>
            <a:r>
              <a:rPr lang="es-MX" sz="2400" dirty="0"/>
              <a:t>GIUSTI, C. L. L. [et al</a:t>
            </a:r>
            <a:r>
              <a:rPr lang="es-MX" sz="2400" b="1" dirty="0"/>
              <a:t>]. </a:t>
            </a:r>
            <a:r>
              <a:rPr lang="pt-BR" sz="2400" b="1" dirty="0"/>
              <a:t>Teses, dissertações e trabalhos acadêmicos: manual de normas da Universidade Federal de Pelotas</a:t>
            </a:r>
            <a:r>
              <a:rPr lang="pt-BR" sz="2400" dirty="0"/>
              <a:t>. Pelotas, 2006. 61f.</a:t>
            </a:r>
          </a:p>
          <a:p>
            <a:endParaRPr lang="pt-BR" sz="2400" dirty="0"/>
          </a:p>
        </p:txBody>
      </p:sp>
      <p:sp>
        <p:nvSpPr>
          <p:cNvPr id="4" name="Título 3"/>
          <p:cNvSpPr>
            <a:spLocks noGrp="1"/>
          </p:cNvSpPr>
          <p:nvPr>
            <p:ph type="title"/>
          </p:nvPr>
        </p:nvSpPr>
        <p:spPr/>
        <p:txBody>
          <a:bodyPr/>
          <a:lstStyle/>
          <a:p>
            <a:r>
              <a:rPr lang="pt-BR" dirty="0" smtClean="0"/>
              <a:t>BIBLIOGRAFIA</a:t>
            </a:r>
            <a:endParaRPr lang="pt-BR" dirty="0"/>
          </a:p>
        </p:txBody>
      </p:sp>
    </p:spTree>
    <p:extLst>
      <p:ext uri="{BB962C8B-B14F-4D97-AF65-F5344CB8AC3E}">
        <p14:creationId xmlns:p14="http://schemas.microsoft.com/office/powerpoint/2010/main" val="3475366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b="1" dirty="0" smtClean="0"/>
              <a:t>INTRODUÇÃO</a:t>
            </a:r>
            <a:endParaRPr lang="pt-BR" sz="4000" b="1" dirty="0"/>
          </a:p>
        </p:txBody>
      </p:sp>
      <p:sp>
        <p:nvSpPr>
          <p:cNvPr id="3" name="Espaço Reservado para Conteúdo 2"/>
          <p:cNvSpPr>
            <a:spLocks noGrp="1"/>
          </p:cNvSpPr>
          <p:nvPr>
            <p:ph idx="1"/>
          </p:nvPr>
        </p:nvSpPr>
        <p:spPr>
          <a:xfrm>
            <a:off x="539552" y="1556793"/>
            <a:ext cx="8229600" cy="4392488"/>
          </a:xfrm>
        </p:spPr>
        <p:txBody>
          <a:bodyPr>
            <a:noAutofit/>
          </a:bodyPr>
          <a:lstStyle/>
          <a:p>
            <a:pPr marL="0" indent="450000" algn="just">
              <a:spcBef>
                <a:spcPts val="0"/>
              </a:spcBef>
              <a:buNone/>
            </a:pPr>
            <a:r>
              <a:rPr lang="pt-BR" sz="3900" dirty="0" smtClean="0"/>
              <a:t>Minha unidade de saúde situa-se na área urbana da cidade, e é do tipo ESF (Estratégia da Saúde da Família) da Prefeitura Municipal, funciona em 02 turnos de segunda a sexta. Possui área de abrangência definida com 1.565 pessoas.</a:t>
            </a:r>
            <a:endParaRPr lang="pt-BR" sz="39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BIBLIOGRAFIA</a:t>
            </a:r>
            <a:endParaRPr lang="pt-BR" dirty="0"/>
          </a:p>
        </p:txBody>
      </p:sp>
      <p:sp>
        <p:nvSpPr>
          <p:cNvPr id="3" name="Espaço Reservado para Conteúdo 2"/>
          <p:cNvSpPr>
            <a:spLocks noGrp="1"/>
          </p:cNvSpPr>
          <p:nvPr>
            <p:ph idx="1"/>
          </p:nvPr>
        </p:nvSpPr>
        <p:spPr>
          <a:xfrm>
            <a:off x="251520" y="1556792"/>
            <a:ext cx="8229600" cy="4525963"/>
          </a:xfrm>
        </p:spPr>
        <p:txBody>
          <a:bodyPr>
            <a:normAutofit/>
          </a:bodyPr>
          <a:lstStyle/>
          <a:p>
            <a:pPr>
              <a:buNone/>
            </a:pPr>
            <a:r>
              <a:rPr lang="pt-BR" sz="2400" dirty="0"/>
              <a:t>HALPERN, A.; MANCINI, M. C. </a:t>
            </a:r>
            <a:r>
              <a:rPr lang="pt-BR" sz="2400" b="1" dirty="0"/>
              <a:t>O tratamento da obesidade no paciente portador de hipertensão arterial</a:t>
            </a:r>
            <a:r>
              <a:rPr lang="pt-BR" sz="2400" dirty="0"/>
              <a:t>.</a:t>
            </a:r>
          </a:p>
          <a:p>
            <a:pPr>
              <a:buNone/>
            </a:pPr>
            <a:r>
              <a:rPr lang="pt-BR" sz="2400" dirty="0"/>
              <a:t>REV. Bras. </a:t>
            </a:r>
            <a:r>
              <a:rPr lang="pt-BR" sz="2400" b="1" dirty="0"/>
              <a:t>Hipertensão</a:t>
            </a:r>
            <a:r>
              <a:rPr lang="pt-BR" sz="2400" dirty="0"/>
              <a:t>; [S. I.], V7, n°2, p.166- 71, 2000.</a:t>
            </a:r>
          </a:p>
          <a:p>
            <a:pPr>
              <a:buNone/>
            </a:pPr>
            <a:r>
              <a:rPr lang="pt-BR" sz="2400" dirty="0"/>
              <a:t>RICHARDSON, R. J. </a:t>
            </a:r>
            <a:r>
              <a:rPr lang="pt-BR" sz="2400" b="1" dirty="0"/>
              <a:t>Pesquisa social: métodos e técnicas</a:t>
            </a:r>
            <a:r>
              <a:rPr lang="pt-BR" sz="2400" dirty="0"/>
              <a:t>. São Paulo: Atlas, 1989.</a:t>
            </a:r>
          </a:p>
          <a:p>
            <a:pPr>
              <a:buNone/>
            </a:pPr>
            <a:r>
              <a:rPr lang="pt-BR" sz="2400" dirty="0"/>
              <a:t>THIOLLENT, Michel, 1947 – </a:t>
            </a:r>
            <a:r>
              <a:rPr lang="pt-BR" sz="2400" b="1" dirty="0"/>
              <a:t>Metodologia da pesquisa-ação</a:t>
            </a:r>
            <a:r>
              <a:rPr lang="pt-BR" sz="2400" dirty="0"/>
              <a:t> – 11. Ed. – São Paulo: Cortez, 2002.</a:t>
            </a:r>
          </a:p>
          <a:p>
            <a:endParaRPr lang="pt-BR" sz="2400" dirty="0"/>
          </a:p>
          <a:p>
            <a:endParaRPr lang="pt-BR" dirty="0"/>
          </a:p>
        </p:txBody>
      </p:sp>
    </p:spTree>
    <p:extLst>
      <p:ext uri="{BB962C8B-B14F-4D97-AF65-F5344CB8AC3E}">
        <p14:creationId xmlns:p14="http://schemas.microsoft.com/office/powerpoint/2010/main" val="2393469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274638"/>
            <a:ext cx="8229600" cy="706090"/>
          </a:xfrm>
        </p:spPr>
        <p:txBody>
          <a:bodyPr>
            <a:normAutofit/>
          </a:bodyPr>
          <a:lstStyle/>
          <a:p>
            <a:r>
              <a:rPr lang="pt-BR" sz="4000" b="1" dirty="0" smtClean="0"/>
              <a:t>INTRODUÇÃO</a:t>
            </a:r>
            <a:endParaRPr lang="pt-BR" sz="4000" b="1" dirty="0"/>
          </a:p>
        </p:txBody>
      </p:sp>
      <p:pic>
        <p:nvPicPr>
          <p:cNvPr id="1029" name="Picture 5" descr="C:\Users\PC-03\Desktop\Ires - TCC - Montagem\Coronel Vivida01.jpg"/>
          <p:cNvPicPr>
            <a:picLocks noChangeAspect="1" noChangeArrowheads="1"/>
          </p:cNvPicPr>
          <p:nvPr/>
        </p:nvPicPr>
        <p:blipFill>
          <a:blip r:embed="rId2" cstate="print"/>
          <a:srcRect/>
          <a:stretch>
            <a:fillRect/>
          </a:stretch>
        </p:blipFill>
        <p:spPr bwMode="auto">
          <a:xfrm>
            <a:off x="1043608" y="1124744"/>
            <a:ext cx="7056784" cy="529258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274638"/>
            <a:ext cx="8229600" cy="706090"/>
          </a:xfrm>
        </p:spPr>
        <p:txBody>
          <a:bodyPr>
            <a:normAutofit/>
          </a:bodyPr>
          <a:lstStyle/>
          <a:p>
            <a:r>
              <a:rPr lang="pt-BR" sz="4000" b="1" dirty="0" smtClean="0"/>
              <a:t>INTRODUÇÃO</a:t>
            </a:r>
            <a:endParaRPr lang="pt-BR" sz="4000" b="1" dirty="0"/>
          </a:p>
        </p:txBody>
      </p:sp>
      <p:pic>
        <p:nvPicPr>
          <p:cNvPr id="2051" name="Picture 3" descr="C:\Users\PC-03\Desktop\Ires - TCC - Montagem\UBS1.jpg"/>
          <p:cNvPicPr>
            <a:picLocks noChangeAspect="1" noChangeArrowheads="1"/>
          </p:cNvPicPr>
          <p:nvPr/>
        </p:nvPicPr>
        <p:blipFill>
          <a:blip r:embed="rId2" cstate="print"/>
          <a:srcRect/>
          <a:stretch>
            <a:fillRect/>
          </a:stretch>
        </p:blipFill>
        <p:spPr bwMode="auto">
          <a:xfrm>
            <a:off x="971600" y="980728"/>
            <a:ext cx="7317432" cy="548807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274638"/>
            <a:ext cx="8229600" cy="706090"/>
          </a:xfrm>
        </p:spPr>
        <p:txBody>
          <a:bodyPr>
            <a:normAutofit/>
          </a:bodyPr>
          <a:lstStyle/>
          <a:p>
            <a:r>
              <a:rPr lang="pt-BR" sz="4000" b="1" dirty="0" smtClean="0"/>
              <a:t>INTRODUÇÃO</a:t>
            </a:r>
            <a:endParaRPr lang="pt-BR" sz="4000" b="1" dirty="0"/>
          </a:p>
        </p:txBody>
      </p:sp>
      <p:pic>
        <p:nvPicPr>
          <p:cNvPr id="3075" name="Picture 3" descr="C:\Users\PC-03\Desktop\Ires - TCC - Montagem\PS2.jpg"/>
          <p:cNvPicPr>
            <a:picLocks noChangeAspect="1" noChangeArrowheads="1"/>
          </p:cNvPicPr>
          <p:nvPr/>
        </p:nvPicPr>
        <p:blipFill>
          <a:blip r:embed="rId2" cstate="print"/>
          <a:srcRect/>
          <a:stretch>
            <a:fillRect/>
          </a:stretch>
        </p:blipFill>
        <p:spPr bwMode="auto">
          <a:xfrm>
            <a:off x="827584" y="908720"/>
            <a:ext cx="7515200" cy="5636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274638"/>
            <a:ext cx="8229600" cy="706090"/>
          </a:xfrm>
        </p:spPr>
        <p:txBody>
          <a:bodyPr>
            <a:normAutofit/>
          </a:bodyPr>
          <a:lstStyle/>
          <a:p>
            <a:r>
              <a:rPr lang="pt-BR" sz="4000" b="1" dirty="0" smtClean="0"/>
              <a:t>INTRODUÇÃO</a:t>
            </a:r>
            <a:endParaRPr lang="pt-BR" sz="4000" b="1" dirty="0"/>
          </a:p>
        </p:txBody>
      </p:sp>
      <p:pic>
        <p:nvPicPr>
          <p:cNvPr id="3074" name="Picture 2" descr="C:\Users\PC-03\Desktop\Ires - TCC - Montagem\PS1.jpg"/>
          <p:cNvPicPr>
            <a:picLocks noChangeAspect="1" noChangeArrowheads="1"/>
          </p:cNvPicPr>
          <p:nvPr/>
        </p:nvPicPr>
        <p:blipFill>
          <a:blip r:embed="rId2" cstate="print"/>
          <a:srcRect/>
          <a:stretch>
            <a:fillRect/>
          </a:stretch>
        </p:blipFill>
        <p:spPr bwMode="auto">
          <a:xfrm>
            <a:off x="971600" y="908720"/>
            <a:ext cx="7392821" cy="554461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1440</TotalTime>
  <Words>1915</Words>
  <Application>Microsoft Office PowerPoint</Application>
  <PresentationFormat>Apresentação na tela (4:3)</PresentationFormat>
  <Paragraphs>179</Paragraphs>
  <Slides>50</Slides>
  <Notes>6</Notes>
  <HiddenSlides>0</HiddenSlides>
  <MMClips>0</MMClips>
  <ScaleCrop>false</ScaleCrop>
  <HeadingPairs>
    <vt:vector size="4" baseType="variant">
      <vt:variant>
        <vt:lpstr>Tema</vt:lpstr>
      </vt:variant>
      <vt:variant>
        <vt:i4>1</vt:i4>
      </vt:variant>
      <vt:variant>
        <vt:lpstr>Títulos de slides</vt:lpstr>
      </vt:variant>
      <vt:variant>
        <vt:i4>50</vt:i4>
      </vt:variant>
    </vt:vector>
  </HeadingPairs>
  <TitlesOfParts>
    <vt:vector size="51" baseType="lpstr">
      <vt:lpstr>Tema do Office</vt:lpstr>
      <vt:lpstr>   </vt:lpstr>
      <vt:lpstr>INTRODUÇÃO</vt:lpstr>
      <vt:lpstr>INTRODUÇÃO</vt:lpstr>
      <vt:lpstr>INTRODUÇÃO</vt:lpstr>
      <vt:lpstr>INTRODUÇÃO</vt:lpstr>
      <vt:lpstr>INTRODUÇÃO</vt:lpstr>
      <vt:lpstr>INTRODUÇÃO</vt:lpstr>
      <vt:lpstr>INTRODUÇÃO</vt:lpstr>
      <vt:lpstr>INTRODUÇÃO</vt:lpstr>
      <vt:lpstr>INTRODUÇÃO</vt:lpstr>
      <vt:lpstr>INTRODUÇÃO</vt:lpstr>
      <vt:lpstr>INTRODUÇÃO</vt:lpstr>
      <vt:lpstr>OBJETIVO</vt:lpstr>
      <vt:lpstr> Metodologia: </vt:lpstr>
      <vt:lpstr>Apresentação do PowerPoint</vt:lpstr>
      <vt:lpstr>Apresentação do PowerPoint</vt:lpstr>
      <vt:lpstr> Objetivos Específicos, Metas e Resultados </vt:lpstr>
      <vt:lpstr>Gráficos</vt:lpstr>
      <vt:lpstr>Objetivos – Metas - Resultados</vt:lpstr>
      <vt:lpstr>Apresentação do PowerPoint</vt:lpstr>
      <vt:lpstr>Objetivos – Metas - Resultados</vt:lpstr>
      <vt:lpstr>Apresentação do PowerPoint</vt:lpstr>
      <vt:lpstr>Objetivos – Metas - Resultados</vt:lpstr>
      <vt:lpstr>Apresentação do PowerPoint</vt:lpstr>
      <vt:lpstr>Objetivos – Metas - Resultados</vt:lpstr>
      <vt:lpstr>Apresentação do PowerPoint</vt:lpstr>
      <vt:lpstr>Objetivos – Metas - Resultados</vt:lpstr>
      <vt:lpstr>Apresentação do PowerPoint</vt:lpstr>
      <vt:lpstr>Objetivos – Metas - Resultados</vt:lpstr>
      <vt:lpstr>Apresentação do PowerPoint</vt:lpstr>
      <vt:lpstr>Objetivos – Metas - Resultados</vt:lpstr>
      <vt:lpstr>Apresentação do PowerPoint</vt:lpstr>
      <vt:lpstr>Objetivos – Metas - Resultados</vt:lpstr>
      <vt:lpstr>Apresentação do PowerPoint</vt:lpstr>
      <vt:lpstr>Objetivos – Metas - Resultados</vt:lpstr>
      <vt:lpstr>Apresentação do PowerPoint</vt:lpstr>
      <vt:lpstr>Objetivos – Metas - Resultados</vt:lpstr>
      <vt:lpstr>Apresentação do PowerPoint</vt:lpstr>
      <vt:lpstr>RESULTADOS</vt:lpstr>
      <vt:lpstr>  DISCUSSÃO </vt:lpstr>
      <vt:lpstr>  DISCUSSÃO </vt:lpstr>
      <vt:lpstr>  DISCUSSÃO </vt:lpstr>
      <vt:lpstr> Reflexão Crítica sobre seu processo pessoal de aprendizagem </vt:lpstr>
      <vt:lpstr> Reflexão Crítica sobre seu processo pessoal de aprendizagem </vt:lpstr>
      <vt:lpstr> Reflexão Crítica sobre seu processo pessoal de aprendizagem </vt:lpstr>
      <vt:lpstr>Mensagem</vt:lpstr>
      <vt:lpstr>Agradecimento</vt:lpstr>
      <vt:lpstr>BIBLIOGRAFIA</vt:lpstr>
      <vt:lpstr>BIBLIOGRAFIA</vt:lpstr>
      <vt:lpstr>BIBLIOGRAFIA</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dc:title>
  <dc:creator>..</dc:creator>
  <cp:lastModifiedBy>Ires Bigolin</cp:lastModifiedBy>
  <cp:revision>110</cp:revision>
  <dcterms:created xsi:type="dcterms:W3CDTF">2014-03-26T11:21:32Z</dcterms:created>
  <dcterms:modified xsi:type="dcterms:W3CDTF">2014-04-27T15:16:14Z</dcterms:modified>
</cp:coreProperties>
</file>