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00" r:id="rId3"/>
    <p:sldMasterId id="2147483713" r:id="rId4"/>
  </p:sldMasterIdLst>
  <p:notesMasterIdLst>
    <p:notesMasterId r:id="rId40"/>
  </p:notesMasterIdLst>
  <p:sldIdLst>
    <p:sldId id="256" r:id="rId5"/>
    <p:sldId id="257" r:id="rId6"/>
    <p:sldId id="325" r:id="rId7"/>
    <p:sldId id="326" r:id="rId8"/>
    <p:sldId id="328" r:id="rId9"/>
    <p:sldId id="262" r:id="rId10"/>
    <p:sldId id="265" r:id="rId11"/>
    <p:sldId id="299" r:id="rId12"/>
    <p:sldId id="268" r:id="rId13"/>
    <p:sldId id="303" r:id="rId14"/>
    <p:sldId id="270" r:id="rId15"/>
    <p:sldId id="271" r:id="rId16"/>
    <p:sldId id="306" r:id="rId17"/>
    <p:sldId id="307" r:id="rId18"/>
    <p:sldId id="308" r:id="rId19"/>
    <p:sldId id="312" r:id="rId20"/>
    <p:sldId id="310" r:id="rId21"/>
    <p:sldId id="311" r:id="rId22"/>
    <p:sldId id="313" r:id="rId23"/>
    <p:sldId id="315" r:id="rId24"/>
    <p:sldId id="273" r:id="rId25"/>
    <p:sldId id="329" r:id="rId26"/>
    <p:sldId id="275" r:id="rId27"/>
    <p:sldId id="318" r:id="rId28"/>
    <p:sldId id="276" r:id="rId29"/>
    <p:sldId id="319" r:id="rId30"/>
    <p:sldId id="320" r:id="rId31"/>
    <p:sldId id="287" r:id="rId32"/>
    <p:sldId id="330" r:id="rId33"/>
    <p:sldId id="331" r:id="rId34"/>
    <p:sldId id="322" r:id="rId35"/>
    <p:sldId id="288" r:id="rId36"/>
    <p:sldId id="289" r:id="rId37"/>
    <p:sldId id="296" r:id="rId38"/>
    <p:sldId id="332" r:id="rId39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4506906640004"/>
          <c:y val="0.1499235873016693"/>
          <c:w val="0.84677502714590591"/>
          <c:h val="0.75747332983673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0.26746987951807238</c:v>
                </c:pt>
                <c:pt idx="1">
                  <c:v>0.55662650602409725</c:v>
                </c:pt>
                <c:pt idx="2">
                  <c:v>0.96385542168674765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2760656"/>
        <c:axId val="-1082757392"/>
      </c:barChart>
      <c:catAx>
        <c:axId val="-108276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82757392"/>
        <c:crosses val="autoZero"/>
        <c:auto val="1"/>
        <c:lblAlgn val="ctr"/>
        <c:lblOffset val="100"/>
        <c:noMultiLvlLbl val="0"/>
      </c:catAx>
      <c:valAx>
        <c:axId val="-10827573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82760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62"/>
          <c:y val="0.15924008443506277"/>
          <c:w val="0.84677502714590591"/>
          <c:h val="0.70884679480057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Indicadores!$D$75:$G$75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211472"/>
        <c:axId val="-824210928"/>
      </c:barChart>
      <c:catAx>
        <c:axId val="-82421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0928"/>
        <c:crosses val="autoZero"/>
        <c:auto val="1"/>
        <c:lblAlgn val="ctr"/>
        <c:lblOffset val="100"/>
        <c:noMultiLvlLbl val="0"/>
      </c:catAx>
      <c:valAx>
        <c:axId val="-824210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1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245901639344"/>
          <c:y val="0.11472318902720921"/>
          <c:w val="0.84426229508196571"/>
          <c:h val="0.7561136275986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2761200"/>
        <c:axId val="-824549024"/>
      </c:barChart>
      <c:catAx>
        <c:axId val="-108276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49024"/>
        <c:crosses val="autoZero"/>
        <c:auto val="1"/>
        <c:lblAlgn val="ctr"/>
        <c:lblOffset val="100"/>
        <c:noMultiLvlLbl val="0"/>
      </c:catAx>
      <c:valAx>
        <c:axId val="-824549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82761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245901639344"/>
          <c:y val="0.1334245447087076"/>
          <c:w val="0.84426229508196571"/>
          <c:h val="0.73741245630827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540320"/>
        <c:axId val="-824551200"/>
      </c:barChart>
      <c:catAx>
        <c:axId val="-82454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51200"/>
        <c:crosses val="autoZero"/>
        <c:auto val="1"/>
        <c:lblAlgn val="ctr"/>
        <c:lblOffset val="100"/>
        <c:noMultiLvlLbl val="0"/>
      </c:catAx>
      <c:valAx>
        <c:axId val="-8245512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40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0890688259108"/>
          <c:y val="0.16191539942273989"/>
          <c:w val="0.84615384615384748"/>
          <c:h val="0.708531535044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0.53153153153153154</c:v>
                </c:pt>
                <c:pt idx="1">
                  <c:v>0.65800865800865893</c:v>
                </c:pt>
                <c:pt idx="2">
                  <c:v>0.65250000000000064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539776"/>
        <c:axId val="-824539232"/>
      </c:barChart>
      <c:catAx>
        <c:axId val="-82453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39232"/>
        <c:crosses val="autoZero"/>
        <c:auto val="1"/>
        <c:lblAlgn val="ctr"/>
        <c:lblOffset val="100"/>
        <c:noMultiLvlLbl val="0"/>
      </c:catAx>
      <c:valAx>
        <c:axId val="-8245392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39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0020120724361"/>
          <c:y val="0.18091989778913453"/>
          <c:w val="0.84708249496981891"/>
          <c:h val="0.6930957671369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Indicadores!$D$100:$G$100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Indicadores!$D$101:$G$101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550656"/>
        <c:axId val="-824543584"/>
      </c:barChart>
      <c:catAx>
        <c:axId val="-82455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43584"/>
        <c:crosses val="autoZero"/>
        <c:auto val="1"/>
        <c:lblAlgn val="ctr"/>
        <c:lblOffset val="100"/>
        <c:noMultiLvlLbl val="0"/>
      </c:catAx>
      <c:valAx>
        <c:axId val="-824543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506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0020120724361"/>
          <c:y val="0.19285891311221828"/>
          <c:w val="0.84708249496981891"/>
          <c:h val="0.68115695478280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Indicadores!$D$100:$G$100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Indicadores!$D$101:$G$101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554464"/>
        <c:axId val="-824546304"/>
      </c:barChart>
      <c:catAx>
        <c:axId val="-82455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46304"/>
        <c:crosses val="autoZero"/>
        <c:auto val="1"/>
        <c:lblAlgn val="ctr"/>
        <c:lblOffset val="100"/>
        <c:noMultiLvlLbl val="0"/>
      </c:catAx>
      <c:valAx>
        <c:axId val="-8245463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554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62"/>
          <c:y val="0.13217975780468835"/>
          <c:w val="0.84677502714590591"/>
          <c:h val="0.75060742043154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0.38738738738738826</c:v>
                </c:pt>
                <c:pt idx="1">
                  <c:v>0.49350649350649389</c:v>
                </c:pt>
                <c:pt idx="2">
                  <c:v>0.54749999999999999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2762832"/>
        <c:axId val="-1082753584"/>
      </c:barChart>
      <c:catAx>
        <c:axId val="-108276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82753584"/>
        <c:crosses val="autoZero"/>
        <c:auto val="1"/>
        <c:lblAlgn val="ctr"/>
        <c:lblOffset val="100"/>
        <c:noMultiLvlLbl val="0"/>
      </c:catAx>
      <c:valAx>
        <c:axId val="-1082753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82762832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62"/>
          <c:y val="0.27777885423973181"/>
          <c:w val="0.84677502714590591"/>
          <c:h val="0.5992086712885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2750320"/>
        <c:axId val="-1082765008"/>
      </c:barChart>
      <c:catAx>
        <c:axId val="-108275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82765008"/>
        <c:crosses val="autoZero"/>
        <c:auto val="1"/>
        <c:lblAlgn val="ctr"/>
        <c:lblOffset val="100"/>
        <c:noMultiLvlLbl val="0"/>
      </c:catAx>
      <c:valAx>
        <c:axId val="-10827650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82750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62"/>
          <c:y val="0.18173008554605047"/>
          <c:w val="0.84677502714590591"/>
          <c:h val="0.717859960004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2761744"/>
        <c:axId val="-824207120"/>
      </c:barChart>
      <c:catAx>
        <c:axId val="-108276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07120"/>
        <c:crosses val="autoZero"/>
        <c:auto val="1"/>
        <c:lblAlgn val="ctr"/>
        <c:lblOffset val="100"/>
        <c:noMultiLvlLbl val="0"/>
      </c:catAx>
      <c:valAx>
        <c:axId val="-8242071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1082761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159619778383"/>
          <c:y val="0.15746507468669058"/>
          <c:w val="0.84950577187671317"/>
          <c:h val="0.70476101783897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215280"/>
        <c:axId val="-824214192"/>
      </c:barChart>
      <c:catAx>
        <c:axId val="-82421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4192"/>
        <c:crosses val="autoZero"/>
        <c:auto val="1"/>
        <c:lblAlgn val="ctr"/>
        <c:lblOffset val="100"/>
        <c:noMultiLvlLbl val="0"/>
      </c:catAx>
      <c:valAx>
        <c:axId val="-8242141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5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159619778383"/>
          <c:y val="0.18569551299855572"/>
          <c:w val="0.84950577187671317"/>
          <c:h val="0.6823914819649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217456"/>
        <c:axId val="-824216368"/>
      </c:barChart>
      <c:catAx>
        <c:axId val="-82421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6368"/>
        <c:crosses val="autoZero"/>
        <c:auto val="1"/>
        <c:lblAlgn val="ctr"/>
        <c:lblOffset val="100"/>
        <c:noMultiLvlLbl val="0"/>
      </c:catAx>
      <c:valAx>
        <c:axId val="-824216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74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62"/>
          <c:y val="0.13226157238567698"/>
          <c:w val="0.84677502714590591"/>
          <c:h val="0.7349600044439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0.85585585585585655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213648"/>
        <c:axId val="-824209296"/>
      </c:barChart>
      <c:catAx>
        <c:axId val="-82421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09296"/>
        <c:crosses val="autoZero"/>
        <c:auto val="1"/>
        <c:lblAlgn val="ctr"/>
        <c:lblOffset val="100"/>
        <c:noMultiLvlLbl val="0"/>
      </c:catAx>
      <c:valAx>
        <c:axId val="-824209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136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0020120724361"/>
          <c:y val="0.14129920938489826"/>
          <c:w val="0.84708249496981891"/>
          <c:h val="0.72966864225970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8.95522388059702E-2</c:v>
                </c:pt>
                <c:pt idx="1">
                  <c:v>8.5714285714285715E-2</c:v>
                </c:pt>
                <c:pt idx="2">
                  <c:v>0.11146496815286611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208208"/>
        <c:axId val="-824206576"/>
      </c:barChart>
      <c:catAx>
        <c:axId val="-82420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06576"/>
        <c:crosses val="autoZero"/>
        <c:auto val="1"/>
        <c:lblAlgn val="ctr"/>
        <c:lblOffset val="100"/>
        <c:noMultiLvlLbl val="0"/>
      </c:catAx>
      <c:valAx>
        <c:axId val="-824206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824208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62"/>
          <c:y val="0.15054409513487796"/>
          <c:w val="0.84677502714590591"/>
          <c:h val="0.7330924474694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invertIfNegative val="0"/>
          <c:cat>
            <c:strRef>
              <c:f>Indicadores!$D$67:$G$67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Indicadores!$D$68:$G$68</c:f>
              <c:numCache>
                <c:formatCode>0.0%</c:formatCode>
                <c:ptCount val="4"/>
                <c:pt idx="0">
                  <c:v>0.5882352941176463</c:v>
                </c:pt>
                <c:pt idx="1">
                  <c:v>0.6534653465346536</c:v>
                </c:pt>
                <c:pt idx="2">
                  <c:v>0.70370370370370372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4207664"/>
        <c:axId val="-824221808"/>
      </c:barChart>
      <c:catAx>
        <c:axId val="-82420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824221808"/>
        <c:crosses val="autoZero"/>
        <c:auto val="1"/>
        <c:lblAlgn val="ctr"/>
        <c:lblOffset val="100"/>
        <c:noMultiLvlLbl val="0"/>
      </c:catAx>
      <c:valAx>
        <c:axId val="-8242218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82420766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2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2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2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060C1D4-1C2A-499D-B956-7F5C6C5F1C2D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8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Imagem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0" name="Imagem 1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1" name="Imagem 1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3" name="Imagem 21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4" name="Imagem 21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6" name="Imagem 25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57" name="Imagem 25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17600" y="1098720"/>
            <a:ext cx="4338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800280" y="1098720"/>
            <a:ext cx="32436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541440" y="1521000"/>
            <a:ext cx="41796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11160" y="1521000"/>
            <a:ext cx="36396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27080" y="1447920"/>
            <a:ext cx="5562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62120" y="990720"/>
            <a:ext cx="2736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442800" y="1781280"/>
            <a:ext cx="822204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17600" y="1098720"/>
            <a:ext cx="4338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800280" y="1098720"/>
            <a:ext cx="32436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541440" y="1521000"/>
            <a:ext cx="41796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911160" y="1521000"/>
            <a:ext cx="36396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5"/>
          <p:cNvSpPr/>
          <p:nvPr/>
        </p:nvSpPr>
        <p:spPr>
          <a:xfrm>
            <a:off x="127080" y="1447920"/>
            <a:ext cx="5562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6"/>
          <p:cNvSpPr/>
          <p:nvPr/>
        </p:nvSpPr>
        <p:spPr>
          <a:xfrm>
            <a:off x="762120" y="990720"/>
            <a:ext cx="2736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7"/>
          <p:cNvSpPr/>
          <p:nvPr/>
        </p:nvSpPr>
        <p:spPr>
          <a:xfrm>
            <a:off x="442800" y="1781280"/>
            <a:ext cx="822204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3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17600" y="1098720"/>
            <a:ext cx="4338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800280" y="1098720"/>
            <a:ext cx="32436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541440" y="1521000"/>
            <a:ext cx="41796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911160" y="1521000"/>
            <a:ext cx="36396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5"/>
          <p:cNvSpPr/>
          <p:nvPr/>
        </p:nvSpPr>
        <p:spPr>
          <a:xfrm>
            <a:off x="127080" y="1447920"/>
            <a:ext cx="5562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6"/>
          <p:cNvSpPr/>
          <p:nvPr/>
        </p:nvSpPr>
        <p:spPr>
          <a:xfrm>
            <a:off x="762120" y="990720"/>
            <a:ext cx="2736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7"/>
          <p:cNvSpPr/>
          <p:nvPr/>
        </p:nvSpPr>
        <p:spPr>
          <a:xfrm>
            <a:off x="442800" y="1781280"/>
            <a:ext cx="822204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80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17600" y="1098720"/>
            <a:ext cx="433800" cy="470520"/>
          </a:xfrm>
          <a:prstGeom prst="rect">
            <a:avLst/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800280" y="1098720"/>
            <a:ext cx="324360" cy="4705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541440" y="1521000"/>
            <a:ext cx="417960" cy="470520"/>
          </a:xfrm>
          <a:prstGeom prst="rect">
            <a:avLst/>
          </a:prstGeom>
          <a:solidFill>
            <a:schemeClr val="fol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911160" y="1521000"/>
            <a:ext cx="363960" cy="47052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5"/>
          <p:cNvSpPr/>
          <p:nvPr/>
        </p:nvSpPr>
        <p:spPr>
          <a:xfrm>
            <a:off x="127080" y="1447920"/>
            <a:ext cx="556200" cy="4179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189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6"/>
          <p:cNvSpPr/>
          <p:nvPr/>
        </p:nvSpPr>
        <p:spPr>
          <a:xfrm>
            <a:off x="762120" y="990720"/>
            <a:ext cx="27360" cy="1048320"/>
          </a:xfrm>
          <a:prstGeom prst="rect">
            <a:avLst/>
          </a:prstGeom>
          <a:solidFill>
            <a:schemeClr val="bg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7"/>
          <p:cNvSpPr/>
          <p:nvPr/>
        </p:nvSpPr>
        <p:spPr>
          <a:xfrm>
            <a:off x="442800" y="1781280"/>
            <a:ext cx="8222040" cy="2736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2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image" Target="../media/image27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chart" Target="../charts/chart8.xml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chart" Target="../charts/chart9.xml"/><Relationship Id="rId7" Type="http://schemas.openxmlformats.org/officeDocument/2006/relationships/image" Target="../media/image4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4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2.emf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5" Type="http://schemas.openxmlformats.org/officeDocument/2006/relationships/image" Target="../media/image27.emf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48.emf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13.png"/><Relationship Id="rId7" Type="http://schemas.openxmlformats.org/officeDocument/2006/relationships/image" Target="../media/image54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e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785960" y="214200"/>
            <a:ext cx="7011000" cy="17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dirty="0">
                <a:solidFill>
                  <a:srgbClr val="000000"/>
                </a:solidFill>
                <a:latin typeface="Tahoma"/>
                <a:ea typeface="DejaVu Sans"/>
              </a:rPr>
              <a:t>Especialização em Saúde da Família - EaD UNASUS - UFPEL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dirty="0">
                <a:solidFill>
                  <a:srgbClr val="000000"/>
                </a:solidFill>
                <a:latin typeface="Tahoma"/>
                <a:ea typeface="DejaVu Sans"/>
              </a:rPr>
              <a:t>Turma </a:t>
            </a:r>
            <a:r>
              <a:rPr lang="pt-BR" sz="2400" b="1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7 </a:t>
            </a:r>
            <a:r>
              <a:rPr lang="pt-BR" sz="2400" b="1" strike="noStrike" dirty="0">
                <a:solidFill>
                  <a:srgbClr val="000000"/>
                </a:solidFill>
                <a:latin typeface="Tahoma"/>
                <a:ea typeface="DejaVu Sans"/>
              </a:rPr>
              <a:t>–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  <a:ea typeface="DejaVu Sans"/>
              </a:rPr>
              <a:t>Outubro</a:t>
            </a:r>
            <a:r>
              <a:rPr lang="pt-BR" sz="2400" b="1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lang="pt-BR" sz="2400" b="1" strike="noStrike" dirty="0">
                <a:solidFill>
                  <a:srgbClr val="000000"/>
                </a:solidFill>
                <a:latin typeface="Tahoma"/>
                <a:ea typeface="DejaVu Sans"/>
              </a:rPr>
              <a:t>de </a:t>
            </a:r>
            <a:r>
              <a:rPr lang="pt-BR" sz="2400" b="1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2015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64" name="CustomShape 2"/>
          <p:cNvSpPr/>
          <p:nvPr/>
        </p:nvSpPr>
        <p:spPr>
          <a:xfrm>
            <a:off x="785880" y="2353320"/>
            <a:ext cx="7768080" cy="200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dirty="0" smtClean="0"/>
              <a:t>Melhoria da Atenção à Saúde das Crianças de Zero a Setenta e Dois Meses na UBS Machadinho, Machadinho/RS</a:t>
            </a:r>
            <a:endParaRPr sz="2400" b="1" dirty="0" smtClean="0"/>
          </a:p>
          <a:p>
            <a:pPr algn="ctr">
              <a:lnSpc>
                <a:spcPct val="100000"/>
              </a:lnSpc>
            </a:pPr>
            <a:endParaRPr sz="2400" b="1" dirty="0" smtClean="0"/>
          </a:p>
          <a:p>
            <a:pPr algn="ctr">
              <a:lnSpc>
                <a:spcPct val="100000"/>
              </a:lnSpc>
            </a:pPr>
            <a:endParaRPr sz="2400" dirty="0" smtClean="0"/>
          </a:p>
          <a:p>
            <a:pPr algn="ctr">
              <a:lnSpc>
                <a:spcPct val="100000"/>
              </a:lnSpc>
            </a:pPr>
            <a:r>
              <a:rPr lang="pt-BR" sz="2400" b="1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Aluno: Iriadnis Carrasco Hernandez</a:t>
            </a:r>
            <a:endParaRPr sz="2400" dirty="0" smtClean="0"/>
          </a:p>
          <a:p>
            <a:pPr algn="ctr">
              <a:lnSpc>
                <a:spcPct val="100000"/>
              </a:lnSpc>
            </a:pPr>
            <a:r>
              <a:rPr lang="pt-BR" sz="2400" b="1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Orientadora</a:t>
            </a:r>
            <a:r>
              <a:rPr lang="pt-BR" sz="2400" b="1" dirty="0">
                <a:solidFill>
                  <a:srgbClr val="000000"/>
                </a:solidFill>
                <a:latin typeface="Tahoma"/>
              </a:rPr>
              <a:t>: Dayana Kelly Silva Oliveira</a:t>
            </a:r>
            <a:endParaRPr sz="2400" dirty="0" smtClean="0"/>
          </a:p>
          <a:p>
            <a:pPr>
              <a:lnSpc>
                <a:spcPct val="100000"/>
              </a:lnSpc>
            </a:pPr>
            <a:endParaRPr dirty="0" smtClean="0"/>
          </a:p>
          <a:p>
            <a:pPr>
              <a:lnSpc>
                <a:spcPct val="100000"/>
              </a:lnSpc>
            </a:pPr>
            <a:endParaRPr dirty="0" smtClean="0"/>
          </a:p>
          <a:p>
            <a:pPr algn="ctr">
              <a:lnSpc>
                <a:spcPct val="100000"/>
              </a:lnSpc>
            </a:pPr>
            <a:r>
              <a:rPr lang="pt-BR" sz="2400" b="1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Pelotas, 2015</a:t>
            </a:r>
            <a:endParaRPr dirty="0"/>
          </a:p>
        </p:txBody>
      </p:sp>
      <p:pic>
        <p:nvPicPr>
          <p:cNvPr id="265" name="Imagem 5"/>
          <p:cNvPicPr/>
          <p:nvPr/>
        </p:nvPicPr>
        <p:blipFill>
          <a:blip r:embed="rId2"/>
          <a:stretch/>
        </p:blipFill>
        <p:spPr>
          <a:xfrm>
            <a:off x="142920" y="500040"/>
            <a:ext cx="1638720" cy="1567440"/>
          </a:xfrm>
          <a:prstGeom prst="rect">
            <a:avLst/>
          </a:prstGeom>
          <a:ln>
            <a:noFill/>
          </a:ln>
        </p:spPr>
      </p:pic>
      <p:pic>
        <p:nvPicPr>
          <p:cNvPr id="266" name="Imagem 4"/>
          <p:cNvPicPr/>
          <p:nvPr/>
        </p:nvPicPr>
        <p:blipFill>
          <a:blip r:embed="rId2"/>
          <a:stretch/>
        </p:blipFill>
        <p:spPr>
          <a:xfrm>
            <a:off x="114254" y="500040"/>
            <a:ext cx="1638720" cy="156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79512" y="260648"/>
            <a:ext cx="8568952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itchFamily="2" charset="2"/>
              <a:buChar char="Ø"/>
            </a:pPr>
            <a:r>
              <a:rPr lang="pt-BR" sz="3600" b="1" dirty="0" smtClean="0"/>
              <a:t>Objetivos</a:t>
            </a:r>
            <a:r>
              <a:rPr lang="pt-BR" sz="3600" b="1" dirty="0"/>
              <a:t>, Metas e Resultados </a:t>
            </a:r>
          </a:p>
          <a:p>
            <a:pPr marL="571500" indent="-571500" algn="r">
              <a:buFont typeface="Wingdings" pitchFamily="2" charset="2"/>
              <a:buChar char="Ø"/>
            </a:pPr>
            <a:endParaRPr sz="3600" b="1" dirty="0"/>
          </a:p>
        </p:txBody>
      </p:sp>
      <p:sp>
        <p:nvSpPr>
          <p:cNvPr id="309" name="CustomShape 2"/>
          <p:cNvSpPr/>
          <p:nvPr/>
        </p:nvSpPr>
        <p:spPr>
          <a:xfrm>
            <a:off x="899592" y="1428840"/>
            <a:ext cx="8024448" cy="50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Tahoma"/>
                <a:ea typeface="DejaVu Sans"/>
              </a:rPr>
              <a:t>2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.</a:t>
            </a:r>
            <a:r>
              <a:rPr lang="pt-BR" sz="2000" b="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criança.</a:t>
            </a:r>
            <a:endParaRPr lang="pt-BR" sz="2400" dirty="0" smtClean="0"/>
          </a:p>
          <a:p>
            <a:pPr algn="just"/>
            <a:r>
              <a:rPr lang="pt-BR" sz="2400" b="1" dirty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  <a:ea typeface="DejaVu Sans"/>
              </a:rPr>
              <a:t>    </a:t>
            </a:r>
            <a:r>
              <a:rPr lang="pt-BR" sz="2000" dirty="0">
                <a:solidFill>
                  <a:srgbClr val="000000"/>
                </a:solidFill>
                <a:latin typeface="Tahoma"/>
                <a:ea typeface="DejaVu Sans"/>
              </a:rPr>
              <a:t>2.1</a:t>
            </a:r>
            <a:r>
              <a:rPr lang="pt-BR" sz="2400" dirty="0"/>
              <a:t>:</a:t>
            </a:r>
            <a:r>
              <a:rPr lang="pt-BR" sz="2400" b="1" dirty="0"/>
              <a:t>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Realizar a primeira consulta na primeira semana de vida para 100% das crianças cadastradas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rgbClr val="000000"/>
              </a:solidFill>
              <a:latin typeface="Tahoma"/>
            </a:endParaRPr>
          </a:p>
          <a:p>
            <a:pPr algn="just">
              <a:lnSpc>
                <a:spcPct val="150000"/>
              </a:lnSpc>
            </a:pPr>
            <a:endParaRPr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dirty="0"/>
          </a:p>
          <a:p>
            <a:pPr algn="just">
              <a:lnSpc>
                <a:spcPct val="15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6162843"/>
              </p:ext>
            </p:extLst>
          </p:nvPr>
        </p:nvGraphicFramePr>
        <p:xfrm>
          <a:off x="1403648" y="3284984"/>
          <a:ext cx="61206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1403648" cy="163996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908" y="4831361"/>
            <a:ext cx="5761815" cy="4065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152" y="4615145"/>
            <a:ext cx="5761815" cy="3703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370" y="4549172"/>
            <a:ext cx="5761815" cy="3792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713" y="4359546"/>
            <a:ext cx="5761815" cy="3792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361" y="4421531"/>
            <a:ext cx="5761815" cy="3478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9056" y="4114095"/>
            <a:ext cx="5761815" cy="4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60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392072" y="617400"/>
            <a:ext cx="7547808" cy="939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sz="3600" dirty="0"/>
          </a:p>
        </p:txBody>
      </p:sp>
      <p:sp>
        <p:nvSpPr>
          <p:cNvPr id="312" name="CustomShape 2"/>
          <p:cNvSpPr/>
          <p:nvPr/>
        </p:nvSpPr>
        <p:spPr>
          <a:xfrm>
            <a:off x="1176824" y="1340768"/>
            <a:ext cx="7763056" cy="49099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pPr algn="just">
              <a:buSzPct val="60000"/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   2.2: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Monitorar o crescimento em 100% das crianças. </a:t>
            </a:r>
            <a:endParaRPr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dirty="0"/>
          </a:p>
          <a:p>
            <a:pPr algn="just"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r>
              <a:rPr lang="pt-BR" sz="2400" strike="noStrike" dirty="0">
                <a:solidFill>
                  <a:srgbClr val="000000"/>
                </a:solidFill>
                <a:latin typeface="Tahoma"/>
                <a:ea typeface="Microsoft YaHei"/>
              </a:rPr>
              <a:t>  </a:t>
            </a: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24835937"/>
              </p:ext>
            </p:extLst>
          </p:nvPr>
        </p:nvGraphicFramePr>
        <p:xfrm>
          <a:off x="1404951" y="2348880"/>
          <a:ext cx="6264696" cy="390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" y="360998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447677"/>
            <a:ext cx="5761815" cy="3478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244" y="3189551"/>
            <a:ext cx="5761815" cy="4320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132979"/>
            <a:ext cx="5761815" cy="3712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516" y="3132979"/>
            <a:ext cx="5761815" cy="42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3608" y="-99392"/>
            <a:ext cx="7895912" cy="21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lang="pt-BR" sz="4000" dirty="0">
              <a:solidFill>
                <a:srgbClr val="333399"/>
              </a:solidFill>
              <a:latin typeface="Tahoma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556792"/>
            <a:ext cx="8113016" cy="4824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ahoma"/>
              </a:rPr>
              <a:t>     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criança.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     2.3 Monitorar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100% das crianças com déficit de peso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Mês 1: 3 Crianças monitoradas, 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Mês 2: 7 Crianças monitoradas, 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Mês 3: 10 Crianças monitoradas, 100%.</a:t>
            </a:r>
            <a:endParaRPr sz="2400" dirty="0"/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" y="360998"/>
            <a:ext cx="1566808" cy="163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95536" y="260648"/>
            <a:ext cx="8543984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endParaRPr sz="3600" b="1"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484784"/>
            <a:ext cx="8113016" cy="489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     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pPr>
              <a:lnSpc>
                <a:spcPct val="150000"/>
              </a:lnSpc>
            </a:pPr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  2.4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 Monitorar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100% das crianças com excesso de peso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endParaRPr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Mês </a:t>
            </a:r>
            <a:r>
              <a:rPr lang="pt-BR" sz="2400" dirty="0"/>
              <a:t>1: </a:t>
            </a:r>
            <a:r>
              <a:rPr lang="pt-BR" sz="2400" dirty="0" smtClean="0"/>
              <a:t>1 </a:t>
            </a:r>
            <a:r>
              <a:rPr lang="pt-BR" sz="2400" dirty="0"/>
              <a:t>Crianças monitoradas, 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Mês 2: </a:t>
            </a:r>
            <a:r>
              <a:rPr lang="pt-BR" sz="2400" dirty="0" smtClean="0"/>
              <a:t>2 </a:t>
            </a:r>
            <a:r>
              <a:rPr lang="pt-BR" sz="2400" dirty="0"/>
              <a:t>Crianças monitoradas, 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Mês 3: 4</a:t>
            </a:r>
            <a:r>
              <a:rPr lang="pt-BR" sz="2400" dirty="0" smtClean="0"/>
              <a:t> </a:t>
            </a:r>
            <a:r>
              <a:rPr lang="pt-BR" sz="2400" dirty="0"/>
              <a:t>Crianças monitoradas, 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sz="2400" dirty="0" smtClean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" y="360998"/>
            <a:ext cx="156680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994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331639" y="188640"/>
            <a:ext cx="7627729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itchFamily="2" charset="2"/>
              <a:buChar char="Ø"/>
            </a:pPr>
            <a:r>
              <a:rPr lang="pt-BR" sz="3600" b="1" dirty="0" smtClean="0"/>
              <a:t>Objetivos</a:t>
            </a:r>
            <a:r>
              <a:rPr lang="pt-BR" sz="3600" b="1" dirty="0"/>
              <a:t>, Metas e Resultados 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46353" y="1412776"/>
            <a:ext cx="8113016" cy="4896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        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r>
              <a:rPr lang="pt-BR" sz="2400" b="1" dirty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  <a:ea typeface="DejaVu Sans"/>
              </a:rPr>
              <a:t>       </a:t>
            </a:r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2.5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 Monitorar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o desenvolvimento em 100% das crianças.</a:t>
            </a:r>
            <a:endParaRPr sz="2400" dirty="0"/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28243494"/>
              </p:ext>
            </p:extLst>
          </p:nvPr>
        </p:nvGraphicFramePr>
        <p:xfrm>
          <a:off x="1331639" y="2708920"/>
          <a:ext cx="655272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53" y="3429000"/>
            <a:ext cx="5761815" cy="3478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140968"/>
            <a:ext cx="5761815" cy="3899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090324"/>
            <a:ext cx="5761815" cy="4198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856" y="3100693"/>
            <a:ext cx="5761815" cy="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1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259632" y="260648"/>
            <a:ext cx="7618204" cy="1093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354320"/>
            <a:ext cx="8113016" cy="5027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        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       2.6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:Vacinar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100% das crianças de acordo com a idade. </a:t>
            </a:r>
            <a:endParaRPr sz="2400" dirty="0"/>
          </a:p>
          <a:p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72699220"/>
              </p:ext>
            </p:extLst>
          </p:nvPr>
        </p:nvGraphicFramePr>
        <p:xfrm>
          <a:off x="1476831" y="2708920"/>
          <a:ext cx="66247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26" y="3328783"/>
            <a:ext cx="5761815" cy="3478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013687"/>
            <a:ext cx="5761815" cy="4014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264" y="3012884"/>
            <a:ext cx="5761815" cy="3380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506" y="2992161"/>
            <a:ext cx="5761815" cy="3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446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547664" y="188640"/>
            <a:ext cx="7391856" cy="1512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marL="571500" indent="-571500" algn="r">
              <a:buFont typeface="Wingdings" pitchFamily="2" charset="2"/>
              <a:buChar char="Ø"/>
            </a:pPr>
            <a:endParaRPr sz="3600" b="1"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412776"/>
            <a:ext cx="8113016" cy="496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1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       </a:t>
            </a:r>
          </a:p>
          <a:p>
            <a:r>
              <a:rPr lang="pt-BR" sz="2400" b="1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      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criança.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ahoma"/>
                <a:ea typeface="DejaVu Sans"/>
              </a:rPr>
              <a:t> </a:t>
            </a:r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2.7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 Realizar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suplementação de ferro em 100% das crianças de 6 a 24 meses. </a:t>
            </a:r>
            <a:endParaRPr lang="pt-BR" sz="2400" dirty="0" smtClean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Mês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1: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33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Crianças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com suplantação de ferro,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ahoma"/>
              </a:rPr>
              <a:t>Mês 2: 86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Crianças com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suplantação de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ferro,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100%.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ahoma"/>
              </a:rPr>
              <a:t>Mês 3: 149 Crianças com suplantação de ferro, 100%</a:t>
            </a:r>
            <a:endParaRPr sz="2400" dirty="0"/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65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547664" y="188640"/>
            <a:ext cx="7391856" cy="116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484784"/>
            <a:ext cx="8113016" cy="4896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1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      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      2.8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 Realizar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triagem auditiva em 100% das crianças. </a:t>
            </a:r>
            <a:endParaRPr sz="2400" dirty="0"/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40251404"/>
              </p:ext>
            </p:extLst>
          </p:nvPr>
        </p:nvGraphicFramePr>
        <p:xfrm>
          <a:off x="1475656" y="2636912"/>
          <a:ext cx="64807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356992"/>
            <a:ext cx="5761815" cy="3478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684" y="3068960"/>
            <a:ext cx="5761815" cy="3855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835" y="3028486"/>
            <a:ext cx="5761815" cy="3733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719" y="3028486"/>
            <a:ext cx="5761815" cy="3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14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475656" y="404664"/>
            <a:ext cx="7463864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marL="571500" indent="-571500" algn="r">
              <a:buFont typeface="Wingdings" pitchFamily="2" charset="2"/>
              <a:buChar char="Ø"/>
            </a:pPr>
            <a:endParaRPr sz="3600" b="1"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340768"/>
            <a:ext cx="8113016" cy="50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       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2.Melhorar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       2.9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 Realizar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teste do pezinho em 100% das crianças até 7 dias de vida. </a:t>
            </a:r>
            <a:endParaRPr sz="2400" dirty="0"/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20542743"/>
              </p:ext>
            </p:extLst>
          </p:nvPr>
        </p:nvGraphicFramePr>
        <p:xfrm>
          <a:off x="1475656" y="2852936"/>
          <a:ext cx="654264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284984"/>
            <a:ext cx="5761815" cy="3478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680" y="3034659"/>
            <a:ext cx="5761815" cy="3478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309" y="3042898"/>
            <a:ext cx="5761815" cy="3478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582" y="3026420"/>
            <a:ext cx="5761815" cy="3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8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475656" y="260648"/>
            <a:ext cx="7463864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15" name="CustomShape 2"/>
          <p:cNvSpPr/>
          <p:nvPr/>
        </p:nvSpPr>
        <p:spPr>
          <a:xfrm>
            <a:off x="827584" y="1268759"/>
            <a:ext cx="8113016" cy="5328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        2. Melhorar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 qualidade do atendimento à criança.</a:t>
            </a:r>
          </a:p>
          <a:p>
            <a:pPr algn="just"/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        2.10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: Realizar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avaliação da necessidade de atendimento odontológico em 100% das crianças de 6 e 72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meses.</a:t>
            </a:r>
            <a:endParaRPr sz="2400" dirty="0"/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</a:t>
            </a: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lang="pt-BR" sz="2400" strike="noStrike" dirty="0" smtClean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12324278"/>
              </p:ext>
            </p:extLst>
          </p:nvPr>
        </p:nvGraphicFramePr>
        <p:xfrm>
          <a:off x="1475656" y="2996952"/>
          <a:ext cx="648071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184" y="3212976"/>
            <a:ext cx="5761815" cy="3478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212975"/>
            <a:ext cx="5761815" cy="3478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091" y="3212974"/>
            <a:ext cx="5761815" cy="3478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680" y="5529318"/>
            <a:ext cx="5761815" cy="4392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680" y="5284948"/>
            <a:ext cx="5761815" cy="4571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5575247"/>
            <a:ext cx="5761815" cy="3408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3887" y="5313078"/>
            <a:ext cx="5761815" cy="42898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0714" y="5567663"/>
            <a:ext cx="5761815" cy="3656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048" y="5325017"/>
            <a:ext cx="5761815" cy="3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93400" y="260648"/>
            <a:ext cx="8848800" cy="1105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endParaRPr dirty="0"/>
          </a:p>
        </p:txBody>
      </p:sp>
      <p:sp>
        <p:nvSpPr>
          <p:cNvPr id="268" name="CustomShape 2"/>
          <p:cNvSpPr/>
          <p:nvPr/>
        </p:nvSpPr>
        <p:spPr>
          <a:xfrm>
            <a:off x="295200" y="2067480"/>
            <a:ext cx="8597280" cy="348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269" name="Imagem 3"/>
          <p:cNvPicPr/>
          <p:nvPr/>
        </p:nvPicPr>
        <p:blipFill>
          <a:blip r:embed="rId2"/>
          <a:stretch/>
        </p:blipFill>
        <p:spPr>
          <a:xfrm>
            <a:off x="-360" y="500040"/>
            <a:ext cx="1495800" cy="156744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47540" y="1700809"/>
            <a:ext cx="8000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ea typeface="Microsoft YaHei"/>
              </a:rPr>
              <a:t>Importância da ação programática:</a:t>
            </a: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A </a:t>
            </a:r>
            <a:r>
              <a:rPr lang="pt-BR" sz="2400" dirty="0">
                <a:solidFill>
                  <a:srgbClr val="000000"/>
                </a:solidFill>
                <a:ea typeface="Microsoft YaHei"/>
              </a:rPr>
              <a:t>infância é um período em que se desenvolve grande parte das potencialidades humanas. No entanto, os distúrbios que incidem nessa época são responsáveis por graves consequências para os indivíduos e a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comunidade. Assim</a:t>
            </a:r>
            <a:r>
              <a:rPr lang="pt-BR" sz="2400" dirty="0">
                <a:solidFill>
                  <a:srgbClr val="000000"/>
                </a:solidFill>
                <a:ea typeface="Microsoft YaHei"/>
              </a:rPr>
              <a:t>, ações vêm sendo exploradas a fim de garantir e manter a qualidade de vida dessa população.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Brasil, 2012</a:t>
            </a:r>
            <a:endParaRPr lang="pt-BR" sz="2400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pt-BR" sz="3600" b="1" dirty="0" smtClean="0"/>
              <a:t>INTRODUÇÃO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340335" y="1"/>
            <a:ext cx="7607879" cy="1484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marL="571500" indent="-571500" algn="r">
              <a:buFont typeface="Wingdings" pitchFamily="2" charset="2"/>
              <a:buChar char="Ø"/>
            </a:pPr>
            <a:endParaRPr sz="3600" b="1" dirty="0"/>
          </a:p>
        </p:txBody>
      </p:sp>
      <p:sp>
        <p:nvSpPr>
          <p:cNvPr id="315" name="CustomShape 2"/>
          <p:cNvSpPr/>
          <p:nvPr/>
        </p:nvSpPr>
        <p:spPr>
          <a:xfrm>
            <a:off x="827584" y="2132856"/>
            <a:ext cx="8113016" cy="4248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pt-BR" sz="2400" b="1" strike="noStrike" dirty="0" smtClean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</a:t>
            </a: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lang="pt-BR" sz="2400" strike="noStrike" dirty="0" smtClean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Retângulo 2"/>
          <p:cNvSpPr/>
          <p:nvPr/>
        </p:nvSpPr>
        <p:spPr>
          <a:xfrm>
            <a:off x="539552" y="980729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 </a:t>
            </a:r>
            <a:r>
              <a:rPr lang="pt-BR" sz="2400" dirty="0" smtClean="0"/>
              <a:t>            2</a:t>
            </a:r>
            <a:r>
              <a:rPr lang="pt-BR" sz="2400" dirty="0"/>
              <a:t>. Melhorar a qualidade do atendimento à criança.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            2.11</a:t>
            </a:r>
            <a:r>
              <a:rPr lang="pt-BR" sz="2400" dirty="0"/>
              <a:t>: Realizar primeira consulta odontológica para 100% das crianças de 6 a 72 meses de idade moradoras da área de abrangência, cadastradas na unidade de saúde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Mês 1: 67 Receberam consulta odontológica, </a:t>
            </a:r>
            <a:r>
              <a:rPr lang="pt-BR" sz="2400" dirty="0"/>
              <a:t>100%.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/>
              <a:t>Mês </a:t>
            </a:r>
            <a:r>
              <a:rPr lang="pt-BR" sz="2400" dirty="0" smtClean="0"/>
              <a:t>2: </a:t>
            </a:r>
            <a:r>
              <a:rPr lang="pt-BR" sz="2400" dirty="0"/>
              <a:t>175 Receberam consulta odontológica, 100</a:t>
            </a:r>
            <a:r>
              <a:rPr lang="pt-BR" sz="2400" dirty="0" smtClean="0"/>
              <a:t>%.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Mês </a:t>
            </a:r>
            <a:r>
              <a:rPr lang="pt-BR" sz="2400" dirty="0"/>
              <a:t>3: 314 Receberam consulta odontológica, 100%.</a:t>
            </a:r>
          </a:p>
          <a:p>
            <a:pPr algn="just"/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84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500120" y="188640"/>
            <a:ext cx="743940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algn="r">
              <a:lnSpc>
                <a:spcPct val="100000"/>
              </a:lnSpc>
            </a:pPr>
            <a:endParaRPr sz="3600" b="1" dirty="0"/>
          </a:p>
        </p:txBody>
      </p:sp>
      <p:sp>
        <p:nvSpPr>
          <p:cNvPr id="323" name="CustomShape 2"/>
          <p:cNvSpPr/>
          <p:nvPr/>
        </p:nvSpPr>
        <p:spPr>
          <a:xfrm>
            <a:off x="1500120" y="2047320"/>
            <a:ext cx="7450560" cy="40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buSzPct val="60000"/>
            </a:pPr>
            <a:endParaRPr dirty="0"/>
          </a:p>
        </p:txBody>
      </p:sp>
      <p:sp>
        <p:nvSpPr>
          <p:cNvPr id="325" name="CustomShape 3"/>
          <p:cNvSpPr/>
          <p:nvPr/>
        </p:nvSpPr>
        <p:spPr>
          <a:xfrm>
            <a:off x="613080" y="1412776"/>
            <a:ext cx="8337600" cy="4608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               3: Melhorar 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a adesão ao programa de Saúde da Criança.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            3.1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Fazer 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busca ativa de 100% das crianças faltosas às consultas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dirty="0" smtClean="0"/>
          </a:p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77921979"/>
              </p:ext>
            </p:extLst>
          </p:nvPr>
        </p:nvGraphicFramePr>
        <p:xfrm>
          <a:off x="1259632" y="2348880"/>
          <a:ext cx="67687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913877"/>
            <a:ext cx="5761815" cy="3478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596958"/>
            <a:ext cx="5761815" cy="4198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640564"/>
            <a:ext cx="5761815" cy="3463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3352047"/>
            <a:ext cx="5761815" cy="3478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291" y="3576308"/>
            <a:ext cx="5761815" cy="31576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837" y="3279333"/>
            <a:ext cx="5761815" cy="38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500120" y="188640"/>
            <a:ext cx="743940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algn="r">
              <a:lnSpc>
                <a:spcPct val="100000"/>
              </a:lnSpc>
            </a:pPr>
            <a:endParaRPr sz="3600" b="1" dirty="0"/>
          </a:p>
        </p:txBody>
      </p:sp>
      <p:sp>
        <p:nvSpPr>
          <p:cNvPr id="323" name="CustomShape 2"/>
          <p:cNvSpPr/>
          <p:nvPr/>
        </p:nvSpPr>
        <p:spPr>
          <a:xfrm>
            <a:off x="1500120" y="2047320"/>
            <a:ext cx="7450560" cy="40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buSzPct val="60000"/>
            </a:pPr>
            <a:endParaRPr dirty="0"/>
          </a:p>
        </p:txBody>
      </p:sp>
      <p:sp>
        <p:nvSpPr>
          <p:cNvPr id="325" name="CustomShape 3"/>
          <p:cNvSpPr/>
          <p:nvPr/>
        </p:nvSpPr>
        <p:spPr>
          <a:xfrm>
            <a:off x="613080" y="1412776"/>
            <a:ext cx="8337600" cy="4608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               4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: Melhorar o registro das informações das crianças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Tahoma"/>
              </a:rPr>
              <a:t>          na UBS. </a:t>
            </a:r>
            <a:endParaRPr lang="pt-BR" sz="2000" dirty="0" smtClean="0">
              <a:solidFill>
                <a:srgbClr val="000000"/>
              </a:solidFill>
              <a:latin typeface="Tahoma"/>
            </a:endParaRP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Tahoma"/>
              </a:rPr>
              <a:t>4.1: Manter registro na ficha de acompanhamento/espelho da saúde da criança de 100% das crianças que consultam no serviço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Tahoma"/>
            </a:endParaRPr>
          </a:p>
          <a:p>
            <a:pPr algn="just"/>
            <a:endParaRPr dirty="0" smtClean="0"/>
          </a:p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592491287"/>
              </p:ext>
            </p:extLst>
          </p:nvPr>
        </p:nvGraphicFramePr>
        <p:xfrm>
          <a:off x="1331640" y="2852936"/>
          <a:ext cx="67687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543109"/>
            <a:ext cx="5761815" cy="3478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142445"/>
            <a:ext cx="5761815" cy="40066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131" y="3142446"/>
            <a:ext cx="5761815" cy="3321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239" y="3142444"/>
            <a:ext cx="5761815" cy="4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1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712023" y="0"/>
            <a:ext cx="7368120" cy="1484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algn="r"/>
            <a:endParaRPr sz="3600" b="1" dirty="0"/>
          </a:p>
        </p:txBody>
      </p:sp>
      <p:sp>
        <p:nvSpPr>
          <p:cNvPr id="330" name="CustomShape 2"/>
          <p:cNvSpPr/>
          <p:nvPr/>
        </p:nvSpPr>
        <p:spPr>
          <a:xfrm>
            <a:off x="755576" y="1484784"/>
            <a:ext cx="8195104" cy="5184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b="1" dirty="0"/>
              <a:t> </a:t>
            </a:r>
            <a:r>
              <a:rPr lang="pt-BR" sz="2000" b="1" dirty="0" smtClean="0"/>
              <a:t>           5. </a:t>
            </a:r>
            <a:r>
              <a:rPr lang="pt-BR" sz="2000" dirty="0" smtClean="0"/>
              <a:t>Mapear </a:t>
            </a:r>
            <a:r>
              <a:rPr lang="pt-BR" sz="2000" dirty="0"/>
              <a:t>as crianças de risco pertencentes à área </a:t>
            </a:r>
            <a:r>
              <a:rPr lang="pt-BR" sz="2000" dirty="0" smtClean="0"/>
              <a:t>de</a:t>
            </a:r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       abrangência.       </a:t>
            </a:r>
          </a:p>
          <a:p>
            <a:pPr algn="just"/>
            <a:r>
              <a:rPr lang="pt-BR" sz="2000" dirty="0" smtClean="0"/>
              <a:t> 5.1</a:t>
            </a:r>
            <a:r>
              <a:rPr lang="pt-BR" sz="2000" dirty="0"/>
              <a:t>: </a:t>
            </a:r>
            <a:r>
              <a:rPr lang="pt-BR" sz="2000" dirty="0" smtClean="0"/>
              <a:t>Realizar </a:t>
            </a:r>
            <a:r>
              <a:rPr lang="pt-BR" sz="2000" dirty="0"/>
              <a:t>avaliação de risco em 100% das crianças cadastradas no </a:t>
            </a:r>
            <a:r>
              <a:rPr lang="pt-BR" sz="2000" dirty="0" smtClean="0"/>
              <a:t>programa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sz="2000" dirty="0"/>
          </a:p>
          <a:p>
            <a:pPr algn="just">
              <a:lnSpc>
                <a:spcPct val="150000"/>
              </a:lnSpc>
            </a:pPr>
            <a:endParaRPr dirty="0"/>
          </a:p>
          <a:p>
            <a:pPr algn="just">
              <a:lnSpc>
                <a:spcPct val="150000"/>
              </a:lnSpc>
            </a:pP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83570840"/>
              </p:ext>
            </p:extLst>
          </p:nvPr>
        </p:nvGraphicFramePr>
        <p:xfrm>
          <a:off x="1403648" y="2969568"/>
          <a:ext cx="6552728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356992"/>
            <a:ext cx="5761815" cy="4076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467" y="3140968"/>
            <a:ext cx="5761815" cy="3478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140967"/>
            <a:ext cx="5761815" cy="2919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621" y="3140967"/>
            <a:ext cx="5761815" cy="30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571760" y="0"/>
            <a:ext cx="7368120" cy="1484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sz="3600" dirty="0"/>
          </a:p>
        </p:txBody>
      </p:sp>
      <p:sp>
        <p:nvSpPr>
          <p:cNvPr id="330" name="CustomShape 2"/>
          <p:cNvSpPr/>
          <p:nvPr/>
        </p:nvSpPr>
        <p:spPr>
          <a:xfrm>
            <a:off x="755576" y="1340768"/>
            <a:ext cx="8195104" cy="5328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dirty="0" smtClean="0"/>
              <a:t>              6. Promover </a:t>
            </a:r>
            <a:r>
              <a:rPr lang="pt-BR" sz="2000" dirty="0"/>
              <a:t>a saúde das crianças </a:t>
            </a:r>
            <a:r>
              <a:rPr lang="pt-BR" sz="2000" b="1" dirty="0"/>
              <a:t> </a:t>
            </a:r>
          </a:p>
          <a:p>
            <a:pPr algn="just"/>
            <a:r>
              <a:rPr lang="pt-BR" sz="2000" b="1" dirty="0" smtClean="0"/>
              <a:t>            </a:t>
            </a:r>
            <a:r>
              <a:rPr lang="pt-BR" sz="2000" dirty="0" smtClean="0"/>
              <a:t>6.1: Dar </a:t>
            </a:r>
            <a:r>
              <a:rPr lang="pt-BR" sz="2000" dirty="0"/>
              <a:t>orientações para prevenir acidentes na infância </a:t>
            </a:r>
            <a:r>
              <a:rPr lang="pt-BR" sz="2000" dirty="0" smtClean="0"/>
              <a:t>em</a:t>
            </a:r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      100% das </a:t>
            </a:r>
            <a:r>
              <a:rPr lang="pt-BR" sz="2000" dirty="0"/>
              <a:t>consultas de saúde da criança.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sz="2000" dirty="0"/>
          </a:p>
          <a:p>
            <a:pPr algn="just">
              <a:lnSpc>
                <a:spcPct val="150000"/>
              </a:lnSpc>
            </a:pPr>
            <a:endParaRPr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11807139"/>
              </p:ext>
            </p:extLst>
          </p:nvPr>
        </p:nvGraphicFramePr>
        <p:xfrm>
          <a:off x="1259632" y="2708920"/>
          <a:ext cx="676875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232868"/>
            <a:ext cx="5761815" cy="3401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816" y="2923275"/>
            <a:ext cx="5761815" cy="3478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441" y="2885023"/>
            <a:ext cx="5761815" cy="3860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885" y="2885023"/>
            <a:ext cx="5761815" cy="3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91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221767" y="-257612"/>
            <a:ext cx="8136904" cy="1670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sz="3600" b="1" dirty="0"/>
          </a:p>
        </p:txBody>
      </p:sp>
      <p:sp>
        <p:nvSpPr>
          <p:cNvPr id="333" name="CustomShape 2"/>
          <p:cNvSpPr/>
          <p:nvPr/>
        </p:nvSpPr>
        <p:spPr>
          <a:xfrm>
            <a:off x="971600" y="1268760"/>
            <a:ext cx="7979080" cy="5328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dirty="0" smtClean="0"/>
              <a:t>          6</a:t>
            </a:r>
            <a:r>
              <a:rPr lang="pt-BR" sz="2000" dirty="0"/>
              <a:t>. Promover a saúde das crianças </a:t>
            </a:r>
            <a:endParaRPr sz="2000" dirty="0"/>
          </a:p>
          <a:p>
            <a:r>
              <a:rPr lang="pt-BR" sz="2000" dirty="0" smtClean="0">
                <a:solidFill>
                  <a:srgbClr val="000000"/>
                </a:solidFill>
                <a:latin typeface="Tahoma"/>
                <a:ea typeface="DejaVu Sans"/>
              </a:rPr>
              <a:t>        6.2</a:t>
            </a:r>
            <a:r>
              <a:rPr lang="pt-BR" sz="20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Colocar 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100% das crianças para mamar durante a 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primeira</a:t>
            </a:r>
          </a:p>
          <a:p>
            <a:r>
              <a:rPr lang="pt-BR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      consulta.</a:t>
            </a: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45678519"/>
              </p:ext>
            </p:extLst>
          </p:nvPr>
        </p:nvGraphicFramePr>
        <p:xfrm>
          <a:off x="1115616" y="2636912"/>
          <a:ext cx="69127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149080"/>
            <a:ext cx="5761815" cy="3356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2" y="3953283"/>
            <a:ext cx="5761815" cy="3478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393" y="3752971"/>
            <a:ext cx="5761815" cy="3478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860" y="3481150"/>
            <a:ext cx="5761815" cy="3478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611" y="3751147"/>
            <a:ext cx="5761815" cy="35149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0078" y="3478414"/>
            <a:ext cx="5761815" cy="35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475656" y="0"/>
            <a:ext cx="7463864" cy="128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33" name="CustomShape 2"/>
          <p:cNvSpPr/>
          <p:nvPr/>
        </p:nvSpPr>
        <p:spPr>
          <a:xfrm>
            <a:off x="971600" y="908720"/>
            <a:ext cx="7979080" cy="5688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pt-BR" dirty="0"/>
          </a:p>
          <a:p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       6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. Promover a saúde das crianças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Tahoma"/>
                <a:ea typeface="DejaVu Sans"/>
              </a:rPr>
              <a:t>      6.3</a:t>
            </a:r>
            <a:r>
              <a:rPr lang="pt-BR" sz="24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: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Fornecer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orientações nutricionais de acordo com a faixa etária para 100% das crianças.  </a:t>
            </a:r>
            <a:endParaRPr dirty="0"/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25642068"/>
              </p:ext>
            </p:extLst>
          </p:nvPr>
        </p:nvGraphicFramePr>
        <p:xfrm>
          <a:off x="1115616" y="2780928"/>
          <a:ext cx="69127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426913"/>
            <a:ext cx="5761815" cy="3478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221" y="3151224"/>
            <a:ext cx="5761815" cy="3478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140" y="3131716"/>
            <a:ext cx="5761815" cy="3887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576" y="3171443"/>
            <a:ext cx="5761815" cy="3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8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547664" y="260648"/>
            <a:ext cx="7391856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pt-BR" sz="3600" b="1" dirty="0"/>
              <a:t>Objetivos, Metas e Resultados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sz="3600" b="1" dirty="0"/>
          </a:p>
        </p:txBody>
      </p:sp>
      <p:sp>
        <p:nvSpPr>
          <p:cNvPr id="333" name="CustomShape 2"/>
          <p:cNvSpPr/>
          <p:nvPr/>
        </p:nvSpPr>
        <p:spPr>
          <a:xfrm>
            <a:off x="755576" y="980728"/>
            <a:ext cx="8195104" cy="5616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pt-BR" dirty="0"/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           6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. Promover a saúde das crianças </a:t>
            </a:r>
            <a:endParaRPr lang="pt-BR" sz="2000" dirty="0">
              <a:solidFill>
                <a:srgbClr val="000000"/>
              </a:solidFill>
              <a:latin typeface="Tahoma"/>
              <a:ea typeface="DejaVu Sans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Tahoma"/>
                <a:ea typeface="DejaVu Sans"/>
              </a:rPr>
              <a:t>          6.4</a:t>
            </a:r>
            <a:r>
              <a:rPr lang="pt-BR" sz="2000" strike="noStrike" dirty="0" smtClean="0">
                <a:solidFill>
                  <a:srgbClr val="000000"/>
                </a:solidFill>
                <a:latin typeface="Tahoma"/>
                <a:ea typeface="DejaVu Sans"/>
              </a:rPr>
              <a:t>: </a:t>
            </a:r>
            <a:r>
              <a:rPr lang="pt-BR" sz="2000" dirty="0" smtClean="0">
                <a:solidFill>
                  <a:srgbClr val="000000"/>
                </a:solidFill>
                <a:latin typeface="Tahoma"/>
              </a:rPr>
              <a:t>Fornecer </a:t>
            </a:r>
            <a:r>
              <a:rPr lang="pt-BR" sz="2000" dirty="0">
                <a:solidFill>
                  <a:srgbClr val="000000"/>
                </a:solidFill>
                <a:latin typeface="Tahoma"/>
              </a:rPr>
              <a:t>orientações sobre higiene bucal, etiologia e prevenção da cárie para 100% das crianças de acordo com a faixa etária.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  <a:p>
            <a:pPr>
              <a:lnSpc>
                <a:spcPct val="150000"/>
              </a:lnSpc>
            </a:pPr>
            <a:endParaRPr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56339911"/>
              </p:ext>
            </p:extLst>
          </p:nvPr>
        </p:nvGraphicFramePr>
        <p:xfrm>
          <a:off x="1187624" y="2780928"/>
          <a:ext cx="6624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20" y="3573017"/>
            <a:ext cx="5761815" cy="3136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212976"/>
            <a:ext cx="5761815" cy="3600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185" y="3212977"/>
            <a:ext cx="5761815" cy="3427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551" y="3195706"/>
            <a:ext cx="57618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9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23528" y="188640"/>
            <a:ext cx="6984776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lvl="5" indent="-571500" algn="ctr">
              <a:buFont typeface="Wingdings" panose="05000000000000000000" pitchFamily="2" charset="2"/>
              <a:buChar char="Ø"/>
            </a:pPr>
            <a:r>
              <a:rPr lang="pt-BR" sz="3600" b="1" dirty="0"/>
              <a:t>Discussão</a:t>
            </a:r>
            <a:endParaRPr sz="3600" b="1" dirty="0"/>
          </a:p>
        </p:txBody>
      </p:sp>
      <p:sp>
        <p:nvSpPr>
          <p:cNvPr id="376" name="CustomShape 2"/>
          <p:cNvSpPr/>
          <p:nvPr/>
        </p:nvSpPr>
        <p:spPr>
          <a:xfrm>
            <a:off x="1043640" y="1587975"/>
            <a:ext cx="7768080" cy="4511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Tahoma"/>
                <a:ea typeface="Tahoma"/>
              </a:rPr>
              <a:t>   Importância da intervenção para a equipe</a:t>
            </a:r>
            <a:endParaRPr lang="pt-BR" sz="2400" b="1" dirty="0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buSzPct val="60000"/>
            </a:pPr>
            <a:endParaRPr lang="pt-BR" sz="2400" b="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Exigiu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que a equipe se capacitasse no acolhimento da criança, nas Políticas de Humanização e adoção dos protocolos referentes à saúde da criança propostos pelo Ministério da Saúde. </a:t>
            </a:r>
            <a:endParaRPr lang="pt-BR" sz="2400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A equipe recebeu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treinamento das técnicas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adequadas no atendimento das crianças.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Promoveu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o trabalho integrado de todos os integrantes da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equipe, melhorando as relações interpessoais.</a:t>
            </a:r>
          </a:p>
          <a:p>
            <a:pPr>
              <a:lnSpc>
                <a:spcPct val="150000"/>
              </a:lnSpc>
              <a:buSzPct val="60000"/>
            </a:pPr>
            <a:endParaRPr sz="2400" dirty="0">
              <a:solidFill>
                <a:srgbClr val="000000"/>
              </a:solidFill>
              <a:latin typeface="Tahoma"/>
              <a:ea typeface="Tahoma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23528" y="188640"/>
            <a:ext cx="6984776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lvl="5" indent="-571500" algn="ctr">
              <a:buFont typeface="Wingdings" panose="05000000000000000000" pitchFamily="2" charset="2"/>
              <a:buChar char="Ø"/>
            </a:pPr>
            <a:r>
              <a:rPr lang="pt-BR" sz="3600" b="1" dirty="0"/>
              <a:t>Discussão</a:t>
            </a:r>
            <a:endParaRPr sz="3600" b="1" dirty="0"/>
          </a:p>
        </p:txBody>
      </p:sp>
      <p:sp>
        <p:nvSpPr>
          <p:cNvPr id="376" name="CustomShape 2"/>
          <p:cNvSpPr/>
          <p:nvPr/>
        </p:nvSpPr>
        <p:spPr>
          <a:xfrm>
            <a:off x="1043640" y="1384881"/>
            <a:ext cx="7768080" cy="4714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Tahoma"/>
                <a:ea typeface="Tahoma"/>
              </a:rPr>
              <a:t>   Importância da intervenção para o serviço.</a:t>
            </a:r>
          </a:p>
          <a:p>
            <a:pPr algn="just">
              <a:buSzPct val="60000"/>
            </a:pPr>
            <a:endParaRPr lang="pt-BR" sz="2400" b="1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Melhorou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 cobertura e qualidade do atendimento das crianças de 0 a 72 meses de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idade. 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Melhoria dos registros. 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Foi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garantido a dispensação de suplementação de ferro para crianças de 6 a 24 meses de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idade.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Foram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criadas estratégias na organização das visitas domiciliares para a busca de crianças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faltosas.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Foram identificadas as crianças de risco dando-lhes seguimento periódico e prioridade no atendimento.</a:t>
            </a:r>
            <a:endParaRPr lang="pt-BR" sz="2400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lnSpc>
                <a:spcPct val="150000"/>
              </a:lnSpc>
              <a:buSzPct val="60000"/>
            </a:pPr>
            <a:endParaRPr sz="2400" dirty="0">
              <a:solidFill>
                <a:srgbClr val="000000"/>
              </a:solidFill>
              <a:latin typeface="Tahoma"/>
              <a:ea typeface="Tahoma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0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93400" y="260648"/>
            <a:ext cx="8848800" cy="1105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endParaRPr dirty="0"/>
          </a:p>
        </p:txBody>
      </p:sp>
      <p:sp>
        <p:nvSpPr>
          <p:cNvPr id="268" name="CustomShape 2"/>
          <p:cNvSpPr/>
          <p:nvPr/>
        </p:nvSpPr>
        <p:spPr>
          <a:xfrm>
            <a:off x="295200" y="2067480"/>
            <a:ext cx="8597280" cy="348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269" name="Imagem 3"/>
          <p:cNvPicPr/>
          <p:nvPr/>
        </p:nvPicPr>
        <p:blipFill>
          <a:blip r:embed="rId2"/>
          <a:stretch/>
        </p:blipFill>
        <p:spPr>
          <a:xfrm>
            <a:off x="-360" y="500040"/>
            <a:ext cx="1495800" cy="156744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47540" y="1700809"/>
            <a:ext cx="8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Caracterização do município de Machadinho/RS.</a:t>
            </a: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S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ituado </a:t>
            </a:r>
            <a:r>
              <a:rPr lang="pt-BR" sz="2400" dirty="0">
                <a:solidFill>
                  <a:srgbClr val="000000"/>
                </a:solidFill>
                <a:ea typeface="Microsoft YaHei"/>
              </a:rPr>
              <a:t>na região nordeste do estado Rio Grande do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Sul, em fronteira com o estado Santa Catarina.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C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onta </a:t>
            </a:r>
            <a:r>
              <a:rPr lang="pt-BR" sz="2400" dirty="0">
                <a:solidFill>
                  <a:srgbClr val="000000"/>
                </a:solidFill>
                <a:ea typeface="Microsoft YaHei"/>
              </a:rPr>
              <a:t>com uma população de 6.000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habitantes.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  <a:ea typeface="Microsoft YaHe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pt-BR" sz="3600" b="1" dirty="0" smtClean="0"/>
              <a:t>INTRODUÇÃO</a:t>
            </a:r>
            <a:endParaRPr lang="pt-B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0" y="3816603"/>
            <a:ext cx="3913968" cy="27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508" y="3810960"/>
            <a:ext cx="3952912" cy="2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37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23528" y="188640"/>
            <a:ext cx="6984776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lvl="5" indent="-571500" algn="ctr">
              <a:buFont typeface="Wingdings" panose="05000000000000000000" pitchFamily="2" charset="2"/>
              <a:buChar char="Ø"/>
            </a:pPr>
            <a:r>
              <a:rPr lang="pt-BR" sz="3600" b="1" dirty="0"/>
              <a:t>Discussão</a:t>
            </a:r>
            <a:endParaRPr sz="3600" b="1" dirty="0"/>
          </a:p>
        </p:txBody>
      </p:sp>
      <p:sp>
        <p:nvSpPr>
          <p:cNvPr id="376" name="CustomShape 2"/>
          <p:cNvSpPr/>
          <p:nvPr/>
        </p:nvSpPr>
        <p:spPr>
          <a:xfrm>
            <a:off x="1043640" y="1628800"/>
            <a:ext cx="7768080" cy="44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SzPct val="60000"/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Tahoma"/>
                <a:ea typeface="Tahoma"/>
              </a:rPr>
              <a:t>   Importância da intervenção para a comunidade.</a:t>
            </a:r>
          </a:p>
          <a:p>
            <a:pPr>
              <a:buSzPct val="60000"/>
            </a:pPr>
            <a:endParaRPr lang="pt-BR" sz="2400" b="1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marL="342900" indent="-342900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Recebeu orientações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sobre o programa de saúde da criança e quais são seus benefícios.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Foi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informada sobre a importância de avaliar a saúde bucal de crianças de 6 a 72 meses de idade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Aumentaram as atividades de promoção de saúde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coletivas.</a:t>
            </a:r>
            <a:endParaRPr lang="pt-BR" sz="2400" dirty="0">
              <a:solidFill>
                <a:srgbClr val="000000"/>
              </a:solidFill>
              <a:latin typeface="Tahoma"/>
              <a:ea typeface="Tahoma"/>
            </a:endParaRP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algn="just">
              <a:buSzPct val="60000"/>
            </a:pPr>
            <a:endParaRPr lang="pt-BR" sz="2400" dirty="0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lnSpc>
                <a:spcPct val="150000"/>
              </a:lnSpc>
              <a:buSzPct val="60000"/>
            </a:pPr>
            <a:endParaRPr sz="2400" dirty="0">
              <a:solidFill>
                <a:srgbClr val="000000"/>
              </a:solidFill>
              <a:latin typeface="Tahoma"/>
              <a:ea typeface="Tahoma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17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1043640" y="260648"/>
            <a:ext cx="7895880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lvl="5" indent="-571500" algn="ctr">
              <a:buFont typeface="Wingdings" panose="05000000000000000000" pitchFamily="2" charset="2"/>
              <a:buChar char="Ø"/>
            </a:pPr>
            <a:r>
              <a:rPr lang="pt-BR" sz="3600" b="1" dirty="0"/>
              <a:t>Avaliação do nível de incorporação a rotina do serviço</a:t>
            </a:r>
            <a:endParaRPr sz="3600" b="1" dirty="0"/>
          </a:p>
        </p:txBody>
      </p:sp>
      <p:sp>
        <p:nvSpPr>
          <p:cNvPr id="376" name="CustomShape 2"/>
          <p:cNvSpPr/>
          <p:nvPr/>
        </p:nvSpPr>
        <p:spPr>
          <a:xfrm>
            <a:off x="1043640" y="2088742"/>
            <a:ext cx="7768080" cy="4220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/>
              <a:t>Completaremos </a:t>
            </a:r>
            <a:r>
              <a:rPr lang="pt-BR" sz="2400" dirty="0"/>
              <a:t>o cadastramento de todas as crianças entre zero e 72 meses de </a:t>
            </a:r>
            <a:r>
              <a:rPr lang="pt-BR" sz="2400" dirty="0" smtClean="0"/>
              <a:t>idade.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dirty="0"/>
              <a:t>C</a:t>
            </a:r>
            <a:r>
              <a:rPr lang="pt-BR" sz="2400" dirty="0" smtClean="0"/>
              <a:t>ontinuaremos </a:t>
            </a:r>
            <a:r>
              <a:rPr lang="pt-BR" sz="2400" dirty="0"/>
              <a:t>a busca ativa das crianças </a:t>
            </a:r>
            <a:r>
              <a:rPr lang="pt-BR" sz="2400" dirty="0" smtClean="0"/>
              <a:t>faltosas.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/>
              <a:t>Ampliaremos o </a:t>
            </a:r>
            <a:r>
              <a:rPr lang="pt-BR" sz="2400" dirty="0"/>
              <a:t>trabalho de conscientização da </a:t>
            </a:r>
            <a:r>
              <a:rPr lang="pt-BR" sz="2400" dirty="0" smtClean="0"/>
              <a:t>comunidade.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/>
              <a:t> Começaremos </a:t>
            </a:r>
            <a:r>
              <a:rPr lang="pt-BR" sz="2400" dirty="0"/>
              <a:t>a fazer as visitas </a:t>
            </a:r>
            <a:r>
              <a:rPr lang="pt-BR" sz="2400" dirty="0" smtClean="0"/>
              <a:t>domiciliares.</a:t>
            </a:r>
          </a:p>
          <a:p>
            <a:pPr marL="342900" indent="-342900" algn="just">
              <a:buSzPct val="60000"/>
              <a:buFont typeface="Wingdings" panose="05000000000000000000" pitchFamily="2" charset="2"/>
              <a:buChar char="§"/>
            </a:pPr>
            <a:r>
              <a:rPr lang="pt-BR" sz="2400" dirty="0" smtClean="0"/>
              <a:t> Organizaremos </a:t>
            </a:r>
            <a:r>
              <a:rPr lang="pt-BR" sz="2400" dirty="0"/>
              <a:t>um grupo de mães onde continuaremos orientando-as sobre os cuidados da saúde geral e bucal das crianças.   </a:t>
            </a:r>
            <a:endParaRPr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" y="448777"/>
            <a:ext cx="1566808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85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643040" y="214200"/>
            <a:ext cx="7296480" cy="13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b="1" dirty="0"/>
              <a:t>Reflexão sobre o processo de aprendizagem</a:t>
            </a:r>
            <a:endParaRPr sz="3600" b="1" dirty="0"/>
          </a:p>
        </p:txBody>
      </p:sp>
      <p:sp>
        <p:nvSpPr>
          <p:cNvPr id="379" name="CustomShape 2"/>
          <p:cNvSpPr/>
          <p:nvPr/>
        </p:nvSpPr>
        <p:spPr>
          <a:xfrm>
            <a:off x="1043640" y="2000160"/>
            <a:ext cx="7768080" cy="395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0" name="Imagem 3"/>
          <p:cNvPicPr/>
          <p:nvPr/>
        </p:nvPicPr>
        <p:blipFill>
          <a:blip r:embed="rId2"/>
          <a:stretch/>
        </p:blipFill>
        <p:spPr>
          <a:xfrm>
            <a:off x="0" y="357120"/>
            <a:ext cx="1567440" cy="1638720"/>
          </a:xfrm>
          <a:prstGeom prst="rect">
            <a:avLst/>
          </a:prstGeom>
          <a:ln>
            <a:noFill/>
          </a:ln>
        </p:spPr>
      </p:pic>
      <p:sp>
        <p:nvSpPr>
          <p:cNvPr id="381" name="CustomShape 3"/>
          <p:cNvSpPr/>
          <p:nvPr/>
        </p:nvSpPr>
        <p:spPr>
          <a:xfrm>
            <a:off x="1187640" y="1844824"/>
            <a:ext cx="7341840" cy="3601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Consegui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capacitar-me mais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como profissional.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Me auxiliou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 organizar, planejar e avaliar os serviços de minha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UBS.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Consegui desenvolver o projeto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de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intervenção que contribuí-o a ampliar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 cobertura de atenção à saúde das crianças entre zero a 72 </a:t>
            </a: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meses.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 Logrei um maior vinculo e comunicação reciproca entre a equipe, a comunidade e o gestor municipal.</a:t>
            </a:r>
            <a:endParaRPr sz="2400" dirty="0">
              <a:solidFill>
                <a:srgbClr val="000000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1714320" y="617400"/>
            <a:ext cx="7225200" cy="11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600" b="1" dirty="0"/>
              <a:t>Referências utilizadas</a:t>
            </a:r>
            <a:endParaRPr sz="3600" b="1" dirty="0"/>
          </a:p>
        </p:txBody>
      </p:sp>
      <p:sp>
        <p:nvSpPr>
          <p:cNvPr id="383" name="CustomShape 2"/>
          <p:cNvSpPr/>
          <p:nvPr/>
        </p:nvSpPr>
        <p:spPr>
          <a:xfrm>
            <a:off x="714240" y="2714760"/>
            <a:ext cx="7853760" cy="34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BRASIL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. Ministério da Saúde. Saúde da criança: crescimento e desenvolvimento. Caderno de atenção básica. Brasília: Ministério da Saúde, 2013.</a:t>
            </a:r>
          </a:p>
          <a:p>
            <a:pPr algn="just">
              <a:lnSpc>
                <a:spcPct val="100000"/>
              </a:lnSpc>
              <a:buSzPct val="60000"/>
              <a:buFont typeface="Wingdings" charset="2"/>
              <a:buChar char=""/>
            </a:pPr>
            <a:endParaRPr lang="pt-BR" sz="2000" dirty="0">
              <a:solidFill>
                <a:srgbClr val="000000"/>
              </a:solidFill>
              <a:latin typeface="Tahoma"/>
            </a:endParaRPr>
          </a:p>
          <a:p>
            <a:pPr algn="just">
              <a:lnSpc>
                <a:spcPct val="100000"/>
              </a:lnSpc>
              <a:buSzPct val="60000"/>
              <a:buFont typeface="Wingdings" charset="2"/>
              <a:buChar char=""/>
            </a:pPr>
            <a:endParaRPr lang="pt-BR" sz="2000" dirty="0">
              <a:solidFill>
                <a:srgbClr val="000000"/>
              </a:solidFill>
              <a:latin typeface="Tahoma"/>
            </a:endParaRPr>
          </a:p>
          <a:p>
            <a:pPr algn="just">
              <a:lnSpc>
                <a:spcPct val="100000"/>
              </a:lnSpc>
              <a:buSzPct val="60000"/>
              <a:buFont typeface="Wingdings" charset="2"/>
              <a:buChar char=""/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384" name="Imagem 3"/>
          <p:cNvPicPr/>
          <p:nvPr/>
        </p:nvPicPr>
        <p:blipFill>
          <a:blip r:embed="rId2"/>
          <a:stretch/>
        </p:blipFill>
        <p:spPr>
          <a:xfrm>
            <a:off x="0" y="785880"/>
            <a:ext cx="1567440" cy="163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457200" y="1988840"/>
            <a:ext cx="8226360" cy="358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4400" strike="noStrike" dirty="0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r>
              <a:rPr lang="pt-BR" sz="4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OBRIGADA!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628"/>
            <a:ext cx="5014499" cy="34683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4101216" cy="31683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824536" cy="31683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0628"/>
            <a:ext cx="4127393" cy="344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1187624" y="1412776"/>
            <a:ext cx="7495936" cy="4165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4400" strike="noStrike" dirty="0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r>
              <a:rPr lang="pt-BR" sz="4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OBRIGADA!</a:t>
            </a:r>
            <a:endParaRPr sz="4400" dirty="0"/>
          </a:p>
        </p:txBody>
      </p:sp>
      <p:pic>
        <p:nvPicPr>
          <p:cNvPr id="7" name="Imagem 3"/>
          <p:cNvPicPr/>
          <p:nvPr/>
        </p:nvPicPr>
        <p:blipFill>
          <a:blip r:embed="rId2"/>
          <a:stretch/>
        </p:blipFill>
        <p:spPr>
          <a:xfrm>
            <a:off x="0" y="785880"/>
            <a:ext cx="1567440" cy="1638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3783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93400" y="260648"/>
            <a:ext cx="8848800" cy="1105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endParaRPr dirty="0"/>
          </a:p>
        </p:txBody>
      </p:sp>
      <p:sp>
        <p:nvSpPr>
          <p:cNvPr id="268" name="CustomShape 2"/>
          <p:cNvSpPr/>
          <p:nvPr/>
        </p:nvSpPr>
        <p:spPr>
          <a:xfrm>
            <a:off x="295200" y="2067480"/>
            <a:ext cx="8597280" cy="348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269" name="Imagem 3"/>
          <p:cNvPicPr/>
          <p:nvPr/>
        </p:nvPicPr>
        <p:blipFill>
          <a:blip r:embed="rId2"/>
          <a:stretch/>
        </p:blipFill>
        <p:spPr>
          <a:xfrm>
            <a:off x="-360" y="500040"/>
            <a:ext cx="1495800" cy="156744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47540" y="1700809"/>
            <a:ext cx="8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Caracterização da UBS Machadinho/RS.</a:t>
            </a:r>
          </a:p>
          <a:p>
            <a:pPr algn="just"/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2 Equipe de Saúde, 3 MCG, 3 enfermeiras, 3 tec. enfermagem, 1 odontologista, 1 aux. odontológica, 1 nutricionista, 8 ACS, 1 fonoaudióloga, 1 psicóloga, 1 fisioterapeuta, 2 farmacêuticos, 1 ginecologista, 1 pediatra, 1 aux. limpeza, mais o pessoal administrativo.</a:t>
            </a: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pt-BR" sz="3600" b="1" dirty="0" smtClean="0"/>
              <a:t>INTRODUÇÃO</a:t>
            </a:r>
            <a:endParaRPr lang="pt-BR" sz="36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2" y="4437112"/>
            <a:ext cx="3780272" cy="23042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0" y="4440164"/>
            <a:ext cx="4220652" cy="23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2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93400" y="260648"/>
            <a:ext cx="8848800" cy="1105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Microsoft YaHei"/>
              </a:rPr>
              <a:t>B</a:t>
            </a:r>
            <a:endParaRPr dirty="0"/>
          </a:p>
        </p:txBody>
      </p:sp>
      <p:sp>
        <p:nvSpPr>
          <p:cNvPr id="268" name="CustomShape 2"/>
          <p:cNvSpPr/>
          <p:nvPr/>
        </p:nvSpPr>
        <p:spPr>
          <a:xfrm>
            <a:off x="295200" y="2067480"/>
            <a:ext cx="8597280" cy="348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269" name="Imagem 3"/>
          <p:cNvPicPr/>
          <p:nvPr/>
        </p:nvPicPr>
        <p:blipFill>
          <a:blip r:embed="rId2"/>
          <a:stretch/>
        </p:blipFill>
        <p:spPr>
          <a:xfrm>
            <a:off x="-360" y="500040"/>
            <a:ext cx="1495800" cy="156744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47540" y="1700809"/>
            <a:ext cx="8000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Situação da ação programática antes da intervenção.</a:t>
            </a: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Baixa cobertura, libre demanda.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Poucos atendimentos de Puericultura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Poucas consultas na primeira semana de vida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Poucas crianças entre 6 e 72 meses recebiam a primeira consulta odontológica.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Não existia Protocolo de Atenção a Saúde da Criança.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Pouca educação em saúde.</a:t>
            </a:r>
          </a:p>
          <a:p>
            <a:pPr algn="just"/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algn="just"/>
            <a:endParaRPr lang="pt-BR" sz="2400" dirty="0">
              <a:solidFill>
                <a:srgbClr val="000000"/>
              </a:solidFill>
              <a:ea typeface="Microsoft YaHe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pt-BR" sz="3600" b="1" dirty="0" smtClean="0"/>
              <a:t>INTRODUÇÃO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6281708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115616" y="617400"/>
            <a:ext cx="7823904" cy="123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ct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 geral:</a:t>
            </a:r>
            <a:endParaRPr sz="3600" b="1" dirty="0"/>
          </a:p>
        </p:txBody>
      </p:sp>
      <p:sp>
        <p:nvSpPr>
          <p:cNvPr id="285" name="CustomShape 2"/>
          <p:cNvSpPr/>
          <p:nvPr/>
        </p:nvSpPr>
        <p:spPr>
          <a:xfrm>
            <a:off x="1227240" y="2067480"/>
            <a:ext cx="7457040" cy="38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Melhorar a </a:t>
            </a:r>
            <a:r>
              <a:rPr lang="pt-BR" sz="2400" dirty="0">
                <a:solidFill>
                  <a:srgbClr val="000000"/>
                </a:solidFill>
              </a:rPr>
              <a:t>atenção à saúde das crianças de 0 a 72 meses na UBS Machadinho, Machadinho/RS.</a:t>
            </a:r>
            <a:endParaRPr sz="2400" dirty="0" smtClean="0"/>
          </a:p>
          <a:p>
            <a:pPr algn="just">
              <a:lnSpc>
                <a:spcPct val="100000"/>
              </a:lnSpc>
            </a:pPr>
            <a:r>
              <a:rPr lang="pt-BR" sz="3200" strike="noStrike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86" name="Imagem 3"/>
          <p:cNvPicPr/>
          <p:nvPr/>
        </p:nvPicPr>
        <p:blipFill>
          <a:blip r:embed="rId2"/>
          <a:stretch/>
        </p:blipFill>
        <p:spPr>
          <a:xfrm>
            <a:off x="0" y="500040"/>
            <a:ext cx="1495800" cy="1567440"/>
          </a:xfrm>
          <a:prstGeom prst="rect">
            <a:avLst/>
          </a:prstGeom>
          <a:ln>
            <a:noFill/>
          </a:ln>
        </p:spPr>
      </p:pic>
      <p:sp>
        <p:nvSpPr>
          <p:cNvPr id="287" name="CustomShape 3"/>
          <p:cNvSpPr/>
          <p:nvPr/>
        </p:nvSpPr>
        <p:spPr>
          <a:xfrm>
            <a:off x="457200" y="273600"/>
            <a:ext cx="8227080" cy="53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928880" y="617400"/>
            <a:ext cx="7011000" cy="116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Logística</a:t>
            </a:r>
            <a:endParaRPr sz="3600" b="1" dirty="0"/>
          </a:p>
        </p:txBody>
      </p:sp>
      <p:sp>
        <p:nvSpPr>
          <p:cNvPr id="295" name="CustomShape 2"/>
          <p:cNvSpPr/>
          <p:nvPr/>
        </p:nvSpPr>
        <p:spPr>
          <a:xfrm>
            <a:off x="1182600" y="2017800"/>
            <a:ext cx="7768080" cy="41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ahoma"/>
              </a:rPr>
              <a:t>-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Para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realizar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a intervenção utilizamos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o protocolo de saúde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da criança 2012, do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Ministério da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Saúde,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com o apoio dos demais cadernos de atenção básica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ahoma"/>
              </a:rPr>
              <a:t>Utiliza-se os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prontuários individuais,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registros específicos,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caderneta da criança,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fichas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espelho, sistema de dados da UBS 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e  uma planilha eletrônica de coleta de dados</a:t>
            </a:r>
          </a:p>
          <a:p>
            <a:pPr algn="just">
              <a:lnSpc>
                <a:spcPct val="150000"/>
              </a:lnSpc>
            </a:pPr>
            <a:endParaRPr dirty="0"/>
          </a:p>
        </p:txBody>
      </p:sp>
      <p:pic>
        <p:nvPicPr>
          <p:cNvPr id="296" name="Imagem 3"/>
          <p:cNvPicPr/>
          <p:nvPr/>
        </p:nvPicPr>
        <p:blipFill>
          <a:blip r:embed="rId2"/>
          <a:stretch/>
        </p:blipFill>
        <p:spPr>
          <a:xfrm>
            <a:off x="12600" y="442440"/>
            <a:ext cx="1567440" cy="163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979640" y="332656"/>
            <a:ext cx="6959880" cy="936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>
              <a:buFont typeface="Wingdings" pitchFamily="2" charset="2"/>
              <a:buChar char="Ø"/>
            </a:pPr>
            <a:r>
              <a:rPr lang="pt-BR" sz="3600" b="1" dirty="0"/>
              <a:t>Metodologia</a:t>
            </a:r>
            <a:endParaRPr sz="3600" b="1" dirty="0"/>
          </a:p>
        </p:txBody>
      </p:sp>
      <p:sp>
        <p:nvSpPr>
          <p:cNvPr id="298" name="CustomShape 2"/>
          <p:cNvSpPr/>
          <p:nvPr/>
        </p:nvSpPr>
        <p:spPr>
          <a:xfrm>
            <a:off x="1586866" y="1292472"/>
            <a:ext cx="7535872" cy="49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 smtClean="0">
                <a:solidFill>
                  <a:srgbClr val="000000"/>
                </a:solidFill>
                <a:latin typeface="Tahoma"/>
                <a:ea typeface="Tahoma"/>
              </a:rPr>
              <a:t>Capacitação </a:t>
            </a: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da equipe 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Estabelecimento do papel de cada membro da UBS.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Monitoramento da intervenção.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Busca ativa de crianças faltosas.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Atendimento clínico às crianças de 0 a 72 meses.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Acolhimento de todas as crianças de 0 a 72 meses.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Realizar as ações de promoção de saúde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r>
              <a:rPr lang="pt-BR" sz="2400" dirty="0">
                <a:solidFill>
                  <a:srgbClr val="000000"/>
                </a:solidFill>
                <a:latin typeface="Tahoma"/>
                <a:ea typeface="Tahoma"/>
              </a:rPr>
              <a:t>Atendimento em saúde bucal a todas as crianças cadastradas.</a:t>
            </a: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endParaRPr lang="pt-BR" sz="2400" dirty="0" smtClean="0">
              <a:solidFill>
                <a:srgbClr val="000000"/>
              </a:solidFill>
              <a:latin typeface="Tahoma"/>
              <a:ea typeface="Tahoma"/>
            </a:endParaRPr>
          </a:p>
          <a:p>
            <a:pPr algn="just">
              <a:lnSpc>
                <a:spcPct val="150000"/>
              </a:lnSpc>
              <a:buSzPct val="60000"/>
              <a:buFont typeface="Wingdings" charset="2"/>
              <a:buChar char=""/>
            </a:pPr>
            <a:endParaRPr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  <a:buSzPct val="60000"/>
            </a:pPr>
            <a:endParaRPr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SzPct val="60000"/>
            </a:pPr>
            <a:endParaRPr dirty="0">
              <a:solidFill>
                <a:prstClr val="black"/>
              </a:solidFill>
            </a:endParaRPr>
          </a:p>
        </p:txBody>
      </p:sp>
      <p:pic>
        <p:nvPicPr>
          <p:cNvPr id="299" name="Imagem 3"/>
          <p:cNvPicPr/>
          <p:nvPr/>
        </p:nvPicPr>
        <p:blipFill>
          <a:blip r:embed="rId2"/>
          <a:stretch/>
        </p:blipFill>
        <p:spPr>
          <a:xfrm>
            <a:off x="24840" y="617400"/>
            <a:ext cx="1567440" cy="1638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4087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115616" y="395786"/>
            <a:ext cx="7823904" cy="872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571500" indent="-571500" algn="r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3600" b="1" dirty="0"/>
              <a:t>Objetivos, Metas e Resultados </a:t>
            </a:r>
            <a:endParaRPr sz="3600" b="1" dirty="0"/>
          </a:p>
        </p:txBody>
      </p:sp>
      <p:sp>
        <p:nvSpPr>
          <p:cNvPr id="305" name="CustomShape 2"/>
          <p:cNvSpPr/>
          <p:nvPr/>
        </p:nvSpPr>
        <p:spPr>
          <a:xfrm>
            <a:off x="791570" y="1556792"/>
            <a:ext cx="8255590" cy="496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SzPct val="60000"/>
            </a:pPr>
            <a:r>
              <a:rPr lang="pt-BR" sz="2000" b="1" dirty="0" smtClean="0">
                <a:solidFill>
                  <a:srgbClr val="000000"/>
                </a:solidFill>
                <a:latin typeface="Tahoma"/>
              </a:rPr>
              <a:t>         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.</a:t>
            </a:r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Ampliar a cobertura do Programa de Saúde da Criança. </a:t>
            </a:r>
            <a:endParaRPr lang="pt-BR" sz="2400" dirty="0"/>
          </a:p>
          <a:p>
            <a:pPr>
              <a:buSzPct val="60000"/>
            </a:pPr>
            <a:r>
              <a:rPr lang="pt-BR" sz="2400" b="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1.1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:</a:t>
            </a:r>
            <a:r>
              <a:rPr lang="pt-BR" sz="2400" b="1" dirty="0">
                <a:solidFill>
                  <a:srgbClr val="000000"/>
                </a:solidFill>
                <a:latin typeface="Tahoma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Ampliar a cobertura de atenção à saúde da criança para 100% 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entre zero a 72 meses pertencentes </a:t>
            </a:r>
            <a:r>
              <a:rPr lang="pt-BR" sz="2400" dirty="0">
                <a:solidFill>
                  <a:srgbClr val="000000"/>
                </a:solidFill>
                <a:latin typeface="Tahoma"/>
              </a:rPr>
              <a:t>à área de abrangência da unidade de saúde</a:t>
            </a:r>
            <a:r>
              <a:rPr lang="pt-BR" sz="24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>
              <a:lnSpc>
                <a:spcPct val="150000"/>
              </a:lnSpc>
            </a:pPr>
            <a:endParaRPr dirty="0"/>
          </a:p>
        </p:txBody>
      </p:sp>
      <p:sp>
        <p:nvSpPr>
          <p:cNvPr id="307" name="CustomShape 3"/>
          <p:cNvSpPr/>
          <p:nvPr/>
        </p:nvSpPr>
        <p:spPr>
          <a:xfrm>
            <a:off x="632160" y="2301120"/>
            <a:ext cx="177840" cy="34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36341916"/>
              </p:ext>
            </p:extLst>
          </p:nvPr>
        </p:nvGraphicFramePr>
        <p:xfrm>
          <a:off x="1115615" y="3501008"/>
          <a:ext cx="648072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361022"/>
            <a:ext cx="5761815" cy="3002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457" y="5087155"/>
            <a:ext cx="5761815" cy="3444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779" y="4388090"/>
            <a:ext cx="5761815" cy="3358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873" y="4651733"/>
            <a:ext cx="5761815" cy="3478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3677644"/>
            <a:ext cx="5761815" cy="43485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637" y="3402052"/>
            <a:ext cx="5761815" cy="3855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6" y="360998"/>
            <a:ext cx="1566808" cy="163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1539</Words>
  <Application>Microsoft Office PowerPoint</Application>
  <PresentationFormat>Apresentação na tela (4:3)</PresentationFormat>
  <Paragraphs>241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Microsoft YaHei</vt:lpstr>
      <vt:lpstr>Arial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IRIADNIS CARRASCO H</cp:lastModifiedBy>
  <cp:revision>155</cp:revision>
  <dcterms:modified xsi:type="dcterms:W3CDTF">2015-09-23T00:54:29Z</dcterms:modified>
</cp:coreProperties>
</file>