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9" autoAdjust="0"/>
  </p:normalViewPr>
  <p:slideViewPr>
    <p:cSldViewPr>
      <p:cViewPr>
        <p:scale>
          <a:sx n="78" d="100"/>
          <a:sy n="78" d="100"/>
        </p:scale>
        <p:origin x="-113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final 12.xls]Indicadores'!$C$4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'[coleta final 12.xls]Indicadores'!$D$3:$G$3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final 12.xls]Indicadores'!$D$4:$G$4</c:f>
              <c:numCache>
                <c:formatCode>0.0%</c:formatCode>
                <c:ptCount val="4"/>
                <c:pt idx="0">
                  <c:v>0.36538461538461536</c:v>
                </c:pt>
                <c:pt idx="1">
                  <c:v>0.7615384615384615</c:v>
                </c:pt>
                <c:pt idx="2">
                  <c:v>0.95769230769230773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3776"/>
        <c:axId val="35600576"/>
      </c:barChart>
      <c:catAx>
        <c:axId val="4212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00576"/>
        <c:crosses val="autoZero"/>
        <c:auto val="1"/>
        <c:lblAlgn val="ctr"/>
        <c:lblOffset val="100"/>
        <c:noMultiLvlLbl val="0"/>
      </c:catAx>
      <c:valAx>
        <c:axId val="35600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1237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926350775839722"/>
          <c:y val="0.32270694202701755"/>
          <c:w val="0.79521282614688904"/>
          <c:h val="0.51365074662486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final 12.xls]Indicadores'!$C$24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final 12.xls]Indicadores'!$D$23:$G$23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final 12.xls]Indicadores'!$D$24:$G$24</c:f>
              <c:numCache>
                <c:formatCode>0.0%</c:formatCode>
                <c:ptCount val="4"/>
                <c:pt idx="0">
                  <c:v>0.77894736842105261</c:v>
                </c:pt>
                <c:pt idx="1">
                  <c:v>0.62121212121212122</c:v>
                </c:pt>
                <c:pt idx="2">
                  <c:v>0.59036144578313254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4400"/>
        <c:axId val="43230912"/>
      </c:barChart>
      <c:catAx>
        <c:axId val="434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30912"/>
        <c:crosses val="autoZero"/>
        <c:auto val="1"/>
        <c:lblAlgn val="ctr"/>
        <c:lblOffset val="100"/>
        <c:noMultiLvlLbl val="0"/>
      </c:catAx>
      <c:valAx>
        <c:axId val="432309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94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final 12.xls]Indicadores'!$C$29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final 12.xls]Indicadores'!$D$28:$G$28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final 12.xls]Indicadores'!$D$29:$G$29</c:f>
              <c:numCache>
                <c:formatCode>0.0%</c:formatCode>
                <c:ptCount val="4"/>
                <c:pt idx="0">
                  <c:v>0.53333333333333333</c:v>
                </c:pt>
                <c:pt idx="1">
                  <c:v>0.7</c:v>
                </c:pt>
                <c:pt idx="2">
                  <c:v>0.83333333333333337</c:v>
                </c:pt>
                <c:pt idx="3">
                  <c:v>0.8666666666666667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4912"/>
        <c:axId val="43232640"/>
      </c:barChart>
      <c:catAx>
        <c:axId val="434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32640"/>
        <c:crosses val="autoZero"/>
        <c:auto val="1"/>
        <c:lblAlgn val="ctr"/>
        <c:lblOffset val="100"/>
        <c:noMultiLvlLbl val="0"/>
      </c:catAx>
      <c:valAx>
        <c:axId val="43232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94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final 12.xls]Indicadores'!$C$54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final 12.xls]Indicadores'!$D$53:$G$53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final 12.xls]Indicadores'!$D$54:$G$54</c:f>
              <c:numCache>
                <c:formatCode>0.0%</c:formatCode>
                <c:ptCount val="4"/>
                <c:pt idx="0">
                  <c:v>1</c:v>
                </c:pt>
                <c:pt idx="1">
                  <c:v>0.99494949494949492</c:v>
                </c:pt>
                <c:pt idx="2">
                  <c:v>0.96787148594377514</c:v>
                </c:pt>
                <c:pt idx="3">
                  <c:v>0.93461538461538463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05792"/>
        <c:axId val="43234944"/>
      </c:barChart>
      <c:catAx>
        <c:axId val="639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34944"/>
        <c:crosses val="autoZero"/>
        <c:auto val="1"/>
        <c:lblAlgn val="ctr"/>
        <c:lblOffset val="100"/>
        <c:noMultiLvlLbl val="0"/>
      </c:catAx>
      <c:valAx>
        <c:axId val="43234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905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E330F-C542-4CE7-B9B2-8131D0B754E1}" type="datetimeFigureOut">
              <a:rPr lang="pt-BR" smtClean="0"/>
              <a:t>04/08/2015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E773-18C3-499A-B088-F1DCC17272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3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E773-18C3-499A-B088-F1DCC172723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56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E773-18C3-499A-B088-F1DCC172723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E773-18C3-499A-B088-F1DCC172723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64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80E4-D3C3-4EBB-A0F0-31C29C536C3D}" type="datetime1">
              <a:rPr lang="pt-BR" smtClean="0"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AAD4-F0CD-445C-ACB8-7451E2401998}" type="datetime1">
              <a:rPr lang="pt-BR" smtClean="0"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53DB-ADDB-46C9-8E31-CA843D8102B9}" type="datetime1">
              <a:rPr lang="pt-BR" smtClean="0"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A44A-020B-429A-8CC8-3EDE0FAF496A}" type="datetime1">
              <a:rPr lang="pt-BR" smtClean="0"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E1C7-CEBC-483B-B9EC-2DCF795B7B74}" type="datetime1">
              <a:rPr lang="pt-BR" smtClean="0"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754A-D09E-471C-91C0-51D1CCA07162}" type="datetime1">
              <a:rPr lang="pt-BR" smtClean="0"/>
              <a:t>04/08/2015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44E-0BC6-4332-A906-62C9C8BC71D1}" type="datetime1">
              <a:rPr lang="pt-BR" smtClean="0"/>
              <a:t>04/08/2015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D818-F83B-49C3-8110-ADF496B09320}" type="datetime1">
              <a:rPr lang="pt-BR" smtClean="0"/>
              <a:t>04/08/2015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9-5031-4563-BDCD-4476B708B95B}" type="datetime1">
              <a:rPr lang="pt-BR" smtClean="0"/>
              <a:t>04/08/2015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BFC-A24E-45E6-91C0-5B0C8BFA7E82}" type="datetime1">
              <a:rPr lang="pt-BR" smtClean="0"/>
              <a:t>04/08/2015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ED1-3ECA-4883-9816-1E0F980A5F53}" type="datetime1">
              <a:rPr lang="pt-BR" smtClean="0"/>
              <a:t>04/08/2015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029ED-24A4-4A3F-A2BD-A647565E89AA}" type="datetime1">
              <a:rPr lang="pt-BR" smtClean="0"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linda.pe.gov.br/wp-content/uploads/2013/01/imagem-cadern-idos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5762" y="2348880"/>
            <a:ext cx="7772400" cy="2666727"/>
          </a:xfrm>
          <a:effectLst>
            <a:reflection stA="50000" endPos="65000" dist="1270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BR" sz="1600" b="1" dirty="0"/>
              <a:t>MELHORIA DO PROGRAMA DE ATENÇÃO À SAÚDE DA PESSOA IDOSA NA UBS/ESF N-31, BAIRRO NOVO ISRAEL, </a:t>
            </a:r>
            <a:r>
              <a:rPr lang="pt-BR" sz="1600" b="1" dirty="0" smtClean="0"/>
              <a:t>MANAUS/AM</a:t>
            </a:r>
            <a:r>
              <a:rPr lang="pt-BR" sz="1600" b="1" dirty="0"/>
              <a:t> </a:t>
            </a:r>
            <a:endParaRPr lang="pt-BR" sz="1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ISA</a:t>
            </a:r>
            <a:endParaRPr lang="pt-BR" sz="1200" dirty="0"/>
          </a:p>
        </p:txBody>
      </p:sp>
      <p:pic>
        <p:nvPicPr>
          <p:cNvPr id="6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0" y="1496307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93" y="1412776"/>
            <a:ext cx="1368152" cy="11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16013" y="244376"/>
            <a:ext cx="6840537" cy="116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400" b="1" dirty="0" smtClean="0">
                <a:ea typeface="Calibri" pitchFamily="34" charset="0"/>
              </a:rPr>
              <a:t>Universidade Aberta do Sistema Único de Saúde</a:t>
            </a:r>
            <a:endParaRPr lang="pt-BR" altLang="pt-BR" sz="1400" dirty="0" smtClean="0"/>
          </a:p>
          <a:p>
            <a:pPr algn="ctr">
              <a:defRPr/>
            </a:pPr>
            <a:r>
              <a:rPr lang="pt-BR" altLang="pt-BR" sz="1400" b="1" dirty="0" smtClean="0">
                <a:ea typeface="Calibri" pitchFamily="34" charset="0"/>
              </a:rPr>
              <a:t>Universidade Federal de Pelotas </a:t>
            </a:r>
          </a:p>
          <a:p>
            <a:pPr algn="ctr">
              <a:defRPr/>
            </a:pPr>
            <a:r>
              <a:rPr lang="pt-BR" altLang="pt-BR" sz="1400" b="1" dirty="0" smtClean="0">
                <a:ea typeface="Calibri" pitchFamily="34" charset="0"/>
              </a:rPr>
              <a:t>Departamento de Medicina Social</a:t>
            </a:r>
            <a:br>
              <a:rPr lang="pt-BR" altLang="pt-BR" sz="1400" b="1" dirty="0" smtClean="0">
                <a:ea typeface="Calibri" pitchFamily="34" charset="0"/>
              </a:rPr>
            </a:br>
            <a:r>
              <a:rPr lang="pt-BR" altLang="pt-BR" sz="1400" b="1" dirty="0" smtClean="0">
                <a:ea typeface="Calibri" pitchFamily="34" charset="0"/>
              </a:rPr>
              <a:t>Curso de Especialização em  Saúde </a:t>
            </a:r>
            <a:r>
              <a:rPr lang="pt-BR" altLang="pt-BR" sz="1400" b="1" dirty="0">
                <a:ea typeface="Calibri" pitchFamily="34" charset="0"/>
              </a:rPr>
              <a:t>d</a:t>
            </a:r>
            <a:r>
              <a:rPr lang="pt-BR" altLang="pt-BR" sz="1400" b="1" dirty="0" smtClean="0">
                <a:ea typeface="Calibri" pitchFamily="34" charset="0"/>
              </a:rPr>
              <a:t>a Família - Modalidade </a:t>
            </a:r>
            <a:r>
              <a:rPr lang="pt-BR" altLang="pt-BR" sz="1400" b="1" dirty="0">
                <a:ea typeface="Calibri" pitchFamily="34" charset="0"/>
              </a:rPr>
              <a:t>à</a:t>
            </a:r>
            <a:r>
              <a:rPr lang="pt-BR" altLang="pt-BR" sz="1400" b="1" dirty="0" smtClean="0">
                <a:ea typeface="Calibri" pitchFamily="34" charset="0"/>
              </a:rPr>
              <a:t> Distância </a:t>
            </a:r>
          </a:p>
          <a:p>
            <a:pPr algn="ctr">
              <a:defRPr/>
            </a:pPr>
            <a:r>
              <a:rPr lang="pt-BR" altLang="pt-BR" sz="1400" b="1" dirty="0" smtClean="0"/>
              <a:t>Turma VII</a:t>
            </a:r>
            <a:endParaRPr lang="pt-BR" altLang="pt-BR" sz="1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05172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Isabel Rodriguez Rodriguez </a:t>
            </a:r>
          </a:p>
          <a:p>
            <a:pPr algn="ctr"/>
            <a:r>
              <a:rPr lang="pt-BR" dirty="0"/>
              <a:t>Orientadora Gabriela Studzinski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Pelotas 2015</a:t>
            </a:r>
          </a:p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 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 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1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3989" y="875777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3765" y="117693"/>
            <a:ext cx="83894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 Objetivo 2– Melhorar a qualidade da atenção ao idoso na Unidade de Saúde.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      </a:t>
            </a:r>
            <a:r>
              <a:rPr lang="pt-BR" b="1" dirty="0" smtClean="0"/>
              <a:t>Metas: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Priorizar </a:t>
            </a:r>
            <a:r>
              <a:rPr lang="pt-BR" dirty="0"/>
              <a:t>a prescrição de medicamentos da Farmácia Popular a 100% dos </a:t>
            </a:r>
            <a:r>
              <a:rPr lang="pt-BR" dirty="0" smtClean="0"/>
              <a:t>idosos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endParaRPr lang="pt-BR" dirty="0" smtClean="0"/>
          </a:p>
          <a:p>
            <a:r>
              <a:rPr lang="pt-BR" dirty="0" smtClean="0"/>
              <a:t>                                                                           1º mês: 74    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2º </a:t>
            </a:r>
            <a:r>
              <a:rPr lang="pt-BR" dirty="0"/>
              <a:t>mês: </a:t>
            </a:r>
            <a:r>
              <a:rPr lang="pt-BR" b="1" dirty="0" smtClean="0"/>
              <a:t>123</a:t>
            </a:r>
            <a:endParaRPr lang="pt-BR" b="1" dirty="0"/>
          </a:p>
          <a:p>
            <a:r>
              <a:rPr lang="pt-BR" dirty="0" smtClean="0"/>
              <a:t>                                                                            3º </a:t>
            </a:r>
            <a:r>
              <a:rPr lang="pt-BR" dirty="0"/>
              <a:t>mês: </a:t>
            </a:r>
            <a:r>
              <a:rPr lang="pt-BR" b="1" dirty="0" smtClean="0"/>
              <a:t>147</a:t>
            </a:r>
            <a:endParaRPr lang="pt-BR" b="1" dirty="0"/>
          </a:p>
          <a:p>
            <a:r>
              <a:rPr lang="pt-BR" dirty="0"/>
              <a:t>                                                                            </a:t>
            </a:r>
            <a:r>
              <a:rPr lang="pt-BR" dirty="0" smtClean="0"/>
              <a:t>4º </a:t>
            </a:r>
            <a:r>
              <a:rPr lang="pt-BR" dirty="0"/>
              <a:t>mês: </a:t>
            </a:r>
            <a:r>
              <a:rPr lang="pt-BR" b="1" dirty="0" smtClean="0"/>
              <a:t>156</a:t>
            </a:r>
            <a:r>
              <a:rPr lang="pt-BR" dirty="0" smtClean="0"/>
              <a:t>                                                                           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Cadastrar </a:t>
            </a:r>
            <a:r>
              <a:rPr lang="pt-BR" dirty="0"/>
              <a:t>100% dos idosos acamados ou com problemas de </a:t>
            </a:r>
            <a:r>
              <a:rPr lang="pt-BR" dirty="0" smtClean="0"/>
              <a:t>locomoção</a:t>
            </a:r>
          </a:p>
          <a:p>
            <a:endParaRPr lang="pt-BR" dirty="0"/>
          </a:p>
          <a:p>
            <a:r>
              <a:rPr lang="pt-BR" dirty="0" smtClean="0"/>
              <a:t>.                                                                            1º mês: 16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 </a:t>
            </a:r>
            <a:r>
              <a:rPr lang="pt-BR" dirty="0"/>
              <a:t>2º mês: 21</a:t>
            </a:r>
          </a:p>
          <a:p>
            <a:r>
              <a:rPr lang="pt-BR" dirty="0"/>
              <a:t>                                                                             </a:t>
            </a:r>
            <a:r>
              <a:rPr lang="pt-BR" dirty="0" smtClean="0"/>
              <a:t> </a:t>
            </a:r>
            <a:r>
              <a:rPr lang="pt-BR" dirty="0"/>
              <a:t>3º mês: 25</a:t>
            </a:r>
          </a:p>
          <a:p>
            <a:r>
              <a:rPr lang="pt-BR" dirty="0"/>
              <a:t>                                                                            </a:t>
            </a:r>
            <a:r>
              <a:rPr lang="pt-BR" dirty="0" smtClean="0"/>
              <a:t>  </a:t>
            </a:r>
            <a:r>
              <a:rPr lang="pt-BR" dirty="0"/>
              <a:t>4º mês: </a:t>
            </a:r>
            <a:r>
              <a:rPr lang="pt-BR" dirty="0" smtClean="0"/>
              <a:t>26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                   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b="1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</p:txBody>
      </p:sp>
      <p:graphicFrame>
        <p:nvGraphicFramePr>
          <p:cNvPr id="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133483"/>
              </p:ext>
            </p:extLst>
          </p:nvPr>
        </p:nvGraphicFramePr>
        <p:xfrm>
          <a:off x="443765" y="1412776"/>
          <a:ext cx="383932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569395"/>
              </p:ext>
            </p:extLst>
          </p:nvPr>
        </p:nvGraphicFramePr>
        <p:xfrm>
          <a:off x="443765" y="4005064"/>
          <a:ext cx="3912211" cy="268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5109"/>
            <a:ext cx="2908186" cy="21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84" y="4223806"/>
            <a:ext cx="286543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64895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Realizar </a:t>
            </a:r>
            <a:r>
              <a:rPr lang="pt-BR" dirty="0"/>
              <a:t>visita domiciliar a 100% dos idosos acamados ou com problemas de locomoção.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Rastrear </a:t>
            </a:r>
            <a:r>
              <a:rPr lang="pt-BR" dirty="0"/>
              <a:t>100% dos idosos para Hipertensão Arterial Sistêmica (HAS).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Rastrear </a:t>
            </a:r>
            <a:r>
              <a:rPr lang="pt-BR" dirty="0"/>
              <a:t>100% dos idosos com pressão arterial sustentada maior que 135/80 mmhg para Diabetes Mellitus (DM).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Realizar </a:t>
            </a:r>
            <a:r>
              <a:rPr lang="pt-BR" dirty="0"/>
              <a:t>avaliação da necessidade de atendimento odontológico em 100% dos idosos.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351" y="17239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Objetivo 2– Melhorar a qualidade da atenção ao idoso na Unidade de Saúde.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      </a:t>
            </a:r>
            <a:r>
              <a:rPr lang="pt-BR" b="1" dirty="0" smtClean="0"/>
              <a:t>Metas:</a:t>
            </a:r>
            <a:endParaRPr lang="pt-BR" dirty="0"/>
          </a:p>
        </p:txBody>
      </p:sp>
      <p:pic>
        <p:nvPicPr>
          <p:cNvPr id="4100" name="Picture 4" descr="http://static.wixstatic.com/media/776757_80c42278dcc1476eac8020a159490b87.jpg_srb_p_600_196_75_22_0.50_1.20_0.00_jpg_s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29" y="3004456"/>
            <a:ext cx="3590925" cy="34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0" y="3004455"/>
            <a:ext cx="3656259" cy="348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091386" y="6512034"/>
            <a:ext cx="517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Para esses indicadores nos 3 meses mantemos 100%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0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05072"/>
            <a:ext cx="8640959" cy="881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Objetivo 2– Melhorar a qualidade da atenção ao idoso na Unidade de Saúde.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      Metas</a:t>
            </a:r>
            <a:r>
              <a:rPr lang="pt-BR" b="1" dirty="0" smtClean="0"/>
              <a:t>:</a:t>
            </a:r>
          </a:p>
          <a:p>
            <a:pPr>
              <a:lnSpc>
                <a:spcPct val="150000"/>
              </a:lnSpc>
            </a:pPr>
            <a:endParaRPr lang="pt-BR" b="1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    </a:t>
            </a:r>
            <a:r>
              <a:rPr lang="pt-BR" dirty="0"/>
              <a:t>Realizar a primeira consulta odontológica para 100% dos idosos</a:t>
            </a:r>
            <a:r>
              <a:rPr lang="pt-B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                                                                                                             </a:t>
            </a:r>
            <a:r>
              <a:rPr lang="pt-BR" sz="1400" dirty="0"/>
              <a:t>1º mês: </a:t>
            </a:r>
            <a:r>
              <a:rPr lang="pt-BR" sz="1400" dirty="0" smtClean="0"/>
              <a:t>95 (total 95 cadastrados)</a:t>
            </a:r>
          </a:p>
          <a:p>
            <a:pPr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                                  </a:t>
            </a:r>
            <a:r>
              <a:rPr lang="pt-BR" sz="1400" dirty="0" smtClean="0"/>
              <a:t>2º mês: 197 (total 198 cadastrados)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 </a:t>
            </a:r>
            <a:r>
              <a:rPr lang="pt-BR" sz="1400" dirty="0" smtClean="0"/>
              <a:t>                                                                                                                                                3º mês: 241 (total 249 cadastrados)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 </a:t>
            </a:r>
            <a:r>
              <a:rPr lang="pt-BR" sz="1400" dirty="0" smtClean="0"/>
              <a:t>                                                                                                                                                4º mês: 243 (total 260 cadastrados)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Como explica-se nos diários a unidade apresentou um problema debatido com o gestor, os lideres  da comunidade e com a equipe, foi encaminhado o relatório e ofícios ao gestor cobrando providencias.                                                                                                                                      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        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173116"/>
              </p:ext>
            </p:extLst>
          </p:nvPr>
        </p:nvGraphicFramePr>
        <p:xfrm>
          <a:off x="827584" y="1988840"/>
          <a:ext cx="4954488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46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7" y="-5727"/>
            <a:ext cx="8332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3: Melhorar a adesão dos idosos ao Programa de Saúde do Idoso</a:t>
            </a:r>
          </a:p>
          <a:p>
            <a:r>
              <a:rPr lang="pt-BR" b="1" dirty="0"/>
              <a:t>Metas</a:t>
            </a:r>
            <a:r>
              <a:rPr lang="pt-BR" b="1" dirty="0" smtClean="0"/>
              <a:t>:</a:t>
            </a:r>
          </a:p>
          <a:p>
            <a:endParaRPr lang="pt-BR" b="1" dirty="0" smtClean="0"/>
          </a:p>
          <a:p>
            <a:endParaRPr lang="pt-BR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Buscar 100% dos idosos faltosos às consultas </a:t>
            </a:r>
            <a:r>
              <a:rPr lang="pt-BR" dirty="0" smtClean="0"/>
              <a:t>programadas   </a:t>
            </a:r>
          </a:p>
          <a:p>
            <a:r>
              <a:rPr lang="pt-BR" dirty="0" smtClean="0"/>
              <a:t>                                                                                                                    </a:t>
            </a:r>
          </a:p>
          <a:p>
            <a:r>
              <a:rPr lang="pt-BR" dirty="0" smtClean="0"/>
              <a:t>                                                                      </a:t>
            </a:r>
            <a:endParaRPr lang="pt-BR" dirty="0"/>
          </a:p>
        </p:txBody>
      </p:sp>
      <p:pic>
        <p:nvPicPr>
          <p:cNvPr id="5122" name="Picture 2" descr="C:\Users\isabel\Desktop\unidade 4\fotos interv\IMG_20150604_3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1574"/>
            <a:ext cx="25922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26" y="1772816"/>
            <a:ext cx="4339478" cy="27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093090"/>
            <a:ext cx="811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</a:rPr>
              <a:t>Tivemos um total de </a:t>
            </a:r>
            <a:r>
              <a:rPr lang="pt-BR" dirty="0" smtClean="0">
                <a:latin typeface="Calibri" pitchFamily="34" charset="0"/>
              </a:rPr>
              <a:t>29 idosos faltosos </a:t>
            </a:r>
            <a:r>
              <a:rPr lang="pt-BR" dirty="0">
                <a:latin typeface="Calibri" pitchFamily="34" charset="0"/>
              </a:rPr>
              <a:t>á consulta no final da intervenção com 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>
                <a:latin typeface="Calibri" pitchFamily="34" charset="0"/>
              </a:rPr>
              <a:t>100% das buscas </a:t>
            </a:r>
            <a:r>
              <a:rPr lang="pt-BR" dirty="0" smtClean="0">
                <a:latin typeface="Calibri" pitchFamily="34" charset="0"/>
              </a:rPr>
              <a:t>ativas, com revisão dos registros e visitas das ACS.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7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2094" y="188639"/>
            <a:ext cx="8496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pt-BR" b="1" dirty="0"/>
              <a:t>Objetivo 4: Melhorar o registro das informações</a:t>
            </a:r>
          </a:p>
          <a:p>
            <a:r>
              <a:rPr lang="pt-BR" b="1" dirty="0"/>
              <a:t>Metas</a:t>
            </a:r>
            <a:r>
              <a:rPr lang="pt-BR" b="1" dirty="0" smtClean="0"/>
              <a:t>: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Manter </a:t>
            </a:r>
            <a:r>
              <a:rPr lang="pt-BR" dirty="0"/>
              <a:t>registro específico de 100% das pessoas idosas</a:t>
            </a:r>
            <a:r>
              <a:rPr lang="pt-BR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Distribuir </a:t>
            </a:r>
            <a:r>
              <a:rPr lang="pt-BR" dirty="0"/>
              <a:t>a Caderneta de Saúde da Pessoa Idosa a 100% dos idosos cadastrados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2094" y="5157192"/>
            <a:ext cx="8362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A meta de qualidade para ambos casos foi alcançada ao 100% durante os três meses da intervenção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 continuada com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incorporação a rotina do serviço representada no quarto mês.</a:t>
            </a:r>
          </a:p>
        </p:txBody>
      </p:sp>
      <p:pic>
        <p:nvPicPr>
          <p:cNvPr id="8194" name="Picture 2" descr="Caderneta do idoso carrega informações sobre sua saúde - Foto: Ministério da Saú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4" y="2132856"/>
            <a:ext cx="20976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14587"/>
            <a:ext cx="5904656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95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5 - Mapear os idosos de risco da área de abrangência.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701988"/>
            <a:ext cx="90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Metas: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119675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Rastrear </a:t>
            </a:r>
            <a:r>
              <a:rPr lang="pt-BR" dirty="0"/>
              <a:t>100% das pessoas idosas para risco de morbimortalidade</a:t>
            </a:r>
            <a:r>
              <a:rPr lang="pt-BR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 Investigar </a:t>
            </a:r>
            <a:r>
              <a:rPr lang="pt-BR" dirty="0"/>
              <a:t>a presença de indicadores de fragilização na velhice em 100% das pessoas idosas</a:t>
            </a:r>
            <a:r>
              <a:rPr lang="pt-BR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Avaliar </a:t>
            </a:r>
            <a:r>
              <a:rPr lang="pt-BR" dirty="0"/>
              <a:t>a rede social de 100% dos idosos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3548" y="55172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A meta de qualidade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para todos os  idosos foi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alcançada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Entre os riscos mais frequentes encontrou-se obesidade o sedentarismo, antecedente hereditários familiares, doença cardiovascular a hipercolesterolêmica , e estilos de vida pouco saudáveis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168352" cy="24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554310" cy="24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66749" y="6514820"/>
            <a:ext cx="517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Para esses indicadores nos 3 meses mantemos 100%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4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1200" y="332656"/>
            <a:ext cx="767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6 - Promover a saúde dos idosos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753179"/>
            <a:ext cx="90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Metas </a:t>
            </a:r>
            <a:r>
              <a:rPr lang="pt-BR" b="1" dirty="0" smtClean="0"/>
              <a:t>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11200" y="1176663"/>
            <a:ext cx="8253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Garantir </a:t>
            </a:r>
            <a:r>
              <a:rPr lang="pt-BR" dirty="0"/>
              <a:t>orientação nutricional para hábitos alimentares saudáveis a 100% das pessoas idosas.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Garantir orientação para a prática regular de atividade física a 100% idosos.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Garantir orientações sobre higiene bucal (incluindo higiene de próteses dentárias) para 100% dos idosos cadastrados</a:t>
            </a:r>
          </a:p>
        </p:txBody>
      </p:sp>
      <p:pic>
        <p:nvPicPr>
          <p:cNvPr id="10243" name="Picture 3" descr="C:\Users\isabel\Desktop\unidade 4\fotos interv\IMG_20141129_090918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4" y="2852936"/>
            <a:ext cx="37444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isabel\Desktop\unidade 4\fotos interv\IMG_2015041348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44" y="2852936"/>
            <a:ext cx="412664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43608" y="5877272"/>
            <a:ext cx="792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Atividades individuais e em grupo facilitarem o cumprimento das ações propostas.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91880" y="6427511"/>
            <a:ext cx="517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Para esses indicadores nos 3 meses mantemos 100%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26395" y="260648"/>
            <a:ext cx="1848584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Calibri" pitchFamily="34" charset="0"/>
                <a:cs typeface="Calibri" pitchFamily="34" charset="0"/>
              </a:rPr>
              <a:t>Discussão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6878" y="1015342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Ampliação da cobertura da atenção as pessoas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idosas com </a:t>
            </a:r>
            <a:r>
              <a:rPr lang="pt-BR" dirty="0">
                <a:latin typeface="Calibri" pitchFamily="34" charset="0"/>
                <a:cs typeface="Calibri" pitchFamily="34" charset="0"/>
              </a:rPr>
              <a:t>6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anos ou mais pertencentes a nossa área de abrangência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Capacitação e treinamento professional da equipe 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saúde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    Acrescentamos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o vinculo entre a equipe se saúde e a comunidade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Melhoria da qualidade dos registros.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Qualificar a atenção a saúde do usuário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idoso em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acompanhamento.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Satisfação da comunidade com o trabalho realizado.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Foco na educação em saúde e prevenção.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Próximo passo organizar as ações direcionadas 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outro foco: Hipertensão e Diabetes Mellitus.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0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260648"/>
            <a:ext cx="4572000" cy="1130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Arial Narrow" pitchFamily="34" charset="0"/>
                <a:cs typeface="Calibri" pitchFamily="34" charset="0"/>
              </a:rPr>
              <a:t>Reflexão crítica sobre o processo pessoal de aprendizagem</a:t>
            </a:r>
            <a:endParaRPr lang="pt-BR" sz="2400" dirty="0"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859340"/>
            <a:ext cx="83529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Proporcionou a qualificação profissional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Pude conhecer a realidade do serviço e interferir de maneira positiva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Criação de vínculo entre equipe e comunidade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 Aprimorei a capacidade de avaliar resultados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 Superação de dificuldades e vencimento de </a:t>
            </a:r>
            <a:r>
              <a:rPr lang="pt-BR" dirty="0" smtClean="0"/>
              <a:t>desafios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Acrescentei meu conhecimento sobre o SUS  e o trabalho na Estratégia de Saúde da Família do Brasil.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    </a:t>
            </a:r>
            <a:r>
              <a:rPr lang="pt-BR" dirty="0"/>
              <a:t>Para o estudo não existem barreiras (método a distância)</a:t>
            </a:r>
          </a:p>
          <a:p>
            <a:pPr>
              <a:lnSpc>
                <a:spcPct val="150000"/>
              </a:lnSpc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82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56970" y="404664"/>
            <a:ext cx="3337773" cy="65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 Narrow" pitchFamily="34" charset="0"/>
                <a:cs typeface="Calibri" pitchFamily="34" charset="0"/>
              </a:rPr>
              <a:t>Obrigada pela atenção</a:t>
            </a:r>
          </a:p>
        </p:txBody>
      </p:sp>
      <p:pic>
        <p:nvPicPr>
          <p:cNvPr id="13314" name="Picture 2" descr="C:\Users\isabel\Desktop\unidade 4\fotos interv\IMG_20141001_075142102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4" y="1268760"/>
            <a:ext cx="35283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28" y="1061126"/>
            <a:ext cx="4288328" cy="27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C:\Users\isabel\Desktop\unidade 4\fotos interv\IMG_20150713_176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28" y="3897052"/>
            <a:ext cx="4432343" cy="26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1598" y="260647"/>
            <a:ext cx="820891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Calibri" pitchFamily="34" charset="0"/>
                <a:cs typeface="Calibri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“Ações de sensibilização e mobilização são de suma importância para atrair diferentes grupos da população </a:t>
            </a:r>
            <a:r>
              <a:rPr lang="pt-BR" dirty="0"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a</a:t>
            </a:r>
            <a:r>
              <a:rPr lang="pt-BR" dirty="0" smtClean="0"/>
              <a:t>os </a:t>
            </a:r>
            <a:r>
              <a:rPr lang="pt-BR" dirty="0"/>
              <a:t>serviços de saúde, com a leitura de diferentes estudos feitos que falam para o ano 2050, a expectativa no Brasil, bem como em todo o mundo, </a:t>
            </a:r>
            <a:r>
              <a:rPr lang="pt-BR" dirty="0" smtClean="0"/>
              <a:t>é </a:t>
            </a:r>
            <a:r>
              <a:rPr lang="pt-BR" dirty="0"/>
              <a:t>de que existirão mais idosos que crianças abaixo de 15 anos, fenômeno esse nunca antes </a:t>
            </a:r>
            <a:r>
              <a:rPr lang="pt-BR" dirty="0" smtClean="0"/>
              <a:t>observado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Facilita esta leitura para escolha da intervenção em nossa unidade, incorporando esta ação programática no serviço.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flipV="1">
            <a:off x="0" y="6937016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4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0"/>
            <a:ext cx="8784976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Análise Situacional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 </a:t>
            </a:r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  <a:cs typeface="Calibri" pitchFamily="34" charset="0"/>
              </a:rPr>
              <a:t>Sobre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o Município Manaus\AM.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Capital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do estado Amazonas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Oitavo município mais populoso do Brasil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2020301 habitantes (IBGE).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Principal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centro financeiro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corporativo 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econômico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da região Norte do Brasil.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Localiza-se no centro da selva tropical maior do mundo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município esta dividido em cinco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Distritos Sanitários de Saúde (DISA):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Norte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Sul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Leste, Oeste e Rural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>
                <a:latin typeface="Calibri" pitchFamily="34" charset="0"/>
              </a:rPr>
              <a:t>42 </a:t>
            </a:r>
            <a:r>
              <a:rPr lang="pt-BR" dirty="0" smtClean="0">
                <a:latin typeface="Calibri" pitchFamily="34" charset="0"/>
              </a:rPr>
              <a:t>Unidades </a:t>
            </a:r>
            <a:r>
              <a:rPr lang="pt-BR" dirty="0">
                <a:latin typeface="Calibri" pitchFamily="34" charset="0"/>
              </a:rPr>
              <a:t>Básicas de Saúde (USF) tradicionais e cinco ampliadas, </a:t>
            </a:r>
            <a:endParaRPr lang="pt-BR" dirty="0" smtClean="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144USF </a:t>
            </a:r>
            <a:r>
              <a:rPr lang="pt-BR" dirty="0">
                <a:latin typeface="Calibri" pitchFamily="34" charset="0"/>
              </a:rPr>
              <a:t>com ESF, e 19 USF rurais</a:t>
            </a:r>
            <a:r>
              <a:rPr lang="pt-BR" dirty="0" smtClean="0">
                <a:latin typeface="Calibri" pitchFamily="34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17 </a:t>
            </a:r>
            <a:r>
              <a:rPr lang="pt-BR" dirty="0">
                <a:latin typeface="Calibri" pitchFamily="34" charset="0"/>
              </a:rPr>
              <a:t>Núcleos de Apoio à Saúde da Família (NASF), </a:t>
            </a:r>
            <a:endParaRPr lang="pt-BR" dirty="0" smtClean="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atenção </a:t>
            </a:r>
            <a:r>
              <a:rPr lang="pt-BR" dirty="0">
                <a:latin typeface="Calibri" pitchFamily="34" charset="0"/>
              </a:rPr>
              <a:t>especializada, por uma rede de hospitais representados por cinco maternidades, três Centro Oftalmológico Especializado (COE), um Centro de Fisioterapia e um Centro de Atenção Psicossocial (CAPS).</a:t>
            </a:r>
          </a:p>
          <a:p>
            <a:pPr lvl="0" algn="just">
              <a:lnSpc>
                <a:spcPct val="15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1"/>
            <a:ext cx="34563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6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9592" y="1484784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Situada na zona urbana de Manaus; nossa UBS foi construída para tal fim e possui boa estrutura física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9592" y="2408114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Atende uma população total de </a:t>
            </a:r>
            <a:r>
              <a:rPr lang="pt-BR" dirty="0" smtClean="0"/>
              <a:t>3976 </a:t>
            </a:r>
            <a:r>
              <a:rPr lang="pt-BR" dirty="0"/>
              <a:t>pessoas </a:t>
            </a:r>
            <a:r>
              <a:rPr lang="pt-BR" dirty="0" smtClean="0"/>
              <a:t>,dividida </a:t>
            </a:r>
            <a:r>
              <a:rPr lang="pt-BR" dirty="0"/>
              <a:t>em </a:t>
            </a:r>
            <a:r>
              <a:rPr lang="pt-BR" b="1" dirty="0" smtClean="0"/>
              <a:t>843 </a:t>
            </a:r>
            <a:r>
              <a:rPr lang="pt-BR" dirty="0"/>
              <a:t>famílias, é </a:t>
            </a:r>
            <a:r>
              <a:rPr lang="pt-BR" dirty="0" smtClean="0"/>
              <a:t>estimado que exista 260 idosos.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3269054"/>
            <a:ext cx="7739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 UBS </a:t>
            </a:r>
            <a:r>
              <a:rPr lang="pt-BR" dirty="0"/>
              <a:t>é constituída por </a:t>
            </a:r>
            <a:r>
              <a:rPr lang="pt-BR" dirty="0" smtClean="0"/>
              <a:t>1 equipe  completa: 1 </a:t>
            </a:r>
            <a:r>
              <a:rPr lang="pt-BR" dirty="0"/>
              <a:t>enfermeira, 1 médica, 1 dentista, 1 auxiliar de saúde bucal, </a:t>
            </a:r>
            <a:r>
              <a:rPr lang="pt-BR" dirty="0" smtClean="0"/>
              <a:t>7 </a:t>
            </a:r>
            <a:r>
              <a:rPr lang="pt-BR" dirty="0"/>
              <a:t>ACS, </a:t>
            </a:r>
            <a:r>
              <a:rPr lang="pt-BR" dirty="0" smtClean="0"/>
              <a:t>2 técnicos </a:t>
            </a:r>
            <a:r>
              <a:rPr lang="pt-BR" dirty="0"/>
              <a:t>de </a:t>
            </a:r>
            <a:r>
              <a:rPr lang="pt-BR" dirty="0" smtClean="0"/>
              <a:t>enfermagem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 UBS N31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3456384" cy="25202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221088"/>
            <a:ext cx="475617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0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Situação da atenção à saúde dos Idosos antes do inicio da intervenção.</a:t>
            </a:r>
            <a:r>
              <a:rPr lang="pt-BR" dirty="0">
                <a:latin typeface="Calibri" pitchFamily="34" charset="0"/>
                <a:cs typeface="Calibri" pitchFamily="34" charset="0"/>
              </a:rPr>
              <a:t/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1269119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programa não estava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organizado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na unidade, não oferecia cobertura para todos os usuários desta faixa etária da área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abrangência;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além disso, não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existia 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registros específicos para o programa.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Nossas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consultas não estavam de acordo com os protocolos do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Ministério de Saúde.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Nossos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indicadores de cobertura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encontravam-se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baixos.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Mas realizávamos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atividades em grupo para os idosos, com foco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educação em saúde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0"/>
            <a:ext cx="8892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Objetivo geral</a:t>
            </a:r>
          </a:p>
          <a:p>
            <a:pPr algn="ctr"/>
            <a:endParaRPr lang="pt-BR" b="1" dirty="0"/>
          </a:p>
          <a:p>
            <a:r>
              <a:rPr lang="pt-BR" dirty="0"/>
              <a:t>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Melhorar a qualidade da atenção à saúde do idoso na UBS N-31, Bairro Novo Israel, Município Manaus, Estado Amazonas.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  <a:p>
            <a:r>
              <a:rPr lang="pt-BR" dirty="0"/>
              <a:t> </a:t>
            </a:r>
          </a:p>
          <a:p>
            <a:pPr algn="ctr"/>
            <a:r>
              <a:rPr lang="pt-BR" sz="2400" b="1" dirty="0"/>
              <a:t> Objetivos específicos e metas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 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pt-BR" dirty="0"/>
              <a:t>Ampliar a cobertura do Programa de Saúde do Idoso</a:t>
            </a:r>
            <a:r>
              <a:rPr lang="pt-BR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dirty="0"/>
              <a:t>Melhorar a qualidade da atenção ao idoso na Unidade de Saúde</a:t>
            </a:r>
            <a:r>
              <a:rPr lang="pt-BR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dirty="0"/>
              <a:t>Melhorar a adesão dos idosos ao Programa de Saúde do Idoso</a:t>
            </a:r>
            <a:r>
              <a:rPr lang="pt-BR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dirty="0"/>
              <a:t>Melhorar o registro das informações</a:t>
            </a:r>
            <a:r>
              <a:rPr lang="pt-BR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dirty="0"/>
              <a:t>Mapear os idosos de risco da área de abrangência</a:t>
            </a:r>
            <a:r>
              <a:rPr lang="pt-BR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dirty="0"/>
              <a:t>Promover a saúde dos idosos.</a:t>
            </a:r>
          </a:p>
        </p:txBody>
      </p:sp>
    </p:spTree>
    <p:extLst>
      <p:ext uri="{BB962C8B-B14F-4D97-AF65-F5344CB8AC3E}">
        <p14:creationId xmlns:p14="http://schemas.microsoft.com/office/powerpoint/2010/main" val="263050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20512"/>
            <a:ext cx="8316416" cy="4570482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Calibri" pitchFamily="34" charset="0"/>
                <a:cs typeface="Calibri" pitchFamily="34" charset="0"/>
              </a:rPr>
              <a:t>Metodologia</a:t>
            </a:r>
          </a:p>
          <a:p>
            <a:pPr algn="ctr">
              <a:lnSpc>
                <a:spcPct val="150000"/>
              </a:lnSpc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Projeto está estruturado para ser desenvolvido no período de 12 semanas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Local: Unidade de Saúde da Família (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USF)N-31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Base teórica: Caderno de atenção Básica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Envelhecimento E Saúde Da Pessoa Idosa/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Ministério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de Saúde, Secretaria de Atenção a Saúde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– ed.- Brasilia,2013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Grupo alvo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 260 idosos cadastrados na área da abrangência.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7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3888" y="620687"/>
            <a:ext cx="13714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Resultados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0550" y="1305341"/>
            <a:ext cx="8583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 </a:t>
            </a:r>
            <a:r>
              <a:rPr lang="pt-BR" b="1" dirty="0"/>
              <a:t>1 - Ampliar a cobertura do Programa de Saúde do Idoso.</a:t>
            </a:r>
            <a:endParaRPr lang="pt-BR" dirty="0"/>
          </a:p>
          <a:p>
            <a:r>
              <a:rPr lang="pt-BR" dirty="0"/>
              <a:t>Meta 1.1 - Ampliar a cobertura de atenção à saúde do idoso da área de saúde da unidade para 100%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133600" y="2090737"/>
          <a:ext cx="48768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1582341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                                     1º </a:t>
            </a:r>
            <a:r>
              <a:rPr lang="pt-BR" dirty="0">
                <a:latin typeface="Calibri" pitchFamily="34" charset="0"/>
                <a:cs typeface="Calibri" pitchFamily="34" charset="0"/>
              </a:rPr>
              <a:t>mês: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95</a:t>
            </a: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                                     2ºmes:198</a:t>
            </a: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                                     3ºmes:249</a:t>
            </a: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                                    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4ºmes:260 (já havia sido finalizada a intervenção)</a:t>
            </a:r>
          </a:p>
          <a:p>
            <a:pPr lvl="0"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meta de cobertura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não foi alcançada nos três meses da intervenção, mas com sua incorporação a rotina da UBS atingimos 100% ao mês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94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8349" y="404664"/>
            <a:ext cx="8424936" cy="881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      Objetivo </a:t>
            </a:r>
            <a:r>
              <a:rPr lang="pt-BR" b="1" dirty="0"/>
              <a:t>2– Melhorar a qualidade da atenção ao idoso na Unidade de Saúde</a:t>
            </a:r>
            <a:r>
              <a:rPr lang="pt-B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      Metas: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Realizar </a:t>
            </a:r>
            <a:r>
              <a:rPr lang="pt-BR" dirty="0"/>
              <a:t>Avaliação Multidimensional Rápida de 100% dos idosos da área de abrangência utilizando como modelo a proposta de avaliação do Ministério da Saúde</a:t>
            </a:r>
            <a:r>
              <a:rPr lang="pt-B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Realizar exame clínico apropriado em 100% das consultas, incluindo exame físico dos pés, com palpação dos pulsos tibial posterior e pedioso e medida da sensibilidade a cada 3 meses para </a:t>
            </a:r>
            <a:r>
              <a:rPr lang="pt-BR" dirty="0" smtClean="0"/>
              <a:t>diabéticos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. Realizar a solicitação de exames complementares periódicos em 100% dos idosos hipertensos e/ou diabéticos</a:t>
            </a:r>
            <a:r>
              <a:rPr lang="pt-BR" dirty="0" smtClean="0"/>
              <a:t>.       </a:t>
            </a:r>
            <a:r>
              <a:rPr lang="pt-BR" b="1" dirty="0" smtClean="0"/>
              <a:t>Atingimos 100% de todas as metas durante 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/>
              <a:t> </a:t>
            </a:r>
            <a:r>
              <a:rPr lang="pt-BR" b="1" dirty="0" smtClean="0"/>
              <a:t>                                                         três meses da intervenção, mantendo os mesmos indicadores                                    com a incorporação desta a rotina do serviço.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" y="3861048"/>
            <a:ext cx="36839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968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1337</Words>
  <Application>Microsoft Office PowerPoint</Application>
  <PresentationFormat>Apresentação na tela (4:3)</PresentationFormat>
  <Paragraphs>206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MELHORIA DO PROGRAMA DE ATENÇÃO À SAÚDE DA PESSOA IDOSA NA UBS/ESF N-31, BAIRRO NOVO ISRAEL, MANAUS/AM </vt:lpstr>
      <vt:lpstr>Apresentação do PowerPoint</vt:lpstr>
      <vt:lpstr>Apresentação do PowerPoint</vt:lpstr>
      <vt:lpstr>SOBRE A UBS N31</vt:lpstr>
      <vt:lpstr>Situação da atenção à saúde dos Idosos antes do inicio da intervenção.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DO PROGRAMA DE ATENÇÃO À SAÚDE DA PESSOA IDOSA NA UBS/ESF N-31, BAIRRO NOVO ISRAEL, MANAUS/AM</dc:title>
  <dc:creator>isabel</dc:creator>
  <cp:lastModifiedBy>isabel rodriguez rodriguez</cp:lastModifiedBy>
  <cp:revision>54</cp:revision>
  <dcterms:created xsi:type="dcterms:W3CDTF">2015-07-30T16:51:56Z</dcterms:created>
  <dcterms:modified xsi:type="dcterms:W3CDTF">2015-08-04T22:22:21Z</dcterms:modified>
</cp:coreProperties>
</file>