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rels" ContentType="application/vnd.openxmlformats-package.relationships+xml"/>
  <Default Extension="png" ContentType="image/png"/>
  <Default Extension="font" ContentType="application/x-fontdata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charts/chart1.xml" ContentType="application/vnd.openxmlformats-officedocument.drawingml.chart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saveSubsetFonts="1" embedTrueTypeFonts="1">
  <p:sldMasterIdLst>
    <p:sldMasterId r:id="rId1" id="2147483660"/>
  </p:sldMasterIdLst>
  <p:sldIdLst>
    <p:sldId r:id="rId2" id="291"/>
    <p:sldId r:id="rId3" id="292"/>
    <p:sldId r:id="rId4" id="258"/>
    <p:sldId r:id="rId5" id="260"/>
    <p:sldId r:id="rId6" id="261"/>
    <p:sldId r:id="rId7" id="262"/>
    <p:sldId r:id="rId8" id="263"/>
    <p:sldId r:id="rId9" id="264"/>
    <p:sldId r:id="rId10" id="265"/>
    <p:sldId r:id="rId11" id="266"/>
    <p:sldId r:id="rId12" id="269"/>
    <p:sldId r:id="rId13" id="294"/>
    <p:sldId r:id="rId14" id="270"/>
    <p:sldId r:id="rId15" id="271"/>
    <p:sldId r:id="rId16" id="296"/>
    <p:sldId r:id="rId17" id="297"/>
    <p:sldId r:id="rId18" id="299"/>
    <p:sldId r:id="rId19" id="277"/>
    <p:sldId r:id="rId20" id="301"/>
    <p:sldId r:id="rId21" id="280"/>
    <p:sldId r:id="rId22" id="300"/>
    <p:sldId r:id="rId23" id="281"/>
    <p:sldId r:id="rId24" id="282"/>
    <p:sldId r:id="rId25" id="283"/>
    <p:sldId r:id="rId26" id="285"/>
    <p:sldId r:id="rId27" id="284"/>
    <p:sldId r:id="rId28" id="287"/>
  </p:sldIdLst>
  <p:sldSz cx="12192000" cy="6858000"/>
  <p:notesSz cx="6858000" cy="9144000"/>
  <p:embeddedFontLst>
    <p:embeddedFont>
      <p:font typeface="宋体" pitchFamily="2" charset="-122" panose="02010600030101010101"/>
      <p:regular r:id="rId29"/>
    </p:embeddedFont>
    <p:embeddedFont>
      <p:font typeface="Calibri Light" pitchFamily="34" charset="0" panose="020F0302020204030204"/>
      <p:regular r:id="rId30"/>
      <p:italic r:id="rId31"/>
    </p:embeddedFont>
    <p:embeddedFont>
      <p:font typeface="WPS Special 1" charset="0" panose="020B0604020202020204"/>
      <p:regular r:id="rId32"/>
    </p:embeddedFont>
    <p:embeddedFont>
      <p:font typeface="Calibri" pitchFamily="34" charset="0" panose="020F0502020204030204"/>
      <p:regular r:id="rId33"/>
      <p:bold r:id="rId34"/>
      <p:italic r:id="rId35"/>
      <p:boldItalic r:id="rId36"/>
    </p:embeddedFont>
    <p:embeddedFont>
      <p:font typeface="Verdana" pitchFamily="34" charset="0" panose="020B0604030504040204"/>
      <p:regular r:id="rId37"/>
      <p:bold r:id="rId38"/>
      <p:italic r:id="rId39"/>
      <p:boldItalic r:id="rId40"/>
    </p:embeddedFont>
    <p:embeddedFont>
      <p:font typeface="WPS Special 1"/>
      <p:regular r:id="rId45"/>
    </p:embeddedFont>
  </p:embeddedFontLst>
  <p:defaultTextStyle>
    <a:defPPr>
      <a:defRPr lang="pt-BR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9" Type="http://schemas.openxmlformats.org/officeDocument/2006/relationships/font" Target="fonts/font11.fntdata" /><Relationship Id="rId34" Type="http://schemas.openxmlformats.org/officeDocument/2006/relationships/font" Target="fonts/font6.fntdata" /><Relationship Id="rId42" Type="http://schemas.openxmlformats.org/officeDocument/2006/relationships/viewProps" Target="viewProps.xml" /><Relationship Id="rId33" Type="http://schemas.openxmlformats.org/officeDocument/2006/relationships/font" Target="fonts/font5.fntdata" /><Relationship Id="rId38" Type="http://schemas.openxmlformats.org/officeDocument/2006/relationships/font" Target="fonts/font10.fntdata" /><Relationship Id="rId29" Type="http://schemas.openxmlformats.org/officeDocument/2006/relationships/font" Target="fonts/font1.fntdata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2" Type="http://schemas.openxmlformats.org/officeDocument/2006/relationships/font" Target="fonts/font4.fntdata" /><Relationship Id="rId37" Type="http://schemas.openxmlformats.org/officeDocument/2006/relationships/font" Target="fonts/font9.fntdata" /><Relationship Id="rId40" Type="http://schemas.openxmlformats.org/officeDocument/2006/relationships/font" Target="fonts/font12.fntdata" /><Relationship Id="rId36" Type="http://schemas.openxmlformats.org/officeDocument/2006/relationships/font" Target="fonts/font8.fntdata" /><Relationship Id="rId31" Type="http://schemas.openxmlformats.org/officeDocument/2006/relationships/font" Target="fonts/font3.fntdata" /><Relationship Id="rId44" Type="http://schemas.openxmlformats.org/officeDocument/2006/relationships/tableStyles" Target="tableStyles.xml" /><Relationship Id="rId30" Type="http://schemas.openxmlformats.org/officeDocument/2006/relationships/font" Target="fonts/font2.fntdata" /><Relationship Id="rId35" Type="http://schemas.openxmlformats.org/officeDocument/2006/relationships/font" Target="fonts/font7.fntdata" /><Relationship Id="rId43" Type="http://schemas.openxmlformats.org/officeDocument/2006/relationships/theme" Target="theme/theme1.xml" /><Relationship Id="rId19" Type="http://schemas.openxmlformats.org/officeDocument/2006/relationships/slide" Target="slides/slide18.xml" /><Relationship Id="rId18" Type="http://schemas.openxmlformats.org/officeDocument/2006/relationships/slide" Target="slides/slide17.xml" /><Relationship Id="rId17" Type="http://schemas.openxmlformats.org/officeDocument/2006/relationships/slide" Target="slides/slide16.xml" /><Relationship Id="rId16" Type="http://schemas.openxmlformats.org/officeDocument/2006/relationships/slide" Target="slides/slide15.xml" /><Relationship Id="rId15" Type="http://schemas.openxmlformats.org/officeDocument/2006/relationships/slide" Target="slides/slide14.xml" /><Relationship Id="rId14" Type="http://schemas.openxmlformats.org/officeDocument/2006/relationships/slide" Target="slides/slide13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26" Type="http://schemas.openxmlformats.org/officeDocument/2006/relationships/slide" Target="slides/slide25.xml" /><Relationship Id="rId25" Type="http://schemas.openxmlformats.org/officeDocument/2006/relationships/slide" Target="slides/slide24.xml" /><Relationship Id="rId28" Type="http://schemas.openxmlformats.org/officeDocument/2006/relationships/slide" Target="slides/slide27.xml" /><Relationship Id="rId27" Type="http://schemas.openxmlformats.org/officeDocument/2006/relationships/slide" Target="slides/slide26.xml" /><Relationship Id="rId2" Type="http://schemas.openxmlformats.org/officeDocument/2006/relationships/slide" Target="slides/slide1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4" Type="http://schemas.openxmlformats.org/officeDocument/2006/relationships/slide" Target="slides/slide3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3" Type="http://schemas.openxmlformats.org/officeDocument/2006/relationships/slide" Target="slides/slide2.xml" /><Relationship Id="rId20" Type="http://schemas.openxmlformats.org/officeDocument/2006/relationships/slide" Target="slides/slide19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45" Type="http://schemas.openxmlformats.org/officeDocument/2006/relationships/font" Target="fonts/WPS_Specail_1.fntdata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Isbelys\Coleta%20de%20dados%20Pre-Natal.%20Isbelys%20Flatts%20(1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8077813994193"/>
          <c:y val="0.19354906456185791"/>
          <c:w val="0.83669437206083441"/>
          <c:h val="0.6451635485395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0.51219512195121952</c:v>
                </c:pt>
                <c:pt idx="1">
                  <c:v>0.68292682926829273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2144"/>
        <c:axId val="79048704"/>
      </c:barChart>
      <c:catAx>
        <c:axId val="785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048704"/>
        <c:crosses val="autoZero"/>
        <c:auto val="1"/>
        <c:lblAlgn val="ctr"/>
        <c:lblOffset val="100"/>
        <c:tickMarkSkip val="1"/>
        <c:noMultiLvlLbl val="0"/>
      </c:catAx>
      <c:valAx>
        <c:axId val="790487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5021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5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9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1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2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6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6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47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57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4A2B-69A8-4B3F-A023-051A4D4FF9D3}" type="datetimeFigureOut">
              <a:rPr lang="pt-BR" smtClean="0"/>
              <a:t>16/10/2015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2DC3-CA8F-44B1-8C35-FAC2AC23C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4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9" name="Retângulo 8"/>
          <p:cNvSpPr/>
          <p:nvPr/>
        </p:nvSpPr>
        <p:spPr>
          <a:xfrm>
            <a:off x="2313250" y="-18166"/>
            <a:ext cx="7648259" cy="185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/>
              <a:t/>
            </a:r>
            <a:endParaRPr lang="pt-BR" sz="2500" dirty="0"/>
          </a:p>
        </p:txBody>
      </p:sp>
      <p:pic>
        <p:nvPicPr>
          <p:cNvPr id="13" name="Imagem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val="0"/>
              </a:ext>
            </a:extLst>
          </a:blip>
          <a:srcRect t="18695" r="19223" b="18871" l="19225"/>
          <a:stretch/>
        </p:blipFill>
        <p:spPr bwMode="auto">
          <a:xfrm>
            <a:off x="5563381" y="1977590"/>
            <a:ext cx="1147995" cy="833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/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44513" y="2933455"/>
            <a:ext cx="9552060" cy="14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sz="3000" dirty="0" smtClean="0" b="1" err="1">
                <a:solidFill>
                  <a:srgbClr val="000000"/>
                </a:solidFill>
              </a:rPr>
              <a:t>Melhoria</a:t>
            </a:r>
            <a:r>
              <a:rPr sz="3000" dirty="0" smtClean="0" b="1">
                <a:solidFill>
                  <a:srgbClr val="000000"/>
                </a:solidFill>
              </a:rPr>
              <a:t> </a:t>
            </a:r>
            <a:r>
              <a:rPr sz="3000" dirty="0" b="1">
                <a:solidFill>
                  <a:srgbClr val="000000"/>
                </a:solidFill>
              </a:rPr>
              <a:t>da </a:t>
            </a:r>
            <a:r>
              <a:rPr sz="3000" dirty="0" b="1" err="1">
                <a:solidFill>
                  <a:srgbClr val="000000"/>
                </a:solidFill>
              </a:rPr>
              <a:t>Atenção</a:t>
            </a:r>
            <a:r>
              <a:rPr sz="3000" dirty="0" b="1">
                <a:solidFill>
                  <a:srgbClr val="000000"/>
                </a:solidFill>
              </a:rPr>
              <a:t> </a:t>
            </a:r>
            <a:r>
              <a:rPr sz="3000" dirty="0" b="1" err="1">
                <a:solidFill>
                  <a:srgbClr val="000000"/>
                </a:solidFill>
              </a:rPr>
              <a:t>ao</a:t>
            </a:r>
            <a:r>
              <a:rPr sz="3000" dirty="0" b="1">
                <a:solidFill>
                  <a:srgbClr val="000000"/>
                </a:solidFill>
              </a:rPr>
              <a:t> </a:t>
            </a:r>
            <a:r>
              <a:rPr sz="3000" dirty="0" b="1" err="1">
                <a:solidFill>
                  <a:srgbClr val="000000"/>
                </a:solidFill>
              </a:rPr>
              <a:t>Pré</a:t>
            </a:r>
            <a:r>
              <a:rPr sz="3000" dirty="0" b="1">
                <a:solidFill>
                  <a:srgbClr val="000000"/>
                </a:solidFill>
              </a:rPr>
              <a:t>-Natal e </a:t>
            </a:r>
            <a:r>
              <a:rPr sz="3000" dirty="0" b="1" err="1">
                <a:solidFill>
                  <a:srgbClr val="000000"/>
                </a:solidFill>
              </a:rPr>
              <a:t>Puerpério</a:t>
            </a:r>
            <a:r>
              <a:rPr sz="3000" dirty="0" b="1">
                <a:solidFill>
                  <a:srgbClr val="000000"/>
                </a:solidFill>
              </a:rPr>
              <a:t> </a:t>
            </a:r>
            <a:r>
              <a:rPr sz="3000" dirty="0" b="1" err="1">
                <a:solidFill>
                  <a:srgbClr val="000000"/>
                </a:solidFill>
              </a:rPr>
              <a:t>na</a:t>
            </a:r>
            <a:r>
              <a:rPr sz="3000" dirty="0" b="1">
                <a:solidFill>
                  <a:srgbClr val="000000"/>
                </a:solidFill>
              </a:rPr>
              <a:t> UBS </a:t>
            </a:r>
            <a:r>
              <a:rPr sz="3000" dirty="0" b="1" err="1">
                <a:solidFill>
                  <a:srgbClr val="000000"/>
                </a:solidFill>
              </a:rPr>
              <a:t>Congos</a:t>
            </a:r>
            <a:r>
              <a:rPr sz="3000" dirty="0" b="1">
                <a:solidFill>
                  <a:srgbClr val="000000"/>
                </a:solidFill>
              </a:rPr>
              <a:t>, </a:t>
            </a:r>
            <a:r>
              <a:rPr sz="3000" dirty="0" smtClean="0" b="1" err="1">
                <a:solidFill>
                  <a:srgbClr val="000000"/>
                </a:solidFill>
              </a:rPr>
              <a:t>Macapá</a:t>
            </a:r>
            <a:r>
              <a:rPr sz="3000" dirty="0" smtClean="0" b="1">
                <a:solidFill>
                  <a:srgbClr val="000000"/>
                </a:solidFill>
              </a:rPr>
              <a:t>/AP</a:t>
            </a:r>
            <a:endParaRPr lang="pt-BR" sz="3000" dirty="0" b="1">
              <a:solidFill>
                <a:srgbClr val="000000"/>
              </a:solidFill>
              <a:effectLst/>
              <a:latin charset="0" typeface="Arial" panose="020B0604020202020204" pitchFamily="34"/>
              <a:ea charset="0" typeface="Calibri" pitchFamily="34" panose="020F0502020204030204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835676" y="-987067"/>
            <a:ext cx="12819767" cy="101189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/>
              <a:t/>
            </a:r>
            <a:endParaRPr lang="pt-BR" sz="3100" dirty="0" smtClean="0" b="1">
              <a:solidFill>
                <a:srgbClr val="000000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/>
              <a:t/>
            </a:r>
            <a:endParaRPr lang="pt-BR" sz="3100" dirty="0" b="1">
              <a:solidFill>
                <a:srgbClr val="000000"/>
              </a:solidFill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/>
              <a:t/>
            </a:r>
            <a:endParaRPr lang="pt-BR" sz="3100" dirty="0" smtClean="0" b="1">
              <a:solidFill>
                <a:srgbClr val="000000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/>
              <a:t/>
            </a:r>
            <a:endParaRPr lang="pt-BR" sz="3100" dirty="0" b="1">
              <a:solidFill>
                <a:srgbClr val="000000"/>
              </a:solidFill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/>
              <a:t/>
            </a:r>
            <a:endParaRPr lang="pt-BR" sz="3100" dirty="0" smtClean="0" b="1">
              <a:solidFill>
                <a:srgbClr val="000000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dirty="0" smtClean="0" b="1">
                <a:solidFill>
                  <a:srgbClr val="000000"/>
                </a:solidFill>
                <a:effectLst/>
                <a:latin charset="0" typeface="Arial" pitchFamily="34"/>
                <a:ea charset="0" typeface="Times New Roman" pitchFamily="18" panose="02020603050405020304"/>
                <a:cs typeface="Arial" pitchFamily="34" charset="0"/>
              </a:rPr>
              <a:t>Universidade Aberta do SUS – UNASUS</a:t>
            </a:r>
            <a:endParaRPr lang="pt-BR" dirty="0" smtClean="0">
              <a:solidFill>
                <a:schemeClr val="bg1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dirty="0" smtClean="0" b="1">
                <a:solidFill>
                  <a:srgbClr val="000000"/>
                </a:solidFill>
                <a:effectLst/>
                <a:latin charset="0" typeface="Arial" pitchFamily="34"/>
                <a:ea charset="0" typeface="Times New Roman" pitchFamily="18" panose="02020603050405020304"/>
                <a:cs typeface="Arial" pitchFamily="34" charset="0"/>
              </a:rPr>
              <a:t>Universidade Federal de Pelotas</a:t>
            </a:r>
            <a:endParaRPr lang="pt-BR" dirty="0" smtClean="0">
              <a:solidFill>
                <a:schemeClr val="bg1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pt-BR" dirty="0" smtClean="0" b="1">
                <a:solidFill>
                  <a:srgbClr val="000000"/>
                </a:solidFill>
                <a:effectLst/>
                <a:latin charset="0" typeface="Arial" pitchFamily="34"/>
                <a:ea charset="0" typeface="Times New Roman" pitchFamily="18" panose="02020603050405020304"/>
                <a:cs typeface="Arial" pitchFamily="34" charset="0"/>
              </a:rPr>
              <a:t>Especialização em Saúde da Família</a:t>
            </a:r>
            <a:endParaRPr lang="pt-BR" dirty="0" smtClean="0">
              <a:solidFill>
                <a:schemeClr val="bg1"/>
              </a:solidFill>
              <a:effectLst/>
              <a:latin charset="0" typeface="Arial" pitchFamily="34"/>
              <a:ea charset="0" typeface="Times New Roman" pitchFamily="18" panose="02020603050405020304"/>
              <a:cs typeface="Arial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dirty="0" smtClean="0" b="1" err="1">
                <a:solidFill>
                  <a:srgbClr val="000000"/>
                </a:solidFill>
              </a:rPr>
              <a:t>Modalidade</a:t>
            </a:r>
            <a:r>
              <a:rPr dirty="0" smtClean="0" b="1">
                <a:solidFill>
                  <a:srgbClr val="000000"/>
                </a:solidFill>
              </a:rPr>
              <a:t> a </a:t>
            </a:r>
            <a:r>
              <a:rPr dirty="0" smtClean="0" b="1" err="1">
                <a:solidFill>
                  <a:srgbClr val="000000"/>
                </a:solidFill>
              </a:rPr>
              <a:t>Distância</a:t>
            </a:r>
            <a:endParaRPr dirty="0" b="1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6788" y="4796058"/>
            <a:ext cx="8843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/>
              <a:t/>
            </a:r>
            <a:endParaRPr dirty="0"/>
          </a:p>
          <a:p>
            <a:pPr algn="ctr"/>
            <a:r>
              <a:rPr lang="pt-BR" sz="2400" dirty="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Orientanda: Isbelys </a:t>
            </a:r>
            <a:r>
              <a:rPr lang="pt-BR" sz="2400" dirty="0" smtClean="0" b="1" err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Flatts</a:t>
            </a:r>
            <a:r>
              <a:rPr lang="pt-BR" sz="2400" dirty="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 Segundo</a:t>
            </a:r>
          </a:p>
          <a:p>
            <a:pPr algn="ctr"/>
            <a:r>
              <a:rPr/>
              <a:t/>
            </a:r>
            <a:endParaRPr lang="pt-BR" sz="2400" dirty="0" smtClean="0" b="1">
              <a:solidFill>
                <a:schemeClr val="bg1"/>
              </a:solidFill>
              <a:latin charset="0" typeface="Arial" panose="020B0604020202020204" pitchFamily="34"/>
              <a:cs typeface="Arial" panose="020B0604020202020204" pitchFamily="34" charset="0"/>
            </a:endParaRPr>
          </a:p>
          <a:p>
            <a:pPr algn="ctr"/>
            <a:r>
              <a:rPr lang="pt-BR" sz="2400" dirty="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 </a:t>
            </a:r>
            <a:r>
              <a:rPr lang="x-none" sz="240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 </a:t>
            </a:r>
            <a:r>
              <a:rPr lang="pt-BR" sz="2200" dirty="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Orientadora:  Daniela Patrícia Evangelista </a:t>
            </a:r>
            <a:r>
              <a:rPr lang="pt-BR" sz="2400" dirty="0" smtClean="0" b="1">
                <a:solidFill>
                  <a:schemeClr val="bg1"/>
                </a:solidFill>
                <a:latin charset="0" typeface="Arial" panose="020B0604020202020204" pitchFamily="34"/>
                <a:cs typeface="Arial" panose="020B0604020202020204" pitchFamily="34" charset="0"/>
              </a:rPr>
              <a:t>dos Santos</a:t>
            </a:r>
            <a:endParaRPr lang="pt-BR" dirty="0" b="1">
              <a:latin charset="0" typeface="Arial" panose="020B0604020202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val="20858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7724"/>
            <a:ext cx="11996382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1: Ampliar a cobertura de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pré-natal.</a:t>
            </a:r>
            <a:endParaRPr lang="pt-BR" sz="3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7182" y="968900"/>
            <a:ext cx="112586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1.1: Alcançar 100% de cobertura das gestantes cadastradas no Programa de </a:t>
            </a:r>
            <a:r>
              <a:rPr lang="pt-BR" sz="2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Pré-natal.</a:t>
            </a:r>
            <a:endParaRPr lang="pt-BR" sz="2500" dirty="0"/>
          </a:p>
        </p:txBody>
      </p:sp>
      <p:sp>
        <p:nvSpPr>
          <p:cNvPr id="4" name="GeoShape"/>
          <p:cNvSpPr/>
          <p:nvPr/>
        </p:nvSpPr>
        <p:spPr>
          <a:xfrm>
            <a:off x="6206529" y="1692322"/>
            <a:ext cx="5075109" cy="4908314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No </a:t>
            </a:r>
            <a:r>
              <a:rPr sz="2500" b="1" dirty="0" err="1">
                <a:solidFill>
                  <a:srgbClr val="000000"/>
                </a:solidFill>
              </a:rPr>
              <a:t>primeiro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mês</a:t>
            </a:r>
            <a:r>
              <a:rPr sz="2500" b="1" dirty="0">
                <a:solidFill>
                  <a:srgbClr val="000000"/>
                </a:solidFill>
              </a:rPr>
              <a:t> da </a:t>
            </a:r>
            <a:r>
              <a:rPr sz="2500" b="1" dirty="0" err="1">
                <a:solidFill>
                  <a:srgbClr val="000000"/>
                </a:solidFill>
              </a:rPr>
              <a:t>intervenção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cadastramos</a:t>
            </a:r>
            <a:r>
              <a:rPr sz="2500" b="1" dirty="0">
                <a:solidFill>
                  <a:srgbClr val="000000"/>
                </a:solidFill>
              </a:rPr>
              <a:t> no </a:t>
            </a:r>
            <a:r>
              <a:rPr sz="2500" b="1" dirty="0" err="1">
                <a:solidFill>
                  <a:srgbClr val="000000"/>
                </a:solidFill>
              </a:rPr>
              <a:t>programa</a:t>
            </a:r>
            <a:r>
              <a:rPr sz="2500" b="1" dirty="0">
                <a:solidFill>
                  <a:srgbClr val="000000"/>
                </a:solidFill>
              </a:rPr>
              <a:t> de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-natal 21 (51,2%)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, no </a:t>
            </a:r>
            <a:r>
              <a:rPr sz="2500" b="1" dirty="0" err="1">
                <a:solidFill>
                  <a:srgbClr val="000000"/>
                </a:solidFill>
              </a:rPr>
              <a:t>segundo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mês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terminamos</a:t>
            </a:r>
            <a:r>
              <a:rPr sz="2500" b="1" dirty="0">
                <a:solidFill>
                  <a:srgbClr val="000000"/>
                </a:solidFill>
              </a:rPr>
              <a:t> com 28 (68,3%)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cadastradas</a:t>
            </a:r>
            <a:r>
              <a:rPr sz="2500" b="1" dirty="0">
                <a:solidFill>
                  <a:srgbClr val="000000"/>
                </a:solidFill>
              </a:rPr>
              <a:t> no </a:t>
            </a:r>
            <a:r>
              <a:rPr sz="2500" b="1" dirty="0" err="1">
                <a:solidFill>
                  <a:srgbClr val="000000"/>
                </a:solidFill>
              </a:rPr>
              <a:t>programa</a:t>
            </a:r>
            <a:r>
              <a:rPr sz="2500" b="1" dirty="0">
                <a:solidFill>
                  <a:srgbClr val="000000"/>
                </a:solidFill>
              </a:rPr>
              <a:t> do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-natal de 41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pertencentes</a:t>
            </a:r>
            <a:r>
              <a:rPr sz="2500" b="1" dirty="0">
                <a:solidFill>
                  <a:srgbClr val="000000"/>
                </a:solidFill>
              </a:rPr>
              <a:t> à </a:t>
            </a:r>
            <a:r>
              <a:rPr sz="2500" b="1" dirty="0" err="1">
                <a:solidFill>
                  <a:srgbClr val="000000"/>
                </a:solidFill>
              </a:rPr>
              <a:t>área</a:t>
            </a:r>
            <a:r>
              <a:rPr sz="2500" b="1" dirty="0">
                <a:solidFill>
                  <a:srgbClr val="000000"/>
                </a:solidFill>
              </a:rPr>
              <a:t> da </a:t>
            </a:r>
            <a:r>
              <a:rPr sz="2500" b="1" dirty="0" err="1">
                <a:solidFill>
                  <a:srgbClr val="000000"/>
                </a:solidFill>
              </a:rPr>
              <a:t>abrangência</a:t>
            </a:r>
            <a:r>
              <a:rPr sz="2500" b="1" dirty="0">
                <a:solidFill>
                  <a:srgbClr val="000000"/>
                </a:solidFill>
              </a:rPr>
              <a:t>, no </a:t>
            </a:r>
            <a:r>
              <a:rPr sz="2500" b="1" dirty="0" err="1">
                <a:solidFill>
                  <a:srgbClr val="000000"/>
                </a:solidFill>
              </a:rPr>
              <a:t>terceiro</a:t>
            </a:r>
            <a:r>
              <a:rPr sz="2500" b="1" dirty="0">
                <a:solidFill>
                  <a:srgbClr val="000000"/>
                </a:solidFill>
              </a:rPr>
              <a:t> e </a:t>
            </a:r>
            <a:r>
              <a:rPr sz="2500" b="1" dirty="0" err="1">
                <a:solidFill>
                  <a:srgbClr val="000000"/>
                </a:solidFill>
              </a:rPr>
              <a:t>último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mês</a:t>
            </a:r>
            <a:r>
              <a:rPr sz="2500" b="1" dirty="0">
                <a:solidFill>
                  <a:srgbClr val="000000"/>
                </a:solidFill>
              </a:rPr>
              <a:t> da </a:t>
            </a:r>
            <a:r>
              <a:rPr sz="2500" b="1" dirty="0" err="1">
                <a:solidFill>
                  <a:srgbClr val="000000"/>
                </a:solidFill>
              </a:rPr>
              <a:t>intervenção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cadastramos</a:t>
            </a:r>
            <a:r>
              <a:rPr sz="2500" b="1" dirty="0">
                <a:solidFill>
                  <a:srgbClr val="000000"/>
                </a:solidFill>
              </a:rPr>
              <a:t> 41 (100%) das </a:t>
            </a:r>
            <a:r>
              <a:rPr sz="2500" b="1" dirty="0" err="1" smtClean="0">
                <a:solidFill>
                  <a:srgbClr val="000000"/>
                </a:solidFill>
              </a:rPr>
              <a:t>gestantes</a:t>
            </a:r>
            <a:r>
              <a:rPr lang="pt-BR" sz="2500" b="1" dirty="0" smtClean="0">
                <a:solidFill>
                  <a:srgbClr val="000000"/>
                </a:solidFill>
              </a:rPr>
              <a:t>.</a:t>
            </a:r>
            <a:endParaRPr lang="zh-CN" altLang="en-US" sz="25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0534493"/>
              </p:ext>
            </p:extLst>
          </p:nvPr>
        </p:nvGraphicFramePr>
        <p:xfrm>
          <a:off x="577182" y="2277682"/>
          <a:ext cx="5004752" cy="367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0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99673" y="0"/>
            <a:ext cx="12843989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Melhorar a qualidade da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atenção ao pré-natal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034691" y="2022580"/>
            <a:ext cx="12192000" cy="2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3706" y="5104895"/>
            <a:ext cx="4923225" cy="14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98749" y="5615034"/>
            <a:ext cx="744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auto">
          <a:xfrm>
            <a:off x="436005" y="3863491"/>
            <a:ext cx="12196037" cy="69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00" name="Rectangle 2"/>
          <p:cNvSpPr>
            <a:spLocks noChangeArrowheads="1"/>
          </p:cNvSpPr>
          <p:nvPr/>
        </p:nvSpPr>
        <p:spPr bwMode="auto">
          <a:xfrm>
            <a:off x="3106537" y="4372164"/>
            <a:ext cx="5831571" cy="217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04" name="GeoShape"/>
          <p:cNvSpPr/>
          <p:nvPr/>
        </p:nvSpPr>
        <p:spPr>
          <a:xfrm>
            <a:off x="2918813" y="853843"/>
            <a:ext cx="7248588" cy="1453351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2.1.Garantir a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o </a:t>
            </a:r>
            <a:r>
              <a:rPr sz="2500" b="1" dirty="0" err="1">
                <a:solidFill>
                  <a:srgbClr val="000000"/>
                </a:solidFill>
              </a:rPr>
              <a:t>ingresso</a:t>
            </a:r>
            <a:r>
              <a:rPr sz="2500" b="1" dirty="0">
                <a:solidFill>
                  <a:srgbClr val="000000"/>
                </a:solidFill>
              </a:rPr>
              <a:t> no </a:t>
            </a:r>
            <a:r>
              <a:rPr sz="2500" b="1" dirty="0" err="1">
                <a:solidFill>
                  <a:srgbClr val="000000"/>
                </a:solidFill>
              </a:rPr>
              <a:t>programa</a:t>
            </a:r>
            <a:r>
              <a:rPr sz="2500" b="1" dirty="0">
                <a:solidFill>
                  <a:srgbClr val="000000"/>
                </a:solidFill>
              </a:rPr>
              <a:t> de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 -Natal no </a:t>
            </a:r>
            <a:r>
              <a:rPr sz="2500" b="1" dirty="0" err="1">
                <a:solidFill>
                  <a:srgbClr val="000000"/>
                </a:solidFill>
              </a:rPr>
              <a:t>primeiro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trimestre</a:t>
            </a:r>
            <a:r>
              <a:rPr sz="2500" b="1" dirty="0">
                <a:solidFill>
                  <a:srgbClr val="000000"/>
                </a:solidFill>
              </a:rPr>
              <a:t> de </a:t>
            </a:r>
            <a:r>
              <a:rPr sz="2500" b="1" dirty="0" err="1">
                <a:solidFill>
                  <a:srgbClr val="000000"/>
                </a:solidFill>
              </a:rPr>
              <a:t>gestação</a:t>
            </a:r>
            <a:r>
              <a:rPr sz="2500" b="1" dirty="0">
                <a:solidFill>
                  <a:srgbClr val="000000"/>
                </a:solidFill>
              </a:rPr>
              <a:t>.</a:t>
            </a:r>
            <a:endParaRPr lang="zh-CN" altLang="en-US" sz="2500" dirty="0"/>
          </a:p>
        </p:txBody>
      </p:sp>
      <p:sp>
        <p:nvSpPr>
          <p:cNvPr id="1108" name="GeoShape"/>
          <p:cNvSpPr/>
          <p:nvPr/>
        </p:nvSpPr>
        <p:spPr>
          <a:xfrm>
            <a:off x="96890" y="2513085"/>
            <a:ext cx="4826336" cy="1610797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2.2: </a:t>
            </a:r>
            <a:r>
              <a:rPr sz="2500" b="1" dirty="0" err="1">
                <a:solidFill>
                  <a:srgbClr val="000000"/>
                </a:solidFill>
              </a:rPr>
              <a:t>Realizar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pelo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menos</a:t>
            </a:r>
            <a:r>
              <a:rPr sz="2500" b="1" dirty="0">
                <a:solidFill>
                  <a:srgbClr val="000000"/>
                </a:solidFill>
              </a:rPr>
              <a:t> um </a:t>
            </a:r>
            <a:r>
              <a:rPr sz="2500" b="1" dirty="0" err="1">
                <a:solidFill>
                  <a:srgbClr val="000000"/>
                </a:solidFill>
              </a:rPr>
              <a:t>exame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ginecológico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por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trimestre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em</a:t>
            </a:r>
            <a:r>
              <a:rPr sz="2500" b="1" dirty="0">
                <a:solidFill>
                  <a:srgbClr val="000000"/>
                </a:solidFill>
              </a:rPr>
              <a:t>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durante</a:t>
            </a:r>
            <a:r>
              <a:rPr sz="2500" b="1" dirty="0">
                <a:solidFill>
                  <a:srgbClr val="000000"/>
                </a:solidFill>
              </a:rPr>
              <a:t> o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-Natal.</a:t>
            </a:r>
            <a:endParaRPr lang="zh-CN" altLang="en-US" sz="2500" dirty="0"/>
          </a:p>
        </p:txBody>
      </p:sp>
      <p:sp>
        <p:nvSpPr>
          <p:cNvPr id="1102" name="Rectangle 2"/>
          <p:cNvSpPr>
            <a:spLocks noChangeArrowheads="1"/>
          </p:cNvSpPr>
          <p:nvPr/>
        </p:nvSpPr>
        <p:spPr bwMode="auto">
          <a:xfrm>
            <a:off x="2646310" y="5347120"/>
            <a:ext cx="6367576" cy="156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06" name="GeoShape"/>
          <p:cNvSpPr/>
          <p:nvPr/>
        </p:nvSpPr>
        <p:spPr>
          <a:xfrm>
            <a:off x="2113414" y="4826336"/>
            <a:ext cx="8829107" cy="1659242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2.4: </a:t>
            </a:r>
            <a:r>
              <a:rPr sz="2600" b="1" dirty="0" err="1">
                <a:solidFill>
                  <a:srgbClr val="000000"/>
                </a:solidFill>
              </a:rPr>
              <a:t>Garantir</a:t>
            </a:r>
            <a:r>
              <a:rPr sz="2600" b="1" dirty="0">
                <a:solidFill>
                  <a:srgbClr val="000000"/>
                </a:solidFill>
              </a:rPr>
              <a:t> a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solicitação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exames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laboratoriais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acordo</a:t>
            </a:r>
            <a:r>
              <a:rPr sz="2600" b="1" dirty="0">
                <a:solidFill>
                  <a:srgbClr val="000000"/>
                </a:solidFill>
              </a:rPr>
              <a:t> com </a:t>
            </a:r>
            <a:r>
              <a:rPr sz="2600" b="1" dirty="0" err="1">
                <a:solidFill>
                  <a:srgbClr val="000000"/>
                </a:solidFill>
              </a:rPr>
              <a:t>protocolo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lang="zh-CN" altLang="en-US" sz="2600" dirty="0"/>
          </a:p>
        </p:txBody>
      </p:sp>
      <p:sp>
        <p:nvSpPr>
          <p:cNvPr id="1110" name="GeoShape"/>
          <p:cNvSpPr/>
          <p:nvPr/>
        </p:nvSpPr>
        <p:spPr>
          <a:xfrm>
            <a:off x="7375756" y="2500974"/>
            <a:ext cx="4572001" cy="1538129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2.3: </a:t>
            </a:r>
            <a:r>
              <a:rPr sz="2500" b="1" dirty="0" err="1">
                <a:solidFill>
                  <a:srgbClr val="000000"/>
                </a:solidFill>
              </a:rPr>
              <a:t>Realizar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pelo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menos</a:t>
            </a:r>
            <a:r>
              <a:rPr sz="2500" b="1" dirty="0">
                <a:solidFill>
                  <a:srgbClr val="000000"/>
                </a:solidFill>
              </a:rPr>
              <a:t> um </a:t>
            </a:r>
            <a:r>
              <a:rPr sz="2500" b="1" dirty="0" err="1">
                <a:solidFill>
                  <a:srgbClr val="000000"/>
                </a:solidFill>
              </a:rPr>
              <a:t>exame</a:t>
            </a:r>
            <a:r>
              <a:rPr sz="2500" b="1" dirty="0">
                <a:solidFill>
                  <a:srgbClr val="000000"/>
                </a:solidFill>
              </a:rPr>
              <a:t> de mamas </a:t>
            </a:r>
            <a:r>
              <a:rPr sz="2500" b="1" dirty="0" err="1">
                <a:solidFill>
                  <a:srgbClr val="000000"/>
                </a:solidFill>
              </a:rPr>
              <a:t>em</a:t>
            </a:r>
            <a:r>
              <a:rPr sz="2500" b="1" dirty="0">
                <a:solidFill>
                  <a:srgbClr val="000000"/>
                </a:solidFill>
              </a:rPr>
              <a:t>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.</a:t>
            </a:r>
            <a:endParaRPr lang="zh-CN" altLang="en-US" sz="2500" dirty="0"/>
          </a:p>
        </p:txBody>
      </p:sp>
      <p:cxnSp>
        <p:nvCxnSpPr>
          <p:cNvPr id="1113" name="GeoShape"/>
          <p:cNvCxnSpPr/>
          <p:nvPr/>
        </p:nvCxnSpPr>
        <p:spPr>
          <a:xfrm>
            <a:off x="4923226" y="3475931"/>
            <a:ext cx="2452530" cy="0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1114" name="GeoShape"/>
          <p:cNvCxnSpPr/>
          <p:nvPr/>
        </p:nvCxnSpPr>
        <p:spPr>
          <a:xfrm>
            <a:off x="6243353" y="2307194"/>
            <a:ext cx="0" cy="2519142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sp>
        <p:nvSpPr>
          <p:cNvPr id="1115" name="GeoShape"/>
          <p:cNvSpPr/>
          <p:nvPr/>
        </p:nvSpPr>
        <p:spPr>
          <a:xfrm>
            <a:off x="5256286" y="2670532"/>
            <a:ext cx="1659242" cy="1622908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4000" b="1">
                <a:solidFill>
                  <a:srgbClr val="000000"/>
                </a:solidFill>
              </a:rPr>
              <a:t>100%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865133" y="66611"/>
            <a:ext cx="13600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Melhorar a qualidade da atenção ao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pré-natal.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</a:rPr>
              <a:t>                                                                                          </a:t>
            </a:r>
            <a:r>
              <a:rPr sz="3000" b="1" dirty="0" err="1">
                <a:solidFill>
                  <a:srgbClr val="000000"/>
                </a:solidFill>
              </a:rPr>
              <a:t>Continuação</a:t>
            </a:r>
            <a:endParaRPr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034691" y="2022580"/>
            <a:ext cx="12192000" cy="2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68561" y="3954325"/>
            <a:ext cx="0" cy="3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98749" y="5615034"/>
            <a:ext cx="744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00" name="Rectangle 2"/>
          <p:cNvSpPr>
            <a:spLocks noChangeArrowheads="1"/>
          </p:cNvSpPr>
          <p:nvPr/>
        </p:nvSpPr>
        <p:spPr bwMode="auto">
          <a:xfrm>
            <a:off x="48445" y="6091963"/>
            <a:ext cx="11560195" cy="6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sz="2700" b="1">
                <a:solidFill>
                  <a:srgbClr val="000000"/>
                </a:solidFill>
              </a:rPr>
              <a:t>Nestes indicadores os resultados atingiram 100% das gestantes atendidas na unidade</a:t>
            </a:r>
            <a:endParaRPr lang="pt-BR"/>
          </a:p>
        </p:txBody>
      </p:sp>
      <p:sp>
        <p:nvSpPr>
          <p:cNvPr id="1104" name="GeoShape"/>
          <p:cNvSpPr/>
          <p:nvPr/>
        </p:nvSpPr>
        <p:spPr>
          <a:xfrm>
            <a:off x="2870368" y="1005235"/>
            <a:ext cx="7418145" cy="1404906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3000" b="1">
                <a:solidFill>
                  <a:srgbClr val="000000"/>
                </a:solidFill>
              </a:rPr>
              <a:t>Meta 2.5: Garantir a 100% das gestantes a prescrição de sulfato ferroso e ácido fólico conforme protocolo.</a:t>
            </a:r>
            <a:endParaRPr lang="zh-CN" altLang="en-US"/>
          </a:p>
        </p:txBody>
      </p:sp>
      <p:sp>
        <p:nvSpPr>
          <p:cNvPr id="1108" name="GeoShape"/>
          <p:cNvSpPr/>
          <p:nvPr/>
        </p:nvSpPr>
        <p:spPr>
          <a:xfrm>
            <a:off x="121112" y="2567586"/>
            <a:ext cx="4626501" cy="1556296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2.6: </a:t>
            </a:r>
            <a:r>
              <a:rPr sz="2500" b="1" dirty="0" err="1">
                <a:solidFill>
                  <a:srgbClr val="000000"/>
                </a:solidFill>
              </a:rPr>
              <a:t>Garantir</a:t>
            </a:r>
            <a:r>
              <a:rPr sz="2500" b="1" dirty="0">
                <a:solidFill>
                  <a:srgbClr val="000000"/>
                </a:solidFill>
              </a:rPr>
              <a:t> que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estejam</a:t>
            </a:r>
            <a:r>
              <a:rPr sz="2500" b="1" dirty="0">
                <a:solidFill>
                  <a:srgbClr val="000000"/>
                </a:solidFill>
              </a:rPr>
              <a:t> com </a:t>
            </a:r>
            <a:r>
              <a:rPr sz="2500" b="1" dirty="0" err="1">
                <a:solidFill>
                  <a:srgbClr val="000000"/>
                </a:solidFill>
              </a:rPr>
              <a:t>vacina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antitetânica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em</a:t>
            </a:r>
            <a:r>
              <a:rPr sz="2500" b="1" dirty="0">
                <a:solidFill>
                  <a:srgbClr val="000000"/>
                </a:solidFill>
              </a:rPr>
              <a:t> dia.</a:t>
            </a:r>
            <a:endParaRPr lang="zh-CN" altLang="en-US" sz="2500" dirty="0"/>
          </a:p>
        </p:txBody>
      </p:sp>
      <p:sp>
        <p:nvSpPr>
          <p:cNvPr id="1102" name="Rectangle 2"/>
          <p:cNvSpPr>
            <a:spLocks noChangeArrowheads="1"/>
          </p:cNvSpPr>
          <p:nvPr/>
        </p:nvSpPr>
        <p:spPr bwMode="auto">
          <a:xfrm>
            <a:off x="7066919" y="4584111"/>
            <a:ext cx="4632556" cy="12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06" name="GeoShape"/>
          <p:cNvSpPr/>
          <p:nvPr/>
        </p:nvSpPr>
        <p:spPr>
          <a:xfrm>
            <a:off x="139279" y="4299497"/>
            <a:ext cx="5456122" cy="1574463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2.8: </a:t>
            </a:r>
            <a:r>
              <a:rPr sz="2500" b="1" dirty="0" err="1">
                <a:solidFill>
                  <a:srgbClr val="000000"/>
                </a:solidFill>
              </a:rPr>
              <a:t>Realizar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avaliação</a:t>
            </a:r>
            <a:r>
              <a:rPr sz="2500" b="1" dirty="0">
                <a:solidFill>
                  <a:srgbClr val="000000"/>
                </a:solidFill>
              </a:rPr>
              <a:t> da </a:t>
            </a:r>
            <a:r>
              <a:rPr sz="2500" b="1" dirty="0" err="1">
                <a:solidFill>
                  <a:srgbClr val="000000"/>
                </a:solidFill>
              </a:rPr>
              <a:t>necessidade</a:t>
            </a:r>
            <a:r>
              <a:rPr sz="2500" b="1" dirty="0">
                <a:solidFill>
                  <a:srgbClr val="000000"/>
                </a:solidFill>
              </a:rPr>
              <a:t> de </a:t>
            </a:r>
            <a:r>
              <a:rPr sz="2500" b="1" dirty="0" err="1">
                <a:solidFill>
                  <a:srgbClr val="000000"/>
                </a:solidFill>
              </a:rPr>
              <a:t>atendimento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odontológico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em</a:t>
            </a:r>
            <a:r>
              <a:rPr sz="2500" b="1" dirty="0">
                <a:solidFill>
                  <a:srgbClr val="000000"/>
                </a:solidFill>
              </a:rPr>
              <a:t>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durante</a:t>
            </a:r>
            <a:r>
              <a:rPr sz="2500" b="1" dirty="0">
                <a:solidFill>
                  <a:srgbClr val="000000"/>
                </a:solidFill>
              </a:rPr>
              <a:t> o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-natal.</a:t>
            </a:r>
            <a:endParaRPr lang="zh-CN" altLang="en-US" sz="2500" dirty="0"/>
          </a:p>
        </p:txBody>
      </p:sp>
      <p:cxnSp>
        <p:nvCxnSpPr>
          <p:cNvPr id="1113" name="GeoShape"/>
          <p:cNvCxnSpPr/>
          <p:nvPr/>
        </p:nvCxnSpPr>
        <p:spPr>
          <a:xfrm>
            <a:off x="4747613" y="3475931"/>
            <a:ext cx="3033870" cy="0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1114" name="GeoShape"/>
          <p:cNvCxnSpPr/>
          <p:nvPr/>
        </p:nvCxnSpPr>
        <p:spPr>
          <a:xfrm>
            <a:off x="6243353" y="2149748"/>
            <a:ext cx="0" cy="520784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1122" name="GeoShape"/>
          <p:cNvCxnSpPr/>
          <p:nvPr/>
        </p:nvCxnSpPr>
        <p:spPr>
          <a:xfrm>
            <a:off x="5462177" y="3530431"/>
            <a:ext cx="0" cy="769066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sp>
        <p:nvSpPr>
          <p:cNvPr id="1128" name="GeoShape"/>
          <p:cNvSpPr/>
          <p:nvPr/>
        </p:nvSpPr>
        <p:spPr>
          <a:xfrm>
            <a:off x="6879194" y="4257107"/>
            <a:ext cx="4947449" cy="1616853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2.9: </a:t>
            </a:r>
            <a:r>
              <a:rPr sz="2500" b="1" dirty="0" err="1">
                <a:solidFill>
                  <a:srgbClr val="000000"/>
                </a:solidFill>
              </a:rPr>
              <a:t>Garantir</a:t>
            </a:r>
            <a:r>
              <a:rPr sz="2500" b="1" dirty="0">
                <a:solidFill>
                  <a:srgbClr val="000000"/>
                </a:solidFill>
              </a:rPr>
              <a:t> a </a:t>
            </a:r>
            <a:r>
              <a:rPr sz="2500" b="1" dirty="0" err="1">
                <a:solidFill>
                  <a:srgbClr val="000000"/>
                </a:solidFill>
              </a:rPr>
              <a:t>primeira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consulta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odontológica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programática</a:t>
            </a:r>
            <a:r>
              <a:rPr sz="2500" b="1" dirty="0">
                <a:solidFill>
                  <a:srgbClr val="000000"/>
                </a:solidFill>
              </a:rPr>
              <a:t> para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cadastradas</a:t>
            </a:r>
            <a:r>
              <a:rPr sz="2500" b="1" dirty="0">
                <a:solidFill>
                  <a:srgbClr val="000000"/>
                </a:solidFill>
              </a:rPr>
              <a:t>.</a:t>
            </a:r>
            <a:endParaRPr lang="zh-CN" altLang="en-US" sz="2500" dirty="0"/>
          </a:p>
        </p:txBody>
      </p:sp>
      <p:sp>
        <p:nvSpPr>
          <p:cNvPr id="1132" name="GeoShape"/>
          <p:cNvSpPr/>
          <p:nvPr/>
        </p:nvSpPr>
        <p:spPr>
          <a:xfrm>
            <a:off x="5135173" y="2670532"/>
            <a:ext cx="2035700" cy="1385225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4500" b="1">
                <a:solidFill>
                  <a:srgbClr val="000000"/>
                </a:solidFill>
              </a:rPr>
              <a:t>100%</a:t>
            </a:r>
            <a:endParaRPr lang="zh-CN" altLang="en-US"/>
          </a:p>
        </p:txBody>
      </p:sp>
      <p:cxnSp>
        <p:nvCxnSpPr>
          <p:cNvPr id="1134" name="GeoShape"/>
          <p:cNvCxnSpPr/>
          <p:nvPr/>
        </p:nvCxnSpPr>
        <p:spPr>
          <a:xfrm>
            <a:off x="7006363" y="4045159"/>
            <a:ext cx="0" cy="230114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sp>
        <p:nvSpPr>
          <p:cNvPr id="1138" name="GeoShape"/>
          <p:cNvSpPr/>
          <p:nvPr/>
        </p:nvSpPr>
        <p:spPr>
          <a:xfrm>
            <a:off x="7518145" y="2603364"/>
            <a:ext cx="4559888" cy="1423072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500" b="1" dirty="0">
                <a:solidFill>
                  <a:srgbClr val="000000"/>
                </a:solidFill>
              </a:rPr>
              <a:t>Meta 2.7: </a:t>
            </a:r>
            <a:r>
              <a:rPr sz="2500" b="1" dirty="0" err="1">
                <a:solidFill>
                  <a:srgbClr val="000000"/>
                </a:solidFill>
              </a:rPr>
              <a:t>Garantir</a:t>
            </a:r>
            <a:r>
              <a:rPr sz="2500" b="1" dirty="0">
                <a:solidFill>
                  <a:srgbClr val="000000"/>
                </a:solidFill>
              </a:rPr>
              <a:t> que 100%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com </a:t>
            </a:r>
            <a:r>
              <a:rPr sz="2500" b="1" dirty="0" err="1">
                <a:solidFill>
                  <a:srgbClr val="000000"/>
                </a:solidFill>
              </a:rPr>
              <a:t>vacina</a:t>
            </a:r>
            <a:r>
              <a:rPr sz="2500" b="1" dirty="0">
                <a:solidFill>
                  <a:srgbClr val="000000"/>
                </a:solidFill>
              </a:rPr>
              <a:t> contra </a:t>
            </a:r>
            <a:r>
              <a:rPr sz="2500" b="1" dirty="0" err="1">
                <a:solidFill>
                  <a:srgbClr val="000000"/>
                </a:solidFill>
              </a:rPr>
              <a:t>hepatite</a:t>
            </a:r>
            <a:r>
              <a:rPr sz="2500" b="1" dirty="0">
                <a:solidFill>
                  <a:srgbClr val="000000"/>
                </a:solidFill>
              </a:rPr>
              <a:t> B </a:t>
            </a:r>
            <a:r>
              <a:rPr sz="2500" b="1" dirty="0" err="1">
                <a:solidFill>
                  <a:srgbClr val="000000"/>
                </a:solidFill>
              </a:rPr>
              <a:t>em</a:t>
            </a:r>
            <a:r>
              <a:rPr sz="2500" b="1" dirty="0">
                <a:solidFill>
                  <a:srgbClr val="000000"/>
                </a:solidFill>
              </a:rPr>
              <a:t> dia.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572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921" y="193929"/>
            <a:ext cx="11862165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sz="3500" b="1" dirty="0" err="1">
                <a:solidFill>
                  <a:srgbClr val="000000"/>
                </a:solidFill>
              </a:rPr>
              <a:t>Objetivo</a:t>
            </a:r>
            <a:r>
              <a:rPr sz="3500" b="1" dirty="0">
                <a:solidFill>
                  <a:srgbClr val="000000"/>
                </a:solidFill>
              </a:rPr>
              <a:t> 3: </a:t>
            </a:r>
            <a:r>
              <a:rPr sz="3500" b="1" dirty="0" err="1">
                <a:solidFill>
                  <a:srgbClr val="000000"/>
                </a:solidFill>
              </a:rPr>
              <a:t>Melhorar</a:t>
            </a:r>
            <a:r>
              <a:rPr sz="3500" b="1" dirty="0">
                <a:solidFill>
                  <a:srgbClr val="000000"/>
                </a:solidFill>
              </a:rPr>
              <a:t> a </a:t>
            </a:r>
            <a:r>
              <a:rPr sz="3500" b="1" dirty="0" err="1">
                <a:solidFill>
                  <a:srgbClr val="000000"/>
                </a:solidFill>
              </a:rPr>
              <a:t>adesão</a:t>
            </a:r>
            <a:r>
              <a:rPr sz="3500" b="1" dirty="0">
                <a:solidFill>
                  <a:srgbClr val="000000"/>
                </a:solidFill>
              </a:rPr>
              <a:t> </a:t>
            </a:r>
            <a:r>
              <a:rPr sz="3500" b="1" dirty="0" err="1">
                <a:solidFill>
                  <a:srgbClr val="000000"/>
                </a:solidFill>
              </a:rPr>
              <a:t>ao</a:t>
            </a:r>
            <a:r>
              <a:rPr sz="3500" b="1" dirty="0">
                <a:solidFill>
                  <a:srgbClr val="000000"/>
                </a:solidFill>
              </a:rPr>
              <a:t> </a:t>
            </a:r>
            <a:r>
              <a:rPr sz="3500" b="1" dirty="0" err="1">
                <a:solidFill>
                  <a:srgbClr val="000000"/>
                </a:solidFill>
              </a:rPr>
              <a:t>Pré</a:t>
            </a:r>
            <a:r>
              <a:rPr sz="3500" b="1" dirty="0">
                <a:solidFill>
                  <a:srgbClr val="000000"/>
                </a:solidFill>
              </a:rPr>
              <a:t>-Natal. </a:t>
            </a:r>
          </a:p>
          <a:p>
            <a:pPr lvl="0" indent="540385" algn="just">
              <a:lnSpc>
                <a:spcPct val="150000"/>
              </a:lnSpc>
            </a:pPr>
            <a:endParaRPr lang="pt-BR" sz="3000" b="1" dirty="0" smtClean="0">
              <a:solidFill>
                <a:srgbClr val="000000"/>
              </a:solidFill>
            </a:endParaRPr>
          </a:p>
          <a:p>
            <a:pPr lvl="0" indent="540385" algn="just">
              <a:lnSpc>
                <a:spcPct val="150000"/>
              </a:lnSpc>
            </a:pPr>
            <a:r>
              <a:rPr sz="3000" b="1" dirty="0" smtClean="0">
                <a:solidFill>
                  <a:srgbClr val="000000"/>
                </a:solidFill>
              </a:rPr>
              <a:t>Meta </a:t>
            </a:r>
            <a:r>
              <a:rPr sz="3000" b="1" dirty="0">
                <a:solidFill>
                  <a:srgbClr val="000000"/>
                </a:solidFill>
              </a:rPr>
              <a:t>3.1: </a:t>
            </a:r>
            <a:r>
              <a:rPr sz="3000" b="1" dirty="0" err="1">
                <a:solidFill>
                  <a:srgbClr val="000000"/>
                </a:solidFill>
              </a:rPr>
              <a:t>Realizar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busca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ativa</a:t>
            </a:r>
            <a:r>
              <a:rPr sz="3000" b="1" dirty="0">
                <a:solidFill>
                  <a:srgbClr val="000000"/>
                </a:solidFill>
              </a:rPr>
              <a:t> de 100% das </a:t>
            </a:r>
            <a:r>
              <a:rPr sz="3000" b="1" dirty="0" err="1">
                <a:solidFill>
                  <a:srgbClr val="000000"/>
                </a:solidFill>
              </a:rPr>
              <a:t>gestantes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 smtClean="0">
                <a:solidFill>
                  <a:srgbClr val="000000"/>
                </a:solidFill>
              </a:rPr>
              <a:t>faltosas</a:t>
            </a:r>
            <a:r>
              <a:rPr lang="pt-BR" sz="3000" b="1" dirty="0" smtClean="0">
                <a:solidFill>
                  <a:srgbClr val="000000"/>
                </a:solidFill>
              </a:rPr>
              <a:t> à</a:t>
            </a:r>
            <a:r>
              <a:rPr sz="3000" b="1" dirty="0" smtClean="0">
                <a:solidFill>
                  <a:srgbClr val="000000"/>
                </a:solidFill>
              </a:rPr>
              <a:t>s </a:t>
            </a:r>
            <a:r>
              <a:rPr lang="pt-BR" sz="3000" b="1" dirty="0" smtClean="0">
                <a:solidFill>
                  <a:srgbClr val="000000"/>
                </a:solidFill>
              </a:rPr>
              <a:t>   </a:t>
            </a:r>
            <a:r>
              <a:rPr sz="3000" b="1" dirty="0" err="1" smtClean="0">
                <a:solidFill>
                  <a:srgbClr val="000000"/>
                </a:solidFill>
              </a:rPr>
              <a:t>consultas</a:t>
            </a:r>
            <a:r>
              <a:rPr sz="3000" b="1" dirty="0">
                <a:solidFill>
                  <a:srgbClr val="000000"/>
                </a:solidFill>
              </a:rPr>
              <a:t>.           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229292" y="3436072"/>
            <a:ext cx="9767729" cy="1532074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3000" b="1" u="none">
                <a:solidFill>
                  <a:srgbClr val="000000"/>
                </a:solidFill>
              </a:rPr>
              <a:t>Neste indicador os resultados atingiram 100% das usuárias atendidas na unidade durante a intervenção.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16307" y="2496434"/>
            <a:ext cx="14227588" cy="25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4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505" y="296725"/>
            <a:ext cx="10907297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sz="3500" b="1" dirty="0" err="1">
                <a:solidFill>
                  <a:srgbClr val="000000"/>
                </a:solidFill>
              </a:rPr>
              <a:t>Objetivo</a:t>
            </a:r>
            <a:r>
              <a:rPr sz="3500" b="1" dirty="0">
                <a:solidFill>
                  <a:srgbClr val="000000"/>
                </a:solidFill>
              </a:rPr>
              <a:t> 4: </a:t>
            </a:r>
            <a:r>
              <a:rPr sz="3500" b="1" dirty="0" err="1">
                <a:solidFill>
                  <a:srgbClr val="000000"/>
                </a:solidFill>
              </a:rPr>
              <a:t>Melhorar</a:t>
            </a:r>
            <a:r>
              <a:rPr sz="3500" b="1" dirty="0">
                <a:solidFill>
                  <a:srgbClr val="000000"/>
                </a:solidFill>
              </a:rPr>
              <a:t> o </a:t>
            </a:r>
            <a:r>
              <a:rPr sz="3500" b="1" dirty="0" err="1">
                <a:solidFill>
                  <a:srgbClr val="000000"/>
                </a:solidFill>
              </a:rPr>
              <a:t>registro</a:t>
            </a:r>
            <a:r>
              <a:rPr sz="3500" b="1" dirty="0">
                <a:solidFill>
                  <a:srgbClr val="000000"/>
                </a:solidFill>
              </a:rPr>
              <a:t> da </a:t>
            </a:r>
            <a:r>
              <a:rPr sz="3500" b="1" dirty="0" err="1">
                <a:solidFill>
                  <a:srgbClr val="000000"/>
                </a:solidFill>
              </a:rPr>
              <a:t>atenção</a:t>
            </a:r>
            <a:r>
              <a:rPr sz="3500" b="1" dirty="0">
                <a:solidFill>
                  <a:srgbClr val="000000"/>
                </a:solidFill>
              </a:rPr>
              <a:t> no </a:t>
            </a:r>
            <a:r>
              <a:rPr sz="3500" b="1" dirty="0" err="1">
                <a:solidFill>
                  <a:srgbClr val="000000"/>
                </a:solidFill>
              </a:rPr>
              <a:t>Programa</a:t>
            </a:r>
            <a:r>
              <a:rPr sz="3500" b="1" dirty="0">
                <a:solidFill>
                  <a:srgbClr val="000000"/>
                </a:solidFill>
              </a:rPr>
              <a:t> de </a:t>
            </a:r>
            <a:r>
              <a:rPr sz="3500" b="1" dirty="0" err="1">
                <a:solidFill>
                  <a:srgbClr val="000000"/>
                </a:solidFill>
              </a:rPr>
              <a:t>pré</a:t>
            </a:r>
            <a:r>
              <a:rPr sz="3500" b="1" dirty="0">
                <a:solidFill>
                  <a:srgbClr val="000000"/>
                </a:solidFill>
              </a:rPr>
              <a:t>-natal</a:t>
            </a:r>
            <a:r>
              <a:rPr sz="3500" b="1" dirty="0" smtClean="0">
                <a:solidFill>
                  <a:srgbClr val="000000"/>
                </a:solidFill>
              </a:rPr>
              <a:t>.</a:t>
            </a:r>
            <a:endParaRPr lang="pt-BR" sz="3500" b="1" dirty="0" smtClean="0">
              <a:solidFill>
                <a:srgbClr val="000000"/>
              </a:solidFill>
            </a:endParaRPr>
          </a:p>
          <a:p>
            <a:pPr lvl="0" indent="540385" algn="just">
              <a:lnSpc>
                <a:spcPct val="150000"/>
              </a:lnSpc>
            </a:pPr>
            <a:endParaRPr sz="3500" b="1" dirty="0">
              <a:solidFill>
                <a:srgbClr val="000000"/>
              </a:solidFill>
            </a:endParaRPr>
          </a:p>
          <a:p>
            <a:pPr lvl="0" indent="540385" algn="just">
              <a:lnSpc>
                <a:spcPct val="150000"/>
              </a:lnSpc>
            </a:pPr>
            <a:r>
              <a:rPr sz="2900" b="1" dirty="0">
                <a:solidFill>
                  <a:srgbClr val="000000"/>
                </a:solidFill>
              </a:rPr>
              <a:t>Meta 4.1: </a:t>
            </a:r>
            <a:r>
              <a:rPr sz="2900" b="1" dirty="0" err="1">
                <a:solidFill>
                  <a:srgbClr val="000000"/>
                </a:solidFill>
              </a:rPr>
              <a:t>Manter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registro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na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ficha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espelho</a:t>
            </a:r>
            <a:r>
              <a:rPr sz="2900" b="1" dirty="0">
                <a:solidFill>
                  <a:srgbClr val="000000"/>
                </a:solidFill>
              </a:rPr>
              <a:t> de </a:t>
            </a:r>
            <a:r>
              <a:rPr sz="2900" b="1" dirty="0" err="1">
                <a:solidFill>
                  <a:srgbClr val="000000"/>
                </a:solidFill>
              </a:rPr>
              <a:t>pré</a:t>
            </a:r>
            <a:r>
              <a:rPr sz="2900" b="1" dirty="0">
                <a:solidFill>
                  <a:srgbClr val="000000"/>
                </a:solidFill>
              </a:rPr>
              <a:t>-natal/</a:t>
            </a:r>
            <a:r>
              <a:rPr sz="2900" b="1" dirty="0" err="1">
                <a:solidFill>
                  <a:srgbClr val="000000"/>
                </a:solidFill>
              </a:rPr>
              <a:t>vacinação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 smtClean="0">
                <a:solidFill>
                  <a:srgbClr val="000000"/>
                </a:solidFill>
              </a:rPr>
              <a:t>em</a:t>
            </a:r>
            <a:r>
              <a:rPr lang="pt-BR" sz="2900" b="1" dirty="0" smtClean="0">
                <a:solidFill>
                  <a:srgbClr val="000000"/>
                </a:solidFill>
              </a:rPr>
              <a:t> </a:t>
            </a:r>
            <a:r>
              <a:rPr sz="2900" b="1" dirty="0" smtClean="0">
                <a:solidFill>
                  <a:srgbClr val="000000"/>
                </a:solidFill>
              </a:rPr>
              <a:t>100</a:t>
            </a:r>
            <a:r>
              <a:rPr sz="2900" b="1" dirty="0">
                <a:solidFill>
                  <a:srgbClr val="000000"/>
                </a:solidFill>
              </a:rPr>
              <a:t>% das </a:t>
            </a:r>
            <a:r>
              <a:rPr sz="2900" b="1" dirty="0" err="1">
                <a:solidFill>
                  <a:srgbClr val="000000"/>
                </a:solidFill>
              </a:rPr>
              <a:t>gestantes</a:t>
            </a:r>
            <a:r>
              <a:rPr sz="29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Elipse 6"/>
          <p:cNvSpPr/>
          <p:nvPr/>
        </p:nvSpPr>
        <p:spPr>
          <a:xfrm>
            <a:off x="2186082" y="4111772"/>
            <a:ext cx="8774607" cy="2161859"/>
          </a:xfrm>
          <a:prstGeom prst="ellipse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pt-BR" sz="2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Neste indicador os resultados atingiram 100% das usuárias atendidas na unidade durante a intervenção. 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0505" y="296725"/>
            <a:ext cx="1090729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sz="3500" b="1" dirty="0" err="1">
                <a:solidFill>
                  <a:srgbClr val="000000"/>
                </a:solidFill>
              </a:rPr>
              <a:t>Objetivo</a:t>
            </a:r>
            <a:r>
              <a:rPr sz="3500" b="1" dirty="0">
                <a:solidFill>
                  <a:srgbClr val="000000"/>
                </a:solidFill>
              </a:rPr>
              <a:t> 5. </a:t>
            </a:r>
            <a:r>
              <a:rPr sz="3500" b="1" dirty="0" err="1">
                <a:solidFill>
                  <a:srgbClr val="000000"/>
                </a:solidFill>
              </a:rPr>
              <a:t>Melhorar</a:t>
            </a:r>
            <a:r>
              <a:rPr sz="3500" b="1" dirty="0">
                <a:solidFill>
                  <a:srgbClr val="000000"/>
                </a:solidFill>
              </a:rPr>
              <a:t> a </a:t>
            </a:r>
            <a:r>
              <a:rPr sz="3500" b="1" dirty="0" err="1">
                <a:solidFill>
                  <a:srgbClr val="000000"/>
                </a:solidFill>
              </a:rPr>
              <a:t>avaliação</a:t>
            </a:r>
            <a:r>
              <a:rPr sz="3500" b="1" dirty="0">
                <a:solidFill>
                  <a:srgbClr val="000000"/>
                </a:solidFill>
              </a:rPr>
              <a:t> do </a:t>
            </a:r>
            <a:r>
              <a:rPr sz="3500" b="1" dirty="0" err="1">
                <a:solidFill>
                  <a:srgbClr val="000000"/>
                </a:solidFill>
              </a:rPr>
              <a:t>risco</a:t>
            </a:r>
            <a:r>
              <a:rPr sz="3500" b="1" dirty="0">
                <a:solidFill>
                  <a:srgbClr val="000000"/>
                </a:solidFill>
              </a:rPr>
              <a:t> no </a:t>
            </a:r>
            <a:r>
              <a:rPr sz="3500" b="1" dirty="0" err="1">
                <a:solidFill>
                  <a:srgbClr val="000000"/>
                </a:solidFill>
              </a:rPr>
              <a:t>Programa</a:t>
            </a:r>
            <a:r>
              <a:rPr sz="3500" b="1" dirty="0">
                <a:solidFill>
                  <a:srgbClr val="000000"/>
                </a:solidFill>
              </a:rPr>
              <a:t> de </a:t>
            </a:r>
            <a:r>
              <a:rPr sz="3500" b="1" dirty="0" err="1">
                <a:solidFill>
                  <a:srgbClr val="000000"/>
                </a:solidFill>
              </a:rPr>
              <a:t>Pré</a:t>
            </a:r>
            <a:r>
              <a:rPr sz="3500" b="1" dirty="0">
                <a:solidFill>
                  <a:srgbClr val="000000"/>
                </a:solidFill>
              </a:rPr>
              <a:t>-Natal</a:t>
            </a:r>
            <a:r>
              <a:rPr sz="3500" b="1" dirty="0" smtClean="0">
                <a:solidFill>
                  <a:srgbClr val="000000"/>
                </a:solidFill>
              </a:rPr>
              <a:t>.</a:t>
            </a:r>
            <a:endParaRPr lang="pt-BR" sz="3500" b="1" dirty="0" smtClean="0">
              <a:solidFill>
                <a:srgbClr val="000000"/>
              </a:solidFill>
            </a:endParaRPr>
          </a:p>
          <a:p>
            <a:pPr lvl="0" indent="540385" algn="just">
              <a:lnSpc>
                <a:spcPct val="150000"/>
              </a:lnSpc>
            </a:pPr>
            <a:endParaRPr lang="pt-BR" sz="3500" b="1" dirty="0" smtClean="0">
              <a:solidFill>
                <a:srgbClr val="000000"/>
              </a:solidFill>
            </a:endParaRPr>
          </a:p>
          <a:p>
            <a:pPr lvl="0" indent="540385" algn="just">
              <a:lnSpc>
                <a:spcPct val="150000"/>
              </a:lnSpc>
            </a:pPr>
            <a:r>
              <a:rPr sz="2900" b="1" dirty="0" smtClean="0">
                <a:solidFill>
                  <a:srgbClr val="000000"/>
                </a:solidFill>
              </a:rPr>
              <a:t>Meta </a:t>
            </a:r>
            <a:r>
              <a:rPr sz="2900" b="1" dirty="0">
                <a:solidFill>
                  <a:srgbClr val="000000"/>
                </a:solidFill>
              </a:rPr>
              <a:t>5.1: </a:t>
            </a:r>
            <a:r>
              <a:rPr sz="2900" b="1" dirty="0" err="1">
                <a:solidFill>
                  <a:srgbClr val="000000"/>
                </a:solidFill>
              </a:rPr>
              <a:t>Avaliar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risco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gestacional</a:t>
            </a:r>
            <a:r>
              <a:rPr sz="2900" b="1" dirty="0">
                <a:solidFill>
                  <a:srgbClr val="000000"/>
                </a:solidFill>
              </a:rPr>
              <a:t> </a:t>
            </a:r>
            <a:r>
              <a:rPr sz="2900" b="1" dirty="0" err="1">
                <a:solidFill>
                  <a:srgbClr val="000000"/>
                </a:solidFill>
              </a:rPr>
              <a:t>em</a:t>
            </a:r>
            <a:r>
              <a:rPr sz="2900" b="1" dirty="0">
                <a:solidFill>
                  <a:srgbClr val="000000"/>
                </a:solidFill>
              </a:rPr>
              <a:t> 100% das </a:t>
            </a:r>
            <a:r>
              <a:rPr sz="2900" b="1" dirty="0" err="1">
                <a:solidFill>
                  <a:srgbClr val="000000"/>
                </a:solidFill>
              </a:rPr>
              <a:t>gestantes</a:t>
            </a:r>
            <a:r>
              <a:rPr sz="2900" b="1" dirty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7" name="Elipse 6"/>
          <p:cNvSpPr/>
          <p:nvPr/>
        </p:nvSpPr>
        <p:spPr>
          <a:xfrm>
            <a:off x="1368572" y="3821102"/>
            <a:ext cx="9592117" cy="2452529"/>
          </a:xfrm>
          <a:prstGeom prst="ellipse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Os resultados, neste indicador, foi 100% das usuárias atendidas na unidade durante 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201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354" y="23770"/>
            <a:ext cx="11899309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sz="3000" b="1" dirty="0" err="1">
                <a:solidFill>
                  <a:srgbClr val="000000"/>
                </a:solidFill>
              </a:rPr>
              <a:t>Objetivo</a:t>
            </a:r>
            <a:r>
              <a:rPr sz="3000" b="1" dirty="0">
                <a:solidFill>
                  <a:srgbClr val="000000"/>
                </a:solidFill>
              </a:rPr>
              <a:t> 6: </a:t>
            </a:r>
            <a:r>
              <a:rPr sz="3000" b="1" dirty="0" err="1">
                <a:solidFill>
                  <a:srgbClr val="000000"/>
                </a:solidFill>
              </a:rPr>
              <a:t>Melhorar</a:t>
            </a:r>
            <a:r>
              <a:rPr sz="3000" b="1" dirty="0">
                <a:solidFill>
                  <a:srgbClr val="000000"/>
                </a:solidFill>
              </a:rPr>
              <a:t> a </a:t>
            </a:r>
            <a:r>
              <a:rPr sz="3000" b="1" dirty="0" err="1">
                <a:solidFill>
                  <a:srgbClr val="000000"/>
                </a:solidFill>
              </a:rPr>
              <a:t>promoção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saúde</a:t>
            </a:r>
            <a:r>
              <a:rPr sz="3000" b="1" dirty="0">
                <a:solidFill>
                  <a:srgbClr val="000000"/>
                </a:solidFill>
              </a:rPr>
              <a:t> no </a:t>
            </a:r>
            <a:r>
              <a:rPr sz="3000" b="1" dirty="0" err="1">
                <a:solidFill>
                  <a:srgbClr val="000000"/>
                </a:solidFill>
              </a:rPr>
              <a:t>Programa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Pré</a:t>
            </a:r>
            <a:r>
              <a:rPr sz="3000" b="1" dirty="0">
                <a:solidFill>
                  <a:srgbClr val="000000"/>
                </a:solidFill>
              </a:rPr>
              <a:t>-Natal </a:t>
            </a:r>
          </a:p>
        </p:txBody>
      </p:sp>
      <p:sp>
        <p:nvSpPr>
          <p:cNvPr id="8" name="GeoShape"/>
          <p:cNvSpPr/>
          <p:nvPr/>
        </p:nvSpPr>
        <p:spPr>
          <a:xfrm>
            <a:off x="5262341" y="2930924"/>
            <a:ext cx="2010468" cy="1453349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3000" b="1">
                <a:solidFill>
                  <a:srgbClr val="000000"/>
                </a:solidFill>
              </a:rPr>
              <a:t>100%</a:t>
            </a:r>
            <a:endParaRPr lang="zh-CN" altLang="en-US"/>
          </a:p>
        </p:txBody>
      </p:sp>
      <p:sp>
        <p:nvSpPr>
          <p:cNvPr id="9" name="GeoShape"/>
          <p:cNvSpPr/>
          <p:nvPr/>
        </p:nvSpPr>
        <p:spPr>
          <a:xfrm>
            <a:off x="121112" y="1156625"/>
            <a:ext cx="5038284" cy="1671354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6.1: </a:t>
            </a:r>
            <a:r>
              <a:rPr sz="2600" b="1" dirty="0" err="1">
                <a:solidFill>
                  <a:srgbClr val="000000"/>
                </a:solidFill>
              </a:rPr>
              <a:t>Garantir</a:t>
            </a:r>
            <a:r>
              <a:rPr sz="2600" b="1" dirty="0">
                <a:solidFill>
                  <a:srgbClr val="000000"/>
                </a:solidFill>
              </a:rPr>
              <a:t> a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orientações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nutricional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durante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gestação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lang="zh-CN" altLang="en-US" sz="2600" dirty="0"/>
          </a:p>
        </p:txBody>
      </p:sp>
      <p:sp>
        <p:nvSpPr>
          <p:cNvPr id="11" name="GeoShape"/>
          <p:cNvSpPr/>
          <p:nvPr/>
        </p:nvSpPr>
        <p:spPr>
          <a:xfrm>
            <a:off x="6970028" y="1241404"/>
            <a:ext cx="4983783" cy="1568408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6.2: </a:t>
            </a:r>
            <a:r>
              <a:rPr sz="2600" b="1" dirty="0" err="1">
                <a:solidFill>
                  <a:srgbClr val="000000"/>
                </a:solidFill>
              </a:rPr>
              <a:t>Promover</a:t>
            </a:r>
            <a:r>
              <a:rPr sz="2600" b="1" dirty="0">
                <a:solidFill>
                  <a:srgbClr val="000000"/>
                </a:solidFill>
              </a:rPr>
              <a:t> o </a:t>
            </a:r>
            <a:r>
              <a:rPr sz="2600" b="1" dirty="0" err="1">
                <a:solidFill>
                  <a:srgbClr val="000000"/>
                </a:solidFill>
              </a:rPr>
              <a:t>aleitamento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materno</a:t>
            </a:r>
            <a:r>
              <a:rPr sz="2600" b="1" dirty="0">
                <a:solidFill>
                  <a:srgbClr val="000000"/>
                </a:solidFill>
              </a:rPr>
              <a:t> junto a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lang="zh-CN" altLang="en-US" sz="2600" dirty="0"/>
          </a:p>
        </p:txBody>
      </p:sp>
      <p:sp>
        <p:nvSpPr>
          <p:cNvPr id="15" name="GeoShape"/>
          <p:cNvSpPr/>
          <p:nvPr/>
        </p:nvSpPr>
        <p:spPr>
          <a:xfrm>
            <a:off x="109001" y="4620446"/>
            <a:ext cx="5952683" cy="2107358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6.3 </a:t>
            </a:r>
            <a:r>
              <a:rPr sz="2600" b="1" dirty="0" err="1">
                <a:solidFill>
                  <a:srgbClr val="000000"/>
                </a:solidFill>
              </a:rPr>
              <a:t>Orientar</a:t>
            </a:r>
            <a:r>
              <a:rPr sz="2600" b="1" dirty="0">
                <a:solidFill>
                  <a:srgbClr val="000000"/>
                </a:solidFill>
              </a:rPr>
              <a:t>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sobre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cuidados</a:t>
            </a:r>
            <a:r>
              <a:rPr sz="2600" b="1" dirty="0">
                <a:solidFill>
                  <a:srgbClr val="000000"/>
                </a:solidFill>
              </a:rPr>
              <a:t> com o </a:t>
            </a:r>
            <a:r>
              <a:rPr sz="2600" b="1" dirty="0" err="1">
                <a:solidFill>
                  <a:srgbClr val="000000"/>
                </a:solidFill>
              </a:rPr>
              <a:t>recém-nascido</a:t>
            </a:r>
            <a:r>
              <a:rPr sz="2600" b="1" dirty="0">
                <a:solidFill>
                  <a:srgbClr val="000000"/>
                </a:solidFill>
              </a:rPr>
              <a:t> (teste do </a:t>
            </a:r>
            <a:r>
              <a:rPr sz="2600" b="1" dirty="0" err="1">
                <a:solidFill>
                  <a:srgbClr val="000000"/>
                </a:solidFill>
              </a:rPr>
              <a:t>pezinho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decúbito</a:t>
            </a:r>
            <a:r>
              <a:rPr sz="2600" b="1" dirty="0">
                <a:solidFill>
                  <a:srgbClr val="000000"/>
                </a:solidFill>
              </a:rPr>
              <a:t> dorsal para </a:t>
            </a:r>
            <a:r>
              <a:rPr sz="2600" b="1" dirty="0" err="1">
                <a:solidFill>
                  <a:srgbClr val="000000"/>
                </a:solidFill>
              </a:rPr>
              <a:t>dormir</a:t>
            </a:r>
            <a:r>
              <a:rPr sz="2600" b="1" dirty="0">
                <a:solidFill>
                  <a:srgbClr val="000000"/>
                </a:solidFill>
              </a:rPr>
              <a:t>).</a:t>
            </a:r>
            <a:endParaRPr lang="zh-CN" altLang="en-US" sz="2600" dirty="0"/>
          </a:p>
        </p:txBody>
      </p:sp>
      <p:sp>
        <p:nvSpPr>
          <p:cNvPr id="19" name="GeoShape"/>
          <p:cNvSpPr/>
          <p:nvPr/>
        </p:nvSpPr>
        <p:spPr>
          <a:xfrm>
            <a:off x="6963973" y="4565944"/>
            <a:ext cx="5056449" cy="2101303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6. 4:  </a:t>
            </a:r>
            <a:r>
              <a:rPr sz="2600" b="1" dirty="0" err="1">
                <a:solidFill>
                  <a:srgbClr val="000000"/>
                </a:solidFill>
              </a:rPr>
              <a:t>Orientar</a:t>
            </a:r>
            <a:r>
              <a:rPr sz="2600" b="1" dirty="0">
                <a:solidFill>
                  <a:srgbClr val="000000"/>
                </a:solidFill>
              </a:rPr>
              <a:t>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sobre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anticoncepção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após</a:t>
            </a:r>
            <a:r>
              <a:rPr sz="2600" b="1" dirty="0">
                <a:solidFill>
                  <a:srgbClr val="000000"/>
                </a:solidFill>
              </a:rPr>
              <a:t> o </a:t>
            </a:r>
            <a:r>
              <a:rPr sz="2600" b="1" dirty="0" err="1">
                <a:solidFill>
                  <a:srgbClr val="000000"/>
                </a:solidFill>
              </a:rPr>
              <a:t>parto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lang="zh-CN" altLang="en-US" sz="2600" dirty="0"/>
          </a:p>
        </p:txBody>
      </p:sp>
      <p:cxnSp>
        <p:nvCxnSpPr>
          <p:cNvPr id="20" name="GeoShape"/>
          <p:cNvCxnSpPr/>
          <p:nvPr/>
        </p:nvCxnSpPr>
        <p:spPr>
          <a:xfrm>
            <a:off x="7055312" y="4362323"/>
            <a:ext cx="218507" cy="244496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21" name="GeoShape"/>
          <p:cNvCxnSpPr/>
          <p:nvPr/>
        </p:nvCxnSpPr>
        <p:spPr>
          <a:xfrm>
            <a:off x="5147285" y="2404084"/>
            <a:ext cx="496561" cy="526840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22" name="GeoShape"/>
          <p:cNvCxnSpPr/>
          <p:nvPr/>
        </p:nvCxnSpPr>
        <p:spPr>
          <a:xfrm>
            <a:off x="7055312" y="2797699"/>
            <a:ext cx="0" cy="133225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  <p:cxnSp>
        <p:nvCxnSpPr>
          <p:cNvPr id="23" name="GeoShape"/>
          <p:cNvCxnSpPr/>
          <p:nvPr/>
        </p:nvCxnSpPr>
        <p:spPr>
          <a:xfrm>
            <a:off x="5489427" y="4384273"/>
            <a:ext cx="51473" cy="222546"/>
          </a:xfrm>
          <a:prstGeom prst="line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01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478" y="105656"/>
            <a:ext cx="11887199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sz="2900" b="1" dirty="0">
                <a:solidFill>
                  <a:srgbClr val="000000"/>
                </a:solidFill>
              </a:rPr>
              <a:t>                                              </a:t>
            </a:r>
            <a:r>
              <a:rPr sz="2900" b="1" dirty="0" err="1" smtClean="0">
                <a:solidFill>
                  <a:srgbClr val="000000"/>
                </a:solidFill>
              </a:rPr>
              <a:t>Continuação</a:t>
            </a:r>
            <a:r>
              <a:rPr lang="pt-BR" sz="2900" b="1" dirty="0" smtClean="0">
                <a:solidFill>
                  <a:srgbClr val="000000"/>
                </a:solidFill>
              </a:rPr>
              <a:t>...</a:t>
            </a:r>
            <a:endParaRPr dirty="0"/>
          </a:p>
          <a:p>
            <a:pPr lvl="0" indent="540385" algn="just">
              <a:lnSpc>
                <a:spcPct val="150000"/>
              </a:lnSpc>
            </a:pPr>
            <a:r>
              <a:rPr sz="3000" b="1" dirty="0" err="1">
                <a:solidFill>
                  <a:srgbClr val="000000"/>
                </a:solidFill>
              </a:rPr>
              <a:t>Objetivo</a:t>
            </a:r>
            <a:r>
              <a:rPr sz="3000" b="1" dirty="0">
                <a:solidFill>
                  <a:srgbClr val="000000"/>
                </a:solidFill>
              </a:rPr>
              <a:t> 6: </a:t>
            </a:r>
            <a:r>
              <a:rPr sz="3000" b="1" dirty="0" err="1">
                <a:solidFill>
                  <a:srgbClr val="000000"/>
                </a:solidFill>
              </a:rPr>
              <a:t>Melhorar</a:t>
            </a:r>
            <a:r>
              <a:rPr sz="3000" b="1" dirty="0">
                <a:solidFill>
                  <a:srgbClr val="000000"/>
                </a:solidFill>
              </a:rPr>
              <a:t> a </a:t>
            </a:r>
            <a:r>
              <a:rPr sz="3000" b="1" dirty="0" err="1">
                <a:solidFill>
                  <a:srgbClr val="000000"/>
                </a:solidFill>
              </a:rPr>
              <a:t>promoção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saúde</a:t>
            </a:r>
            <a:r>
              <a:rPr sz="3000" b="1" dirty="0">
                <a:solidFill>
                  <a:srgbClr val="000000"/>
                </a:solidFill>
              </a:rPr>
              <a:t> no </a:t>
            </a:r>
            <a:r>
              <a:rPr sz="3000" b="1" dirty="0" err="1">
                <a:solidFill>
                  <a:srgbClr val="000000"/>
                </a:solidFill>
              </a:rPr>
              <a:t>Programa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Pré</a:t>
            </a:r>
            <a:r>
              <a:rPr sz="3000" b="1" dirty="0">
                <a:solidFill>
                  <a:srgbClr val="000000"/>
                </a:solidFill>
              </a:rPr>
              <a:t>-Natal </a:t>
            </a:r>
          </a:p>
        </p:txBody>
      </p:sp>
      <p:sp>
        <p:nvSpPr>
          <p:cNvPr id="8" name="GeoShape"/>
          <p:cNvSpPr/>
          <p:nvPr/>
        </p:nvSpPr>
        <p:spPr>
          <a:xfrm>
            <a:off x="4947449" y="2652365"/>
            <a:ext cx="2307194" cy="1840910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3000" b="1">
                <a:solidFill>
                  <a:srgbClr val="000000"/>
                </a:solidFill>
              </a:rPr>
              <a:t>100%</a:t>
            </a:r>
            <a:endParaRPr lang="zh-CN" altLang="en-US"/>
          </a:p>
        </p:txBody>
      </p:sp>
      <p:sp>
        <p:nvSpPr>
          <p:cNvPr id="13" name="GeoShape"/>
          <p:cNvSpPr/>
          <p:nvPr/>
        </p:nvSpPr>
        <p:spPr>
          <a:xfrm>
            <a:off x="436005" y="1610797"/>
            <a:ext cx="4220773" cy="2083136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</a:rPr>
              <a:t>Meta 6.6: </a:t>
            </a:r>
            <a:r>
              <a:rPr sz="2800" b="1" dirty="0" err="1">
                <a:solidFill>
                  <a:srgbClr val="000000"/>
                </a:solidFill>
              </a:rPr>
              <a:t>Orientar</a:t>
            </a:r>
            <a:r>
              <a:rPr sz="2800" b="1" dirty="0">
                <a:solidFill>
                  <a:srgbClr val="000000"/>
                </a:solidFill>
              </a:rPr>
              <a:t> 100% das </a:t>
            </a:r>
            <a:r>
              <a:rPr sz="2800" b="1" dirty="0" err="1">
                <a:solidFill>
                  <a:srgbClr val="000000"/>
                </a:solidFill>
              </a:rPr>
              <a:t>gestantes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sobre</a:t>
            </a:r>
            <a:r>
              <a:rPr sz="2800" b="1" dirty="0">
                <a:solidFill>
                  <a:srgbClr val="000000"/>
                </a:solidFill>
              </a:rPr>
              <a:t> a </a:t>
            </a:r>
            <a:r>
              <a:rPr sz="2800" b="1" dirty="0" err="1">
                <a:solidFill>
                  <a:srgbClr val="000000"/>
                </a:solidFill>
              </a:rPr>
              <a:t>higiene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bucal</a:t>
            </a:r>
            <a:r>
              <a:rPr sz="2800" b="1" dirty="0">
                <a:solidFill>
                  <a:srgbClr val="000000"/>
                </a:solidFill>
              </a:rPr>
              <a:t>.    </a:t>
            </a:r>
            <a:endParaRPr lang="zh-CN" altLang="en-US" sz="2800" dirty="0"/>
          </a:p>
        </p:txBody>
      </p:sp>
      <p:sp>
        <p:nvSpPr>
          <p:cNvPr id="17" name="GeoShape"/>
          <p:cNvSpPr/>
          <p:nvPr/>
        </p:nvSpPr>
        <p:spPr>
          <a:xfrm>
            <a:off x="7678537" y="1677409"/>
            <a:ext cx="4190495" cy="2101303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>
                <a:solidFill>
                  <a:srgbClr val="000000"/>
                </a:solidFill>
              </a:rPr>
              <a:t>Meta 6.5: </a:t>
            </a:r>
            <a:r>
              <a:rPr sz="2600" b="1" dirty="0" err="1">
                <a:solidFill>
                  <a:srgbClr val="000000"/>
                </a:solidFill>
              </a:rPr>
              <a:t>Orientar</a:t>
            </a:r>
            <a:r>
              <a:rPr sz="2600" b="1" dirty="0">
                <a:solidFill>
                  <a:srgbClr val="000000"/>
                </a:solidFill>
              </a:rPr>
              <a:t> 100% das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sobre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riscos</a:t>
            </a:r>
            <a:r>
              <a:rPr sz="2600" b="1" dirty="0">
                <a:solidFill>
                  <a:srgbClr val="000000"/>
                </a:solidFill>
              </a:rPr>
              <a:t> do </a:t>
            </a:r>
            <a:r>
              <a:rPr sz="2600" b="1" dirty="0" err="1">
                <a:solidFill>
                  <a:srgbClr val="000000"/>
                </a:solidFill>
              </a:rPr>
              <a:t>tabagismo</a:t>
            </a:r>
            <a:r>
              <a:rPr sz="2600" b="1" dirty="0">
                <a:solidFill>
                  <a:srgbClr val="000000"/>
                </a:solidFill>
              </a:rPr>
              <a:t> e do </a:t>
            </a:r>
            <a:r>
              <a:rPr sz="2600" b="1" dirty="0" err="1">
                <a:solidFill>
                  <a:srgbClr val="000000"/>
                </a:solidFill>
              </a:rPr>
              <a:t>uso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álcool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drogas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na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gestação</a:t>
            </a:r>
            <a:r>
              <a:rPr sz="2600" b="1" dirty="0">
                <a:solidFill>
                  <a:srgbClr val="000000"/>
                </a:solidFill>
              </a:rPr>
              <a:t>.  </a:t>
            </a:r>
            <a:endParaRPr lang="zh-CN" altLang="en-US" sz="2600" dirty="0"/>
          </a:p>
        </p:txBody>
      </p:sp>
      <p:sp>
        <p:nvSpPr>
          <p:cNvPr id="20" name="GeoShape"/>
          <p:cNvSpPr/>
          <p:nvPr/>
        </p:nvSpPr>
        <p:spPr>
          <a:xfrm>
            <a:off x="4918180" y="4606819"/>
            <a:ext cx="1586575" cy="0"/>
          </a:xfrm>
          <a:prstGeom prst="roundRect">
            <a:avLst/>
          </a:prstGeom>
          <a:solidFill>
            <a:srgbClr val="E1793C"/>
          </a:solidFill>
        </p:spPr>
        <p:txBody>
          <a:bodyPr wrap="square" rtlCol="0" anchor="ctr"/>
          <a:lstStyle/>
          <a:p>
            <a:pPr algn="ctr"/>
            <a:endParaRPr lang="zh-CN" altLang="en-US"/>
          </a:p>
        </p:txBody>
      </p:sp>
      <p:sp>
        <p:nvSpPr>
          <p:cNvPr id="23" name="GeoShape"/>
          <p:cNvSpPr/>
          <p:nvPr/>
        </p:nvSpPr>
        <p:spPr>
          <a:xfrm>
            <a:off x="4918180" y="4485707"/>
            <a:ext cx="0" cy="121112"/>
          </a:xfrm>
          <a:prstGeom prst="roundRect">
            <a:avLst/>
          </a:prstGeom>
          <a:solidFill>
            <a:srgbClr val="E1793C"/>
          </a:solidFill>
        </p:spPr>
        <p:txBody>
          <a:bodyPr wrap="square" rtlCol="0" anchor="ctr"/>
          <a:lstStyle/>
          <a:p>
            <a:pPr algn="ctr"/>
            <a:endParaRPr lang="zh-CN" altLang="en-US"/>
          </a:p>
        </p:txBody>
      </p:sp>
      <p:sp>
        <p:nvSpPr>
          <p:cNvPr id="25" name="GeoShape"/>
          <p:cNvSpPr/>
          <p:nvPr/>
        </p:nvSpPr>
        <p:spPr>
          <a:xfrm>
            <a:off x="302781" y="4736225"/>
            <a:ext cx="11590474" cy="1910235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 err="1">
                <a:solidFill>
                  <a:srgbClr val="000000"/>
                </a:solidFill>
              </a:rPr>
              <a:t>Nestes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indicadores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todas</a:t>
            </a:r>
            <a:r>
              <a:rPr sz="2600" b="1" dirty="0">
                <a:solidFill>
                  <a:srgbClr val="000000"/>
                </a:solidFill>
              </a:rPr>
              <a:t> as </a:t>
            </a:r>
            <a:r>
              <a:rPr sz="2600" b="1" dirty="0" err="1">
                <a:solidFill>
                  <a:srgbClr val="000000"/>
                </a:solidFill>
              </a:rPr>
              <a:t>usuárias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receberam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orientação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nutricional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sobre</a:t>
            </a:r>
            <a:r>
              <a:rPr sz="2600" b="1" dirty="0">
                <a:solidFill>
                  <a:srgbClr val="000000"/>
                </a:solidFill>
              </a:rPr>
              <a:t>  </a:t>
            </a:r>
            <a:r>
              <a:rPr sz="2600" b="1" dirty="0" err="1">
                <a:solidFill>
                  <a:srgbClr val="000000"/>
                </a:solidFill>
              </a:rPr>
              <a:t>aleitamento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materno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cuidados</a:t>
            </a:r>
            <a:r>
              <a:rPr sz="2600" b="1" dirty="0">
                <a:solidFill>
                  <a:srgbClr val="000000"/>
                </a:solidFill>
              </a:rPr>
              <a:t> com o </a:t>
            </a:r>
            <a:r>
              <a:rPr sz="2600" b="1" dirty="0" err="1">
                <a:solidFill>
                  <a:srgbClr val="000000"/>
                </a:solidFill>
              </a:rPr>
              <a:t>recém-nascido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anticoncepção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após</a:t>
            </a:r>
            <a:r>
              <a:rPr sz="2600" b="1" dirty="0">
                <a:solidFill>
                  <a:srgbClr val="000000"/>
                </a:solidFill>
              </a:rPr>
              <a:t> o </a:t>
            </a:r>
            <a:r>
              <a:rPr sz="2600" b="1" dirty="0" err="1">
                <a:solidFill>
                  <a:srgbClr val="000000"/>
                </a:solidFill>
              </a:rPr>
              <a:t>parto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riscos</a:t>
            </a:r>
            <a:r>
              <a:rPr sz="2600" b="1" dirty="0">
                <a:solidFill>
                  <a:srgbClr val="000000"/>
                </a:solidFill>
              </a:rPr>
              <a:t> do </a:t>
            </a:r>
            <a:r>
              <a:rPr sz="2600" b="1" dirty="0" err="1">
                <a:solidFill>
                  <a:srgbClr val="000000"/>
                </a:solidFill>
              </a:rPr>
              <a:t>tabagismo</a:t>
            </a:r>
            <a:r>
              <a:rPr sz="2600" b="1" dirty="0">
                <a:solidFill>
                  <a:srgbClr val="000000"/>
                </a:solidFill>
              </a:rPr>
              <a:t> e do </a:t>
            </a:r>
            <a:r>
              <a:rPr sz="2600" b="1" dirty="0" err="1">
                <a:solidFill>
                  <a:srgbClr val="000000"/>
                </a:solidFill>
              </a:rPr>
              <a:t>uso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álcool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drogas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higiene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bucal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na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gestação</a:t>
            </a:r>
            <a:r>
              <a:rPr sz="2600" b="1" dirty="0">
                <a:solidFill>
                  <a:srgbClr val="000000"/>
                </a:solidFill>
              </a:rPr>
              <a:t>. </a:t>
            </a:r>
            <a:endParaRPr lang="zh-CN" altLang="en-US" sz="2600" dirty="0"/>
          </a:p>
        </p:txBody>
      </p:sp>
      <p:cxnSp>
        <p:nvCxnSpPr>
          <p:cNvPr id="26" name="GeoShape"/>
          <p:cNvCxnSpPr/>
          <p:nvPr/>
        </p:nvCxnSpPr>
        <p:spPr>
          <a:xfrm>
            <a:off x="4656778" y="2936980"/>
            <a:ext cx="290671" cy="305808"/>
          </a:xfrm>
          <a:prstGeom prst="straightConnector1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  <a:headEnd type="triangle"/>
            <a:tailEnd type="triangle"/>
          </a:ln>
        </p:spPr>
      </p:cxnSp>
      <p:cxnSp>
        <p:nvCxnSpPr>
          <p:cNvPr id="27" name="GeoShape"/>
          <p:cNvCxnSpPr/>
          <p:nvPr/>
        </p:nvCxnSpPr>
        <p:spPr>
          <a:xfrm>
            <a:off x="7254643" y="3140340"/>
            <a:ext cx="423894" cy="203361"/>
          </a:xfrm>
          <a:prstGeom prst="straightConnector1">
            <a:avLst/>
          </a:prstGeom>
          <a:solidFill>
            <a:srgbClr val="E1793C"/>
          </a:solidFill>
          <a:ln w="25400">
            <a:solidFill>
              <a:srgbClr val="E1793C"/>
            </a:solidFill>
            <a:prstDash val="solid"/>
            <a:headEnd type="triangle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010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57848" y="22589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72619" y="5214801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PUÉRPERAS</a:t>
            </a:r>
            <a:endParaRPr lang="pt-BR" sz="3200" dirty="0"/>
          </a:p>
        </p:txBody>
      </p:sp>
      <p:pic>
        <p:nvPicPr>
          <p:cNvPr id="4" name="Imagem 3" descr="http://ts2.mm.bing.net/th?id=JN.C23R%2fGVrGUdVz4WCMvC86w&amp;pid=15.1&amp;H=120&amp;W=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4" y="451834"/>
            <a:ext cx="2028825" cy="244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m 4" descr="http://ts3.mm.bing.net/th?id=JN.QRi9d5LZnV0CQENc82OEEA&amp;pid=15.1&amp;H=120&amp;W=16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369" r="-2348" b="-743"/>
          <a:stretch/>
        </p:blipFill>
        <p:spPr bwMode="auto">
          <a:xfrm rot="60000">
            <a:off x="9054086" y="3373449"/>
            <a:ext cx="2505090" cy="3241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3206"/>
            <a:ext cx="11923534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Objetivo 1: Ampliar a cobertura da atenção no Programa de Puerpério.</a:t>
            </a:r>
          </a:p>
          <a:p>
            <a:pPr algn="ctr"/>
            <a:endParaRPr lang="pt-BR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1: Garantir o 100% das puérperas cadastradas no programa de Pré-Natal e Puerpério da Unidade de Saúde consulta puerperal antes dos 42 dias após o parto.</a:t>
            </a:r>
          </a:p>
        </p:txBody>
      </p:sp>
      <p:sp>
        <p:nvSpPr>
          <p:cNvPr id="3" name="GeoShape"/>
          <p:cNvSpPr/>
          <p:nvPr/>
        </p:nvSpPr>
        <p:spPr>
          <a:xfrm>
            <a:off x="532895" y="3466531"/>
            <a:ext cx="11239248" cy="3070747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sz="2600" b="1" dirty="0" err="1">
                <a:solidFill>
                  <a:srgbClr val="000000"/>
                </a:solidFill>
              </a:rPr>
              <a:t>Neste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indicador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resultados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foram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satisfatórios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todas</a:t>
            </a:r>
            <a:r>
              <a:rPr sz="2600" b="1" dirty="0">
                <a:solidFill>
                  <a:srgbClr val="000000"/>
                </a:solidFill>
              </a:rPr>
              <a:t> as </a:t>
            </a:r>
            <a:r>
              <a:rPr sz="2600" b="1" dirty="0" err="1">
                <a:solidFill>
                  <a:srgbClr val="000000"/>
                </a:solidFill>
              </a:rPr>
              <a:t>puérperas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cadastradas</a:t>
            </a:r>
            <a:r>
              <a:rPr sz="2600" b="1" dirty="0">
                <a:solidFill>
                  <a:srgbClr val="000000"/>
                </a:solidFill>
              </a:rPr>
              <a:t> no </a:t>
            </a:r>
            <a:r>
              <a:rPr sz="2600" b="1" dirty="0" err="1">
                <a:solidFill>
                  <a:srgbClr val="000000"/>
                </a:solidFill>
              </a:rPr>
              <a:t>programa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Pré</a:t>
            </a:r>
            <a:r>
              <a:rPr sz="2600" b="1" dirty="0">
                <a:solidFill>
                  <a:srgbClr val="000000"/>
                </a:solidFill>
              </a:rPr>
              <a:t>-Natal e </a:t>
            </a:r>
            <a:r>
              <a:rPr sz="2600" b="1" dirty="0" err="1">
                <a:solidFill>
                  <a:srgbClr val="000000"/>
                </a:solidFill>
              </a:rPr>
              <a:t>Puerpério</a:t>
            </a:r>
            <a:r>
              <a:rPr sz="2600" b="1" dirty="0">
                <a:solidFill>
                  <a:srgbClr val="000000"/>
                </a:solidFill>
              </a:rPr>
              <a:t> da </a:t>
            </a:r>
            <a:r>
              <a:rPr sz="2600" b="1" dirty="0" err="1">
                <a:solidFill>
                  <a:srgbClr val="000000"/>
                </a:solidFill>
              </a:rPr>
              <a:t>Unidade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Saúde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tiveram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consulta</a:t>
            </a:r>
            <a:r>
              <a:rPr sz="2600" b="1" dirty="0">
                <a:solidFill>
                  <a:srgbClr val="000000"/>
                </a:solidFill>
              </a:rPr>
              <a:t> puerperal antes dos 42 </a:t>
            </a:r>
            <a:r>
              <a:rPr sz="2600" b="1" dirty="0" err="1">
                <a:solidFill>
                  <a:srgbClr val="000000"/>
                </a:solidFill>
              </a:rPr>
              <a:t>dias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após</a:t>
            </a:r>
            <a:r>
              <a:rPr sz="2600" b="1" dirty="0">
                <a:solidFill>
                  <a:srgbClr val="000000"/>
                </a:solidFill>
              </a:rPr>
              <a:t> o </a:t>
            </a:r>
            <a:r>
              <a:rPr sz="2600" b="1" dirty="0" err="1" smtClean="0">
                <a:solidFill>
                  <a:srgbClr val="000000"/>
                </a:solidFill>
              </a:rPr>
              <a:t>parto</a:t>
            </a:r>
            <a:r>
              <a:rPr lang="pt-BR" sz="2600" b="1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endParaRPr lang="pt-BR" sz="2600" b="1" dirty="0" smtClean="0">
              <a:solidFill>
                <a:srgbClr val="000000"/>
              </a:solidFill>
            </a:endParaRPr>
          </a:p>
          <a:p>
            <a:r>
              <a:rPr lang="pt-BR" sz="2600" b="1" dirty="0" smtClean="0">
                <a:solidFill>
                  <a:schemeClr val="bg1"/>
                </a:solidFill>
              </a:rPr>
              <a:t>Mês 1: </a:t>
            </a:r>
            <a:r>
              <a:rPr lang="pt-BR" sz="2600" b="1" dirty="0" smtClean="0">
                <a:solidFill>
                  <a:schemeClr val="bg1"/>
                </a:solidFill>
              </a:rPr>
              <a:t>7 puérperas</a:t>
            </a:r>
            <a:endParaRPr lang="pt-BR" sz="2600" b="1" dirty="0" smtClean="0">
              <a:solidFill>
                <a:schemeClr val="bg1"/>
              </a:solidFill>
            </a:endParaRPr>
          </a:p>
          <a:p>
            <a:r>
              <a:rPr lang="pt-BR" sz="2600" b="1" dirty="0" smtClean="0">
                <a:solidFill>
                  <a:schemeClr val="bg1"/>
                </a:solidFill>
              </a:rPr>
              <a:t>Mês 2</a:t>
            </a:r>
            <a:r>
              <a:rPr lang="pt-BR" sz="2600" b="1" dirty="0">
                <a:solidFill>
                  <a:schemeClr val="bg1"/>
                </a:solidFill>
              </a:rPr>
              <a:t>: 7 puérperas</a:t>
            </a:r>
          </a:p>
          <a:p>
            <a:r>
              <a:rPr lang="pt-BR" sz="2600" b="1" dirty="0" smtClean="0">
                <a:solidFill>
                  <a:schemeClr val="bg1"/>
                </a:solidFill>
              </a:rPr>
              <a:t>Mês </a:t>
            </a:r>
            <a:r>
              <a:rPr lang="pt-BR" sz="2600" b="1" dirty="0" smtClean="0">
                <a:solidFill>
                  <a:schemeClr val="bg1"/>
                </a:solidFill>
              </a:rPr>
              <a:t>3</a:t>
            </a:r>
            <a:r>
              <a:rPr lang="pt-BR" sz="2600" b="1" dirty="0">
                <a:solidFill>
                  <a:schemeClr val="bg1"/>
                </a:solidFill>
              </a:rPr>
              <a:t>: 15 puérperas</a:t>
            </a:r>
          </a:p>
          <a:p>
            <a:pPr algn="ctr"/>
            <a:r>
              <a:rPr sz="3000" b="1" dirty="0" smtClean="0">
                <a:solidFill>
                  <a:srgbClr val="000000"/>
                </a:solidFill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5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"/>
          <p:cNvSpPr txBox="1"/>
          <p:nvPr/>
        </p:nvSpPr>
        <p:spPr>
          <a:xfrm>
            <a:off x="375449" y="666120"/>
            <a:ext cx="11384582" cy="42165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sz="4000" b="1" dirty="0" err="1">
                <a:solidFill>
                  <a:srgbClr val="000000"/>
                </a:solidFill>
              </a:rPr>
              <a:t>Introdução</a:t>
            </a:r>
            <a:endParaRPr lang="zh-CN" altLang="en-US" sz="4000" dirty="0"/>
          </a:p>
          <a:p>
            <a:endParaRPr dirty="0"/>
          </a:p>
          <a:p>
            <a:r>
              <a:rPr sz="3000" b="1" dirty="0">
                <a:solidFill>
                  <a:srgbClr val="000000"/>
                </a:solidFill>
              </a:rPr>
              <a:t>A </a:t>
            </a:r>
            <a:r>
              <a:rPr sz="3000" b="1" dirty="0" err="1">
                <a:solidFill>
                  <a:srgbClr val="000000"/>
                </a:solidFill>
              </a:rPr>
              <a:t>ocorrência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mortes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neonatais</a:t>
            </a:r>
            <a:r>
              <a:rPr sz="3000" b="1" dirty="0">
                <a:solidFill>
                  <a:srgbClr val="000000"/>
                </a:solidFill>
              </a:rPr>
              <a:t> e de </a:t>
            </a:r>
            <a:r>
              <a:rPr sz="3000" b="1" dirty="0" err="1">
                <a:solidFill>
                  <a:srgbClr val="000000"/>
                </a:solidFill>
              </a:rPr>
              <a:t>mulheres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por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causas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obstétricas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podem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ser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evitadas</a:t>
            </a:r>
            <a:r>
              <a:rPr sz="3000" b="1" dirty="0">
                <a:solidFill>
                  <a:srgbClr val="000000"/>
                </a:solidFill>
              </a:rPr>
              <a:t> com </a:t>
            </a:r>
            <a:r>
              <a:rPr sz="3000" b="1" dirty="0" err="1">
                <a:solidFill>
                  <a:srgbClr val="000000"/>
                </a:solidFill>
              </a:rPr>
              <a:t>uma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atenção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pré</a:t>
            </a:r>
            <a:r>
              <a:rPr sz="3000" b="1" dirty="0">
                <a:solidFill>
                  <a:srgbClr val="000000"/>
                </a:solidFill>
              </a:rPr>
              <a:t>-natal e </a:t>
            </a:r>
            <a:r>
              <a:rPr sz="3000" b="1" dirty="0" err="1">
                <a:solidFill>
                  <a:srgbClr val="000000"/>
                </a:solidFill>
              </a:rPr>
              <a:t>puerpério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adequada</a:t>
            </a:r>
            <a:r>
              <a:rPr sz="3000" b="1" dirty="0">
                <a:solidFill>
                  <a:srgbClr val="000000"/>
                </a:solidFill>
              </a:rPr>
              <a:t>, </a:t>
            </a:r>
            <a:r>
              <a:rPr sz="3000" b="1" dirty="0" err="1">
                <a:solidFill>
                  <a:srgbClr val="000000"/>
                </a:solidFill>
              </a:rPr>
              <a:t>onde</a:t>
            </a:r>
            <a:r>
              <a:rPr sz="3000" b="1" dirty="0">
                <a:solidFill>
                  <a:srgbClr val="000000"/>
                </a:solidFill>
              </a:rPr>
              <a:t> o principal </a:t>
            </a:r>
            <a:r>
              <a:rPr sz="3000" b="1" dirty="0" err="1">
                <a:solidFill>
                  <a:srgbClr val="000000"/>
                </a:solidFill>
              </a:rPr>
              <a:t>objetivo</a:t>
            </a:r>
            <a:r>
              <a:rPr sz="3000" b="1" dirty="0">
                <a:solidFill>
                  <a:srgbClr val="000000"/>
                </a:solidFill>
              </a:rPr>
              <a:t> do </a:t>
            </a:r>
            <a:r>
              <a:rPr sz="3000" b="1" dirty="0" err="1">
                <a:solidFill>
                  <a:srgbClr val="000000"/>
                </a:solidFill>
              </a:rPr>
              <a:t>acompanhamento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pré</a:t>
            </a:r>
            <a:r>
              <a:rPr sz="3000" b="1" dirty="0">
                <a:solidFill>
                  <a:srgbClr val="000000"/>
                </a:solidFill>
              </a:rPr>
              <a:t>-natal é </a:t>
            </a:r>
            <a:r>
              <a:rPr sz="3000" b="1" dirty="0" err="1">
                <a:solidFill>
                  <a:srgbClr val="000000"/>
                </a:solidFill>
              </a:rPr>
              <a:t>assegurar</a:t>
            </a:r>
            <a:r>
              <a:rPr sz="3000" b="1" dirty="0">
                <a:solidFill>
                  <a:srgbClr val="000000"/>
                </a:solidFill>
              </a:rPr>
              <a:t> o </a:t>
            </a:r>
            <a:r>
              <a:rPr sz="3000" b="1" dirty="0" err="1">
                <a:solidFill>
                  <a:srgbClr val="000000"/>
                </a:solidFill>
              </a:rPr>
              <a:t>desenvolvimento</a:t>
            </a:r>
            <a:r>
              <a:rPr sz="3000" b="1" dirty="0">
                <a:solidFill>
                  <a:srgbClr val="000000"/>
                </a:solidFill>
              </a:rPr>
              <a:t> da </a:t>
            </a:r>
            <a:r>
              <a:rPr sz="3000" b="1" dirty="0" err="1">
                <a:solidFill>
                  <a:srgbClr val="000000"/>
                </a:solidFill>
              </a:rPr>
              <a:t>gestação</a:t>
            </a:r>
            <a:r>
              <a:rPr sz="3000" b="1" dirty="0">
                <a:solidFill>
                  <a:srgbClr val="000000"/>
                </a:solidFill>
              </a:rPr>
              <a:t>, </a:t>
            </a:r>
            <a:r>
              <a:rPr sz="3000" b="1" dirty="0" err="1">
                <a:solidFill>
                  <a:srgbClr val="000000"/>
                </a:solidFill>
              </a:rPr>
              <a:t>permitindo</a:t>
            </a:r>
            <a:r>
              <a:rPr sz="3000" b="1" dirty="0">
                <a:solidFill>
                  <a:srgbClr val="000000"/>
                </a:solidFill>
              </a:rPr>
              <a:t> o </a:t>
            </a:r>
            <a:r>
              <a:rPr sz="3000" b="1" dirty="0" err="1">
                <a:solidFill>
                  <a:srgbClr val="000000"/>
                </a:solidFill>
              </a:rPr>
              <a:t>parto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recém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nascido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saudável</a:t>
            </a:r>
            <a:r>
              <a:rPr sz="3000" b="1" dirty="0">
                <a:solidFill>
                  <a:srgbClr val="000000"/>
                </a:solidFill>
              </a:rPr>
              <a:t>, </a:t>
            </a:r>
            <a:r>
              <a:rPr sz="3000" b="1" dirty="0" err="1">
                <a:solidFill>
                  <a:srgbClr val="000000"/>
                </a:solidFill>
              </a:rPr>
              <a:t>sem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impacto</a:t>
            </a:r>
            <a:r>
              <a:rPr sz="3000" b="1" dirty="0">
                <a:solidFill>
                  <a:srgbClr val="000000"/>
                </a:solidFill>
              </a:rPr>
              <a:t> para a </a:t>
            </a:r>
            <a:r>
              <a:rPr sz="3000" b="1" dirty="0" err="1">
                <a:solidFill>
                  <a:srgbClr val="000000"/>
                </a:solidFill>
              </a:rPr>
              <a:t>saúde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materna</a:t>
            </a:r>
            <a:r>
              <a:rPr sz="3000" b="1" dirty="0">
                <a:solidFill>
                  <a:srgbClr val="000000"/>
                </a:solidFill>
              </a:rPr>
              <a:t>, inclusive </a:t>
            </a:r>
            <a:r>
              <a:rPr sz="3000" b="1" dirty="0" err="1">
                <a:solidFill>
                  <a:srgbClr val="000000"/>
                </a:solidFill>
              </a:rPr>
              <a:t>abordando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aspectos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psicossociais</a:t>
            </a:r>
            <a:r>
              <a:rPr sz="3000" b="1" dirty="0">
                <a:solidFill>
                  <a:srgbClr val="000000"/>
                </a:solidFill>
              </a:rPr>
              <a:t> e as </a:t>
            </a:r>
            <a:r>
              <a:rPr sz="3000" b="1" dirty="0" err="1">
                <a:solidFill>
                  <a:srgbClr val="000000"/>
                </a:solidFill>
              </a:rPr>
              <a:t>atividades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educativas</a:t>
            </a:r>
            <a:r>
              <a:rPr sz="3000" b="1" dirty="0">
                <a:solidFill>
                  <a:srgbClr val="000000"/>
                </a:solidFill>
              </a:rPr>
              <a:t> e </a:t>
            </a:r>
            <a:r>
              <a:rPr sz="3000" b="1" dirty="0" err="1" smtClean="0">
                <a:solidFill>
                  <a:srgbClr val="000000"/>
                </a:solidFill>
              </a:rPr>
              <a:t>preventivas</a:t>
            </a:r>
            <a:r>
              <a:rPr sz="3000" b="1" dirty="0" smtClean="0">
                <a:solidFill>
                  <a:srgbClr val="000000"/>
                </a:solidFill>
              </a:rPr>
              <a:t> </a:t>
            </a:r>
            <a:r>
              <a:rPr sz="3000" b="1" dirty="0">
                <a:solidFill>
                  <a:srgbClr val="000000"/>
                </a:solidFill>
              </a:rPr>
              <a:t>(BRASIL, 2013</a:t>
            </a:r>
            <a:r>
              <a:rPr sz="3000" b="1" dirty="0" smtClean="0">
                <a:solidFill>
                  <a:srgbClr val="000000"/>
                </a:solidFill>
              </a:rPr>
              <a:t>)</a:t>
            </a:r>
            <a:r>
              <a:rPr lang="pt-BR" sz="3000" b="1" dirty="0" smtClean="0">
                <a:solidFill>
                  <a:srgbClr val="000000"/>
                </a:solidFill>
              </a:rPr>
              <a:t>.</a:t>
            </a:r>
            <a:endParaRPr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834" y="387560"/>
            <a:ext cx="12020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000" b="1" u="none" dirty="0" err="1">
                <a:solidFill>
                  <a:srgbClr val="000000"/>
                </a:solidFill>
              </a:rPr>
              <a:t>Objetivo</a:t>
            </a:r>
            <a:r>
              <a:rPr sz="3000" b="1" u="none" dirty="0">
                <a:solidFill>
                  <a:srgbClr val="000000"/>
                </a:solidFill>
              </a:rPr>
              <a:t> 2: </a:t>
            </a:r>
            <a:r>
              <a:rPr sz="3000" b="1" u="none" dirty="0" err="1">
                <a:solidFill>
                  <a:srgbClr val="000000"/>
                </a:solidFill>
              </a:rPr>
              <a:t>Melhorar</a:t>
            </a:r>
            <a:r>
              <a:rPr sz="3000" b="1" u="none" dirty="0">
                <a:solidFill>
                  <a:srgbClr val="000000"/>
                </a:solidFill>
              </a:rPr>
              <a:t> a </a:t>
            </a:r>
            <a:r>
              <a:rPr sz="3000" b="1" u="none" dirty="0" err="1">
                <a:solidFill>
                  <a:srgbClr val="000000"/>
                </a:solidFill>
              </a:rPr>
              <a:t>qualidade</a:t>
            </a:r>
            <a:r>
              <a:rPr sz="3000" b="1" u="none" dirty="0">
                <a:solidFill>
                  <a:srgbClr val="000000"/>
                </a:solidFill>
              </a:rPr>
              <a:t> do </a:t>
            </a:r>
            <a:r>
              <a:rPr sz="3000" b="1" u="none" dirty="0" err="1">
                <a:solidFill>
                  <a:srgbClr val="000000"/>
                </a:solidFill>
              </a:rPr>
              <a:t>Programa</a:t>
            </a:r>
            <a:r>
              <a:rPr sz="3000" b="1" u="none" dirty="0">
                <a:solidFill>
                  <a:srgbClr val="000000"/>
                </a:solidFill>
              </a:rPr>
              <a:t> de </a:t>
            </a:r>
            <a:r>
              <a:rPr sz="3000" b="1" u="none" dirty="0" err="1">
                <a:solidFill>
                  <a:srgbClr val="000000"/>
                </a:solidFill>
              </a:rPr>
              <a:t>Puerpério</a:t>
            </a:r>
            <a:r>
              <a:rPr sz="3000" b="1" u="none" dirty="0">
                <a:solidFill>
                  <a:srgbClr val="000000"/>
                </a:solidFill>
              </a:rPr>
              <a:t>.</a:t>
            </a:r>
            <a:endParaRPr lang="pt-BR" sz="3000" dirty="0"/>
          </a:p>
          <a:p>
            <a:endParaRPr dirty="0"/>
          </a:p>
          <a:p>
            <a:r>
              <a:rPr sz="2800" b="1" u="none" dirty="0">
                <a:solidFill>
                  <a:srgbClr val="000000"/>
                </a:solidFill>
              </a:rPr>
              <a:t>Meta 2.1: </a:t>
            </a:r>
            <a:r>
              <a:rPr sz="2800" b="1" u="none" dirty="0" err="1">
                <a:solidFill>
                  <a:srgbClr val="000000"/>
                </a:solidFill>
              </a:rPr>
              <a:t>Examinar</a:t>
            </a:r>
            <a:r>
              <a:rPr sz="2800" b="1" u="none" dirty="0">
                <a:solidFill>
                  <a:srgbClr val="000000"/>
                </a:solidFill>
              </a:rPr>
              <a:t> as mamas </a:t>
            </a:r>
            <a:r>
              <a:rPr sz="2800" b="1" u="none" dirty="0" err="1">
                <a:solidFill>
                  <a:srgbClr val="000000"/>
                </a:solidFill>
              </a:rPr>
              <a:t>em</a:t>
            </a:r>
            <a:r>
              <a:rPr sz="2800" b="1" u="none" dirty="0">
                <a:solidFill>
                  <a:srgbClr val="000000"/>
                </a:solidFill>
              </a:rPr>
              <a:t> 100%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cadastradas</a:t>
            </a:r>
            <a:r>
              <a:rPr sz="2800" b="1" u="none" dirty="0">
                <a:solidFill>
                  <a:srgbClr val="000000"/>
                </a:solidFill>
              </a:rPr>
              <a:t> no </a:t>
            </a:r>
            <a:r>
              <a:rPr sz="2800" b="1" u="none" dirty="0" err="1">
                <a:solidFill>
                  <a:srgbClr val="000000"/>
                </a:solidFill>
              </a:rPr>
              <a:t>Programa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</a:p>
          <a:p>
            <a:r>
              <a:rPr sz="2800" b="1" u="none" dirty="0">
                <a:solidFill>
                  <a:srgbClr val="000000"/>
                </a:solidFill>
              </a:rPr>
              <a:t>Meta 2.2: </a:t>
            </a:r>
            <a:r>
              <a:rPr sz="2800" b="1" u="none" dirty="0" err="1">
                <a:solidFill>
                  <a:srgbClr val="000000"/>
                </a:solidFill>
              </a:rPr>
              <a:t>Examinar</a:t>
            </a:r>
            <a:r>
              <a:rPr sz="2800" b="1" u="none" dirty="0">
                <a:solidFill>
                  <a:srgbClr val="000000"/>
                </a:solidFill>
              </a:rPr>
              <a:t> o </a:t>
            </a:r>
            <a:r>
              <a:rPr sz="2800" b="1" u="none" dirty="0" err="1">
                <a:solidFill>
                  <a:srgbClr val="000000"/>
                </a:solidFill>
              </a:rPr>
              <a:t>abdômen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em</a:t>
            </a:r>
            <a:r>
              <a:rPr sz="2800" b="1" u="none" dirty="0">
                <a:solidFill>
                  <a:srgbClr val="000000"/>
                </a:solidFill>
              </a:rPr>
              <a:t> 100%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cadastradas</a:t>
            </a:r>
            <a:r>
              <a:rPr sz="2800" b="1" u="none" dirty="0">
                <a:solidFill>
                  <a:srgbClr val="000000"/>
                </a:solidFill>
              </a:rPr>
              <a:t> no </a:t>
            </a:r>
            <a:r>
              <a:rPr sz="2800" b="1" u="none" dirty="0" err="1">
                <a:solidFill>
                  <a:srgbClr val="000000"/>
                </a:solidFill>
              </a:rPr>
              <a:t>Programa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  <a:endParaRPr dirty="0"/>
          </a:p>
          <a:p>
            <a:r>
              <a:rPr sz="2800" b="1" u="none" dirty="0">
                <a:solidFill>
                  <a:srgbClr val="000000"/>
                </a:solidFill>
              </a:rPr>
              <a:t>Meta 2.3: </a:t>
            </a:r>
            <a:r>
              <a:rPr sz="2800" b="1" u="none" dirty="0" err="1">
                <a:solidFill>
                  <a:srgbClr val="000000"/>
                </a:solidFill>
              </a:rPr>
              <a:t>Realizar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exame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ginecológico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em</a:t>
            </a:r>
            <a:r>
              <a:rPr sz="2800" b="1" u="none" dirty="0">
                <a:solidFill>
                  <a:srgbClr val="000000"/>
                </a:solidFill>
              </a:rPr>
              <a:t> 100 %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cadastradas</a:t>
            </a:r>
            <a:r>
              <a:rPr sz="2800" b="1" u="none" dirty="0">
                <a:solidFill>
                  <a:srgbClr val="000000"/>
                </a:solidFill>
              </a:rPr>
              <a:t> no </a:t>
            </a:r>
            <a:r>
              <a:rPr sz="2800" b="1" u="none" dirty="0" err="1">
                <a:solidFill>
                  <a:srgbClr val="000000"/>
                </a:solidFill>
              </a:rPr>
              <a:t>Programa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  <a:endParaRPr dirty="0"/>
          </a:p>
          <a:p>
            <a:endParaRPr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7672" y="4926841"/>
            <a:ext cx="11354938" cy="1649571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sz="3000" b="1" dirty="0" err="1">
                <a:solidFill>
                  <a:srgbClr val="000000"/>
                </a:solidFill>
              </a:rPr>
              <a:t>Todas</a:t>
            </a:r>
            <a:r>
              <a:rPr sz="3000" b="1" dirty="0">
                <a:solidFill>
                  <a:srgbClr val="000000"/>
                </a:solidFill>
              </a:rPr>
              <a:t> as </a:t>
            </a:r>
            <a:r>
              <a:rPr sz="3000" b="1" dirty="0" err="1">
                <a:solidFill>
                  <a:srgbClr val="000000"/>
                </a:solidFill>
              </a:rPr>
              <a:t>puérperas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tiveram</a:t>
            </a:r>
            <a:r>
              <a:rPr sz="3000" b="1" dirty="0">
                <a:solidFill>
                  <a:srgbClr val="000000"/>
                </a:solidFill>
              </a:rPr>
              <a:t> as mamas e </a:t>
            </a:r>
            <a:r>
              <a:rPr sz="3000" b="1" dirty="0" err="1">
                <a:solidFill>
                  <a:srgbClr val="000000"/>
                </a:solidFill>
              </a:rPr>
              <a:t>abdômen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examinados</a:t>
            </a:r>
            <a:r>
              <a:rPr sz="3000" b="1" dirty="0">
                <a:solidFill>
                  <a:srgbClr val="000000"/>
                </a:solidFill>
              </a:rPr>
              <a:t>, </a:t>
            </a:r>
            <a:r>
              <a:rPr sz="3000" b="1" dirty="0" err="1">
                <a:solidFill>
                  <a:srgbClr val="000000"/>
                </a:solidFill>
              </a:rPr>
              <a:t>realizaram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exame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ginecológico</a:t>
            </a:r>
            <a:r>
              <a:rPr sz="30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834" y="387560"/>
            <a:ext cx="12020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800" b="1" u="none" dirty="0">
                <a:solidFill>
                  <a:srgbClr val="000000"/>
                </a:solidFill>
              </a:rPr>
              <a:t>                                                  </a:t>
            </a:r>
            <a:r>
              <a:rPr sz="2800" b="1" u="none" dirty="0" err="1" smtClean="0">
                <a:solidFill>
                  <a:srgbClr val="000000"/>
                </a:solidFill>
              </a:rPr>
              <a:t>Continuação</a:t>
            </a:r>
            <a:r>
              <a:rPr lang="pt-BR" sz="2800" b="1" u="none" dirty="0" smtClean="0">
                <a:solidFill>
                  <a:srgbClr val="000000"/>
                </a:solidFill>
              </a:rPr>
              <a:t>...</a:t>
            </a:r>
            <a:endParaRPr lang="pt-BR" dirty="0"/>
          </a:p>
          <a:p>
            <a:endParaRPr lang="pt-BR" dirty="0"/>
          </a:p>
          <a:p>
            <a:r>
              <a:rPr sz="3000" b="1" u="none" dirty="0" err="1">
                <a:solidFill>
                  <a:srgbClr val="000000"/>
                </a:solidFill>
              </a:rPr>
              <a:t>Objetivo</a:t>
            </a:r>
            <a:r>
              <a:rPr sz="3000" b="1" u="none" dirty="0">
                <a:solidFill>
                  <a:srgbClr val="000000"/>
                </a:solidFill>
              </a:rPr>
              <a:t> 2: </a:t>
            </a:r>
            <a:r>
              <a:rPr sz="3000" b="1" u="none" dirty="0" err="1">
                <a:solidFill>
                  <a:srgbClr val="000000"/>
                </a:solidFill>
              </a:rPr>
              <a:t>Melhorar</a:t>
            </a:r>
            <a:r>
              <a:rPr sz="3000" b="1" u="none" dirty="0">
                <a:solidFill>
                  <a:srgbClr val="000000"/>
                </a:solidFill>
              </a:rPr>
              <a:t> a </a:t>
            </a:r>
            <a:r>
              <a:rPr sz="3000" b="1" u="none" dirty="0" err="1">
                <a:solidFill>
                  <a:srgbClr val="000000"/>
                </a:solidFill>
              </a:rPr>
              <a:t>qualidade</a:t>
            </a:r>
            <a:r>
              <a:rPr sz="3000" b="1" u="none" dirty="0">
                <a:solidFill>
                  <a:srgbClr val="000000"/>
                </a:solidFill>
              </a:rPr>
              <a:t> do </a:t>
            </a:r>
            <a:r>
              <a:rPr sz="3000" b="1" u="none" dirty="0" err="1">
                <a:solidFill>
                  <a:srgbClr val="000000"/>
                </a:solidFill>
              </a:rPr>
              <a:t>Programa</a:t>
            </a:r>
            <a:r>
              <a:rPr sz="3000" b="1" u="none" dirty="0">
                <a:solidFill>
                  <a:srgbClr val="000000"/>
                </a:solidFill>
              </a:rPr>
              <a:t> de </a:t>
            </a:r>
            <a:r>
              <a:rPr sz="3000" b="1" u="none" dirty="0" err="1">
                <a:solidFill>
                  <a:srgbClr val="000000"/>
                </a:solidFill>
              </a:rPr>
              <a:t>Puerpério</a:t>
            </a:r>
            <a:r>
              <a:rPr sz="3000" b="1" u="none" dirty="0">
                <a:solidFill>
                  <a:srgbClr val="000000"/>
                </a:solidFill>
              </a:rPr>
              <a:t>.</a:t>
            </a:r>
            <a:endParaRPr lang="pt-BR" sz="3000" dirty="0"/>
          </a:p>
          <a:p>
            <a:endParaRPr dirty="0"/>
          </a:p>
          <a:p>
            <a:r>
              <a:rPr sz="2800" b="1" u="none" dirty="0">
                <a:solidFill>
                  <a:srgbClr val="000000"/>
                </a:solidFill>
              </a:rPr>
              <a:t>Meta 2.4: </a:t>
            </a:r>
            <a:r>
              <a:rPr sz="2800" b="1" u="none" dirty="0" err="1">
                <a:solidFill>
                  <a:srgbClr val="000000"/>
                </a:solidFill>
              </a:rPr>
              <a:t>Avaliar</a:t>
            </a:r>
            <a:r>
              <a:rPr sz="2800" b="1" u="none" dirty="0">
                <a:solidFill>
                  <a:srgbClr val="000000"/>
                </a:solidFill>
              </a:rPr>
              <a:t> o </a:t>
            </a:r>
            <a:r>
              <a:rPr sz="2800" b="1" u="none" dirty="0" err="1">
                <a:solidFill>
                  <a:srgbClr val="000000"/>
                </a:solidFill>
              </a:rPr>
              <a:t>estado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psíquico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em</a:t>
            </a:r>
            <a:r>
              <a:rPr sz="2800" b="1" u="none" dirty="0">
                <a:solidFill>
                  <a:srgbClr val="000000"/>
                </a:solidFill>
              </a:rPr>
              <a:t> 100%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cadastradas</a:t>
            </a:r>
            <a:r>
              <a:rPr sz="2800" b="1" u="none" dirty="0">
                <a:solidFill>
                  <a:srgbClr val="000000"/>
                </a:solidFill>
              </a:rPr>
              <a:t> no </a:t>
            </a:r>
            <a:r>
              <a:rPr sz="2800" b="1" u="none" dirty="0" err="1">
                <a:solidFill>
                  <a:srgbClr val="000000"/>
                </a:solidFill>
              </a:rPr>
              <a:t>Programa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  <a:endParaRPr dirty="0"/>
          </a:p>
          <a:p>
            <a:r>
              <a:rPr sz="2800" b="1" u="none" dirty="0">
                <a:solidFill>
                  <a:srgbClr val="000000"/>
                </a:solidFill>
              </a:rPr>
              <a:t>Meta 2.5: </a:t>
            </a:r>
            <a:r>
              <a:rPr sz="2800" b="1" u="none" dirty="0" err="1">
                <a:solidFill>
                  <a:srgbClr val="000000"/>
                </a:solidFill>
              </a:rPr>
              <a:t>Avaliar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intercorrências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em</a:t>
            </a:r>
            <a:r>
              <a:rPr sz="2800" b="1" u="none" dirty="0">
                <a:solidFill>
                  <a:srgbClr val="000000"/>
                </a:solidFill>
              </a:rPr>
              <a:t> 100%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</a:t>
            </a:r>
            <a:r>
              <a:rPr sz="2800" b="1" u="none" dirty="0" err="1">
                <a:solidFill>
                  <a:srgbClr val="000000"/>
                </a:solidFill>
              </a:rPr>
              <a:t>cadastradas</a:t>
            </a:r>
            <a:r>
              <a:rPr sz="2800" b="1" u="none" dirty="0">
                <a:solidFill>
                  <a:srgbClr val="000000"/>
                </a:solidFill>
              </a:rPr>
              <a:t> no </a:t>
            </a:r>
            <a:r>
              <a:rPr sz="2800" b="1" u="none" dirty="0" err="1">
                <a:solidFill>
                  <a:srgbClr val="000000"/>
                </a:solidFill>
              </a:rPr>
              <a:t>Programa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  <a:endParaRPr dirty="0"/>
          </a:p>
          <a:p>
            <a:r>
              <a:rPr sz="2800" b="1" u="none" dirty="0">
                <a:solidFill>
                  <a:srgbClr val="000000"/>
                </a:solidFill>
              </a:rPr>
              <a:t>Meta 2.6: </a:t>
            </a:r>
            <a:r>
              <a:rPr sz="2800" b="1" u="none" dirty="0" err="1">
                <a:solidFill>
                  <a:srgbClr val="000000"/>
                </a:solidFill>
              </a:rPr>
              <a:t>Prescrever</a:t>
            </a:r>
            <a:r>
              <a:rPr sz="2800" b="1" u="none" dirty="0">
                <a:solidFill>
                  <a:srgbClr val="000000"/>
                </a:solidFill>
              </a:rPr>
              <a:t> a 100% das </a:t>
            </a:r>
            <a:r>
              <a:rPr sz="2800" b="1" u="none" dirty="0" err="1">
                <a:solidFill>
                  <a:srgbClr val="000000"/>
                </a:solidFill>
              </a:rPr>
              <a:t>puérperas</a:t>
            </a:r>
            <a:r>
              <a:rPr sz="2800" b="1" u="none" dirty="0">
                <a:solidFill>
                  <a:srgbClr val="000000"/>
                </a:solidFill>
              </a:rPr>
              <a:t> um dos </a:t>
            </a:r>
            <a:r>
              <a:rPr sz="2800" b="1" u="none" dirty="0" err="1">
                <a:solidFill>
                  <a:srgbClr val="000000"/>
                </a:solidFill>
              </a:rPr>
              <a:t>métodos</a:t>
            </a:r>
            <a:r>
              <a:rPr sz="2800" b="1" u="none" dirty="0">
                <a:solidFill>
                  <a:srgbClr val="000000"/>
                </a:solidFill>
              </a:rPr>
              <a:t> de </a:t>
            </a:r>
            <a:r>
              <a:rPr sz="2800" b="1" u="none" dirty="0" err="1">
                <a:solidFill>
                  <a:srgbClr val="000000"/>
                </a:solidFill>
              </a:rPr>
              <a:t>anticoncepção</a:t>
            </a:r>
            <a:r>
              <a:rPr sz="2800" b="1" u="none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8723" y="4874781"/>
            <a:ext cx="11941701" cy="1834855"/>
          </a:xfrm>
          <a:prstGeom prst="round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spcAft>
                <a:spcPts val="0"/>
              </a:spcAft>
            </a:pPr>
            <a:r>
              <a:rPr sz="3000" b="1" dirty="0" err="1">
                <a:solidFill>
                  <a:srgbClr val="000000"/>
                </a:solidFill>
              </a:rPr>
              <a:t>Todas</a:t>
            </a:r>
            <a:r>
              <a:rPr sz="3000" b="1" dirty="0">
                <a:solidFill>
                  <a:srgbClr val="000000"/>
                </a:solidFill>
              </a:rPr>
              <a:t> as </a:t>
            </a:r>
            <a:r>
              <a:rPr sz="3000" b="1" dirty="0" err="1">
                <a:solidFill>
                  <a:srgbClr val="000000"/>
                </a:solidFill>
              </a:rPr>
              <a:t>puérperas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tiveram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avaliação</a:t>
            </a:r>
            <a:r>
              <a:rPr sz="3000" b="1" dirty="0">
                <a:solidFill>
                  <a:srgbClr val="000000"/>
                </a:solidFill>
              </a:rPr>
              <a:t> do </a:t>
            </a:r>
            <a:r>
              <a:rPr sz="3000" b="1" dirty="0" err="1">
                <a:solidFill>
                  <a:srgbClr val="000000"/>
                </a:solidFill>
              </a:rPr>
              <a:t>estado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psíquico</a:t>
            </a:r>
            <a:r>
              <a:rPr sz="3000" b="1" dirty="0">
                <a:solidFill>
                  <a:srgbClr val="000000"/>
                </a:solidFill>
              </a:rPr>
              <a:t>, para </a:t>
            </a:r>
            <a:r>
              <a:rPr sz="3000" b="1" dirty="0" err="1">
                <a:solidFill>
                  <a:srgbClr val="000000"/>
                </a:solidFill>
              </a:rPr>
              <a:t>intercorrências</a:t>
            </a:r>
            <a:r>
              <a:rPr sz="3000" b="1" dirty="0">
                <a:solidFill>
                  <a:srgbClr val="000000"/>
                </a:solidFill>
              </a:rPr>
              <a:t> e </a:t>
            </a:r>
            <a:r>
              <a:rPr sz="3000" b="1" dirty="0" err="1">
                <a:solidFill>
                  <a:srgbClr val="000000"/>
                </a:solidFill>
              </a:rPr>
              <a:t>receberam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prescrição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algum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método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anticoncepção</a:t>
            </a:r>
            <a:r>
              <a:rPr sz="3000" b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5335" y="375449"/>
            <a:ext cx="11590474" cy="417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sz="3000" b="1" dirty="0" err="1">
                <a:solidFill>
                  <a:srgbClr val="000000"/>
                </a:solidFill>
              </a:rPr>
              <a:t>Objetivo</a:t>
            </a:r>
            <a:r>
              <a:rPr sz="3000" b="1" dirty="0">
                <a:solidFill>
                  <a:srgbClr val="000000"/>
                </a:solidFill>
              </a:rPr>
              <a:t> 3: </a:t>
            </a:r>
            <a:r>
              <a:rPr sz="3000" b="1" dirty="0" err="1">
                <a:solidFill>
                  <a:srgbClr val="000000"/>
                </a:solidFill>
              </a:rPr>
              <a:t>Melhorar</a:t>
            </a:r>
            <a:r>
              <a:rPr sz="3000" b="1" dirty="0">
                <a:solidFill>
                  <a:srgbClr val="000000"/>
                </a:solidFill>
              </a:rPr>
              <a:t> a </a:t>
            </a:r>
            <a:r>
              <a:rPr sz="3000" b="1" dirty="0" err="1">
                <a:solidFill>
                  <a:srgbClr val="000000"/>
                </a:solidFill>
              </a:rPr>
              <a:t>adesão</a:t>
            </a:r>
            <a:r>
              <a:rPr sz="3000" b="1" dirty="0">
                <a:solidFill>
                  <a:srgbClr val="000000"/>
                </a:solidFill>
              </a:rPr>
              <a:t> da </a:t>
            </a:r>
            <a:r>
              <a:rPr sz="3000" b="1" dirty="0" err="1">
                <a:solidFill>
                  <a:srgbClr val="000000"/>
                </a:solidFill>
              </a:rPr>
              <a:t>atenção</a:t>
            </a:r>
            <a:r>
              <a:rPr sz="3000" b="1" dirty="0">
                <a:solidFill>
                  <a:srgbClr val="000000"/>
                </a:solidFill>
              </a:rPr>
              <a:t> no </a:t>
            </a:r>
            <a:r>
              <a:rPr sz="3000" b="1" dirty="0" err="1">
                <a:solidFill>
                  <a:srgbClr val="000000"/>
                </a:solidFill>
              </a:rPr>
              <a:t>programa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puerpério</a:t>
            </a:r>
            <a:r>
              <a:rPr sz="3000" b="1" dirty="0">
                <a:solidFill>
                  <a:srgbClr val="000000"/>
                </a:solidFill>
              </a:rPr>
              <a:t>.</a:t>
            </a:r>
            <a:endParaRPr lang="pt-BR" sz="3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</a:rPr>
              <a:t>Meta 3.1: </a:t>
            </a:r>
            <a:r>
              <a:rPr sz="3000" b="1" dirty="0" err="1">
                <a:solidFill>
                  <a:srgbClr val="000000"/>
                </a:solidFill>
              </a:rPr>
              <a:t>Realizar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busca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ativa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em</a:t>
            </a:r>
            <a:r>
              <a:rPr sz="3000" b="1" dirty="0">
                <a:solidFill>
                  <a:srgbClr val="000000"/>
                </a:solidFill>
              </a:rPr>
              <a:t> 100% das </a:t>
            </a:r>
            <a:r>
              <a:rPr sz="3000" b="1" dirty="0" err="1">
                <a:solidFill>
                  <a:srgbClr val="000000"/>
                </a:solidFill>
              </a:rPr>
              <a:t>puérperas</a:t>
            </a:r>
            <a:r>
              <a:rPr sz="3000" b="1" dirty="0">
                <a:solidFill>
                  <a:srgbClr val="000000"/>
                </a:solidFill>
              </a:rPr>
              <a:t> que </a:t>
            </a:r>
            <a:r>
              <a:rPr sz="3000" b="1" dirty="0" err="1">
                <a:solidFill>
                  <a:srgbClr val="000000"/>
                </a:solidFill>
              </a:rPr>
              <a:t>não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realizaram</a:t>
            </a:r>
            <a:r>
              <a:rPr sz="3000" b="1" dirty="0">
                <a:solidFill>
                  <a:srgbClr val="000000"/>
                </a:solidFill>
              </a:rPr>
              <a:t> a </a:t>
            </a:r>
            <a:r>
              <a:rPr sz="3000" b="1" dirty="0" err="1">
                <a:solidFill>
                  <a:srgbClr val="000000"/>
                </a:solidFill>
              </a:rPr>
              <a:t>consulta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puerpério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até</a:t>
            </a:r>
            <a:r>
              <a:rPr sz="3000" b="1" dirty="0">
                <a:solidFill>
                  <a:srgbClr val="000000"/>
                </a:solidFill>
              </a:rPr>
              <a:t> 30 </a:t>
            </a:r>
            <a:r>
              <a:rPr sz="3000" b="1" dirty="0" err="1">
                <a:solidFill>
                  <a:srgbClr val="000000"/>
                </a:solidFill>
              </a:rPr>
              <a:t>dias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após</a:t>
            </a:r>
            <a:r>
              <a:rPr sz="3000" b="1" dirty="0">
                <a:solidFill>
                  <a:srgbClr val="000000"/>
                </a:solidFill>
              </a:rPr>
              <a:t> o </a:t>
            </a:r>
            <a:r>
              <a:rPr sz="3000" b="1" dirty="0" err="1">
                <a:solidFill>
                  <a:srgbClr val="000000"/>
                </a:solidFill>
              </a:rPr>
              <a:t>parto</a:t>
            </a:r>
            <a:r>
              <a:rPr sz="3000" b="1" dirty="0" smtClean="0">
                <a:solidFill>
                  <a:srgbClr val="000000"/>
                </a:solidFill>
              </a:rPr>
              <a:t>.</a:t>
            </a:r>
            <a:endParaRPr sz="30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sz="3000" b="1" dirty="0" err="1">
                <a:solidFill>
                  <a:srgbClr val="000000"/>
                </a:solidFill>
              </a:rPr>
              <a:t>Objetivo</a:t>
            </a:r>
            <a:r>
              <a:rPr sz="3000" b="1" dirty="0">
                <a:solidFill>
                  <a:srgbClr val="000000"/>
                </a:solidFill>
              </a:rPr>
              <a:t> 4: </a:t>
            </a:r>
            <a:r>
              <a:rPr sz="3000" b="1" dirty="0" err="1">
                <a:solidFill>
                  <a:srgbClr val="000000"/>
                </a:solidFill>
              </a:rPr>
              <a:t>Melhorar</a:t>
            </a:r>
            <a:r>
              <a:rPr sz="3000" b="1" dirty="0">
                <a:solidFill>
                  <a:srgbClr val="000000"/>
                </a:solidFill>
              </a:rPr>
              <a:t> o </a:t>
            </a:r>
            <a:r>
              <a:rPr sz="3000" b="1" dirty="0" err="1">
                <a:solidFill>
                  <a:srgbClr val="000000"/>
                </a:solidFill>
              </a:rPr>
              <a:t>registro</a:t>
            </a:r>
            <a:r>
              <a:rPr sz="3000" b="1" dirty="0">
                <a:solidFill>
                  <a:srgbClr val="000000"/>
                </a:solidFill>
              </a:rPr>
              <a:t> da </a:t>
            </a:r>
            <a:r>
              <a:rPr sz="3000" b="1" dirty="0" err="1">
                <a:solidFill>
                  <a:srgbClr val="000000"/>
                </a:solidFill>
              </a:rPr>
              <a:t>atenção</a:t>
            </a:r>
            <a:r>
              <a:rPr sz="3000" b="1" dirty="0">
                <a:solidFill>
                  <a:srgbClr val="000000"/>
                </a:solidFill>
              </a:rPr>
              <a:t> no </a:t>
            </a:r>
            <a:r>
              <a:rPr sz="3000" b="1" dirty="0" err="1">
                <a:solidFill>
                  <a:srgbClr val="000000"/>
                </a:solidFill>
              </a:rPr>
              <a:t>programa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Puerpério</a:t>
            </a:r>
            <a:r>
              <a:rPr sz="3000" b="1" dirty="0" smtClean="0">
                <a:solidFill>
                  <a:srgbClr val="000000"/>
                </a:solidFill>
              </a:rPr>
              <a:t>.</a:t>
            </a:r>
            <a:endParaRPr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</a:rPr>
              <a:t>Meta 4.1. </a:t>
            </a:r>
            <a:r>
              <a:rPr sz="3000" b="1" dirty="0" err="1">
                <a:solidFill>
                  <a:srgbClr val="000000"/>
                </a:solidFill>
              </a:rPr>
              <a:t>Manter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registro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na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ficha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acompanhamento</a:t>
            </a:r>
            <a:r>
              <a:rPr sz="3000" b="1" dirty="0">
                <a:solidFill>
                  <a:srgbClr val="000000"/>
                </a:solidFill>
              </a:rPr>
              <a:t> do </a:t>
            </a:r>
            <a:r>
              <a:rPr sz="3000" b="1" dirty="0" err="1">
                <a:solidFill>
                  <a:srgbClr val="000000"/>
                </a:solidFill>
              </a:rPr>
              <a:t>Programa</a:t>
            </a:r>
            <a:r>
              <a:rPr sz="3000" b="1" dirty="0">
                <a:solidFill>
                  <a:srgbClr val="000000"/>
                </a:solidFill>
              </a:rPr>
              <a:t> 100% das </a:t>
            </a:r>
            <a:r>
              <a:rPr sz="3000" b="1" dirty="0" err="1">
                <a:solidFill>
                  <a:srgbClr val="000000"/>
                </a:solidFill>
              </a:rPr>
              <a:t>puérperas</a:t>
            </a:r>
            <a:r>
              <a:rPr sz="3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81753" y="3946372"/>
            <a:ext cx="4644667" cy="908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da intervenção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0392" y="5123062"/>
            <a:ext cx="7733038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sz="2600" b="1" dirty="0" err="1">
                <a:solidFill>
                  <a:srgbClr val="000000"/>
                </a:solidFill>
              </a:rPr>
              <a:t>Não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precisamos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realizar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buscas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ativas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puérperas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graças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às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ações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educativas</a:t>
            </a:r>
            <a:r>
              <a:rPr sz="2600" b="1" dirty="0">
                <a:solidFill>
                  <a:srgbClr val="000000"/>
                </a:solidFill>
              </a:rPr>
              <a:t> e de </a:t>
            </a:r>
            <a:r>
              <a:rPr sz="2600" b="1" dirty="0" err="1">
                <a:solidFill>
                  <a:srgbClr val="000000"/>
                </a:solidFill>
              </a:rPr>
              <a:t>promoção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saúde.Permitindo</a:t>
            </a:r>
            <a:r>
              <a:rPr sz="2600" b="1" dirty="0">
                <a:solidFill>
                  <a:srgbClr val="000000"/>
                </a:solidFill>
              </a:rPr>
              <a:t> que 100% das </a:t>
            </a:r>
            <a:r>
              <a:rPr sz="2600" b="1" dirty="0" err="1">
                <a:solidFill>
                  <a:srgbClr val="000000"/>
                </a:solidFill>
              </a:rPr>
              <a:t>puérperas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lang="pt-BR" sz="2600" dirty="0"/>
          </a:p>
        </p:txBody>
      </p:sp>
      <p:sp>
        <p:nvSpPr>
          <p:cNvPr id="8" name="Retângulo 7"/>
          <p:cNvSpPr/>
          <p:nvPr/>
        </p:nvSpPr>
        <p:spPr>
          <a:xfrm>
            <a:off x="8328509" y="5505914"/>
            <a:ext cx="38634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Registro adequado</a:t>
            </a:r>
          </a:p>
          <a:p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100</a:t>
            </a:r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 das puérperas 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5038283" y="4656779"/>
            <a:ext cx="599689" cy="51210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17850238">
            <a:off x="8641383" y="4868726"/>
            <a:ext cx="647952" cy="36333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278" y="242225"/>
            <a:ext cx="9628451" cy="660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5. Promover a saúde das puérperas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7985" y="1305353"/>
            <a:ext cx="11311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 5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1. Orientar 100% das puérperas cadastradas no Programa de Pré natal e Puerperio </a:t>
            </a:r>
          </a:p>
          <a:p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sobre os cuidados do </a:t>
            </a:r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recém-nascido</a:t>
            </a:r>
          </a:p>
          <a:p>
            <a:endParaRPr lang="pt-BR" sz="2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Orientar 100% das puérperas cadastradas no Programa de Pré natal e Puerpério sobre aleitamento materno exclusivo</a:t>
            </a:r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Orientar 100% das puérperas cadastradas no Programa de Pré natal e Puerpério sobre planejamento familiar</a:t>
            </a:r>
            <a:endParaRPr lang="pt-BR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87941" y="5275671"/>
            <a:ext cx="105906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Alcançamos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orientar </a:t>
            </a:r>
            <a:r>
              <a:rPr lang="pt-BR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</a:t>
            </a: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puérperas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81001" y="48445"/>
            <a:ext cx="2233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4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52049" y="611347"/>
            <a:ext cx="4525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3600" kern="0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Importância da intervenção</a:t>
            </a:r>
            <a:endParaRPr lang="pt-BR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55673" y="1097632"/>
            <a:ext cx="12971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2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67944" y="1343853"/>
            <a:ext cx="13917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2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</p:txBody>
      </p:sp>
      <p:sp>
        <p:nvSpPr>
          <p:cNvPr id="6" name="Retângulo 5"/>
          <p:cNvSpPr/>
          <p:nvPr/>
        </p:nvSpPr>
        <p:spPr>
          <a:xfrm>
            <a:off x="9510265" y="1126347"/>
            <a:ext cx="22044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sz="2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</p:txBody>
      </p:sp>
      <p:sp>
        <p:nvSpPr>
          <p:cNvPr id="8" name="Fluxograma: Processo alternativo 7"/>
          <p:cNvSpPr/>
          <p:nvPr/>
        </p:nvSpPr>
        <p:spPr>
          <a:xfrm>
            <a:off x="5310786" y="1895411"/>
            <a:ext cx="3706045" cy="454172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unidade conseguiu aumentar a cobertura do pré-natal, acompanhando 100% das 41 gestantes e das 15 puérperas da área adstrita da UBS.</a:t>
            </a:r>
          </a:p>
          <a:p>
            <a:pPr algn="ctr"/>
            <a:r>
              <a:rPr sz="2400" b="1" dirty="0">
                <a:solidFill>
                  <a:srgbClr val="000000"/>
                </a:solidFill>
              </a:rPr>
              <a:t>&gt; </a:t>
            </a:r>
            <a:r>
              <a:rPr sz="2400" b="1" dirty="0" err="1">
                <a:solidFill>
                  <a:srgbClr val="000000"/>
                </a:solidFill>
              </a:rPr>
              <a:t>Maior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organização</a:t>
            </a:r>
            <a:r>
              <a:rPr sz="2400" b="1" dirty="0">
                <a:solidFill>
                  <a:srgbClr val="000000"/>
                </a:solidFill>
              </a:rPr>
              <a:t> dos </a:t>
            </a:r>
            <a:r>
              <a:rPr sz="2400" b="1" dirty="0" err="1">
                <a:solidFill>
                  <a:srgbClr val="000000"/>
                </a:solidFill>
              </a:rPr>
              <a:t>registros</a:t>
            </a:r>
            <a:r>
              <a:rPr sz="2400" b="1" dirty="0">
                <a:solidFill>
                  <a:srgbClr val="000000"/>
                </a:solidFill>
              </a:rPr>
              <a:t>.</a:t>
            </a:r>
            <a:endParaRPr sz="2400" dirty="0"/>
          </a:p>
          <a:p>
            <a:pPr algn="ctr"/>
            <a:r>
              <a:rPr sz="2400" b="1" dirty="0">
                <a:solidFill>
                  <a:srgbClr val="000000"/>
                </a:solidFill>
              </a:rPr>
              <a:t>&gt;</a:t>
            </a:r>
            <a:r>
              <a:rPr sz="2400" b="1" dirty="0" err="1">
                <a:solidFill>
                  <a:srgbClr val="000000"/>
                </a:solidFill>
              </a:rPr>
              <a:t>Melhor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acolhimento</a:t>
            </a:r>
            <a:r>
              <a:rPr sz="2400" b="1" dirty="0">
                <a:solidFill>
                  <a:srgbClr val="000000"/>
                </a:solidFill>
              </a:rPr>
              <a:t>.</a:t>
            </a:r>
            <a:endParaRPr sz="2400" dirty="0"/>
          </a:p>
        </p:txBody>
      </p:sp>
      <p:sp>
        <p:nvSpPr>
          <p:cNvPr id="9" name="Fluxograma: Processo alternativo 8"/>
          <p:cNvSpPr/>
          <p:nvPr/>
        </p:nvSpPr>
        <p:spPr>
          <a:xfrm flipH="1">
            <a:off x="9094560" y="1666378"/>
            <a:ext cx="2791645" cy="497616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 b="1" dirty="0" smtClean="0">
              <a:solidFill>
                <a:srgbClr val="000000"/>
              </a:solidFill>
            </a:endParaRPr>
          </a:p>
          <a:p>
            <a:pPr algn="ctr"/>
            <a:r>
              <a:rPr lang="pt-BR" sz="2500" b="1" dirty="0" smtClean="0">
                <a:solidFill>
                  <a:srgbClr val="000000"/>
                </a:solidFill>
              </a:rPr>
              <a:t>M</a:t>
            </a:r>
            <a:r>
              <a:rPr sz="2500" b="1" dirty="0" err="1" smtClean="0">
                <a:solidFill>
                  <a:srgbClr val="000000"/>
                </a:solidFill>
              </a:rPr>
              <a:t>elhorou</a:t>
            </a:r>
            <a:r>
              <a:rPr sz="2500" b="1" dirty="0" smtClean="0">
                <a:solidFill>
                  <a:srgbClr val="000000"/>
                </a:solidFill>
              </a:rPr>
              <a:t> </a:t>
            </a:r>
            <a:r>
              <a:rPr sz="2500" b="1" dirty="0">
                <a:solidFill>
                  <a:srgbClr val="000000"/>
                </a:solidFill>
              </a:rPr>
              <a:t>a </a:t>
            </a:r>
            <a:r>
              <a:rPr sz="2500" b="1" dirty="0" err="1">
                <a:solidFill>
                  <a:srgbClr val="000000"/>
                </a:solidFill>
              </a:rPr>
              <a:t>qualidade</a:t>
            </a:r>
            <a:r>
              <a:rPr sz="2500" b="1" dirty="0">
                <a:solidFill>
                  <a:srgbClr val="000000"/>
                </a:solidFill>
              </a:rPr>
              <a:t> da </a:t>
            </a:r>
            <a:r>
              <a:rPr sz="2500" b="1" dirty="0" err="1">
                <a:solidFill>
                  <a:srgbClr val="000000"/>
                </a:solidFill>
              </a:rPr>
              <a:t>atenção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ao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pré</a:t>
            </a:r>
            <a:r>
              <a:rPr sz="2500" b="1" dirty="0">
                <a:solidFill>
                  <a:srgbClr val="000000"/>
                </a:solidFill>
              </a:rPr>
              <a:t>-natal e </a:t>
            </a:r>
            <a:r>
              <a:rPr sz="2500" b="1" dirty="0" err="1">
                <a:solidFill>
                  <a:srgbClr val="000000"/>
                </a:solidFill>
              </a:rPr>
              <a:t>puerpério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realizado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na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unidade</a:t>
            </a:r>
            <a:r>
              <a:rPr sz="2500" b="1" dirty="0" smtClean="0">
                <a:solidFill>
                  <a:srgbClr val="000000"/>
                </a:solidFill>
              </a:rPr>
              <a:t>.</a:t>
            </a:r>
            <a:endParaRPr lang="pt-BR" sz="2500" b="1" dirty="0" smtClean="0">
              <a:solidFill>
                <a:srgbClr val="000000"/>
              </a:solidFill>
            </a:endParaRPr>
          </a:p>
          <a:p>
            <a:pPr algn="ctr"/>
            <a:endParaRPr sz="2500" b="1" dirty="0">
              <a:solidFill>
                <a:srgbClr val="000000"/>
              </a:solidFill>
            </a:endParaRPr>
          </a:p>
          <a:p>
            <a:pPr algn="ctr"/>
            <a:r>
              <a:rPr sz="2500" b="1" dirty="0" err="1" smtClean="0">
                <a:solidFill>
                  <a:srgbClr val="000000"/>
                </a:solidFill>
              </a:rPr>
              <a:t>Melhora</a:t>
            </a:r>
            <a:r>
              <a:rPr sz="2500" b="1" dirty="0" smtClean="0">
                <a:solidFill>
                  <a:srgbClr val="000000"/>
                </a:solidFill>
              </a:rPr>
              <a:t> </a:t>
            </a:r>
            <a:r>
              <a:rPr sz="2500" b="1" dirty="0">
                <a:solidFill>
                  <a:srgbClr val="000000"/>
                </a:solidFill>
              </a:rPr>
              <a:t>da </a:t>
            </a:r>
            <a:r>
              <a:rPr sz="2500" b="1" dirty="0" err="1">
                <a:solidFill>
                  <a:srgbClr val="000000"/>
                </a:solidFill>
              </a:rPr>
              <a:t>adesão</a:t>
            </a:r>
            <a:r>
              <a:rPr sz="2500" b="1" dirty="0">
                <a:solidFill>
                  <a:srgbClr val="000000"/>
                </a:solidFill>
              </a:rPr>
              <a:t> das </a:t>
            </a:r>
            <a:r>
              <a:rPr sz="2500" b="1" dirty="0" err="1">
                <a:solidFill>
                  <a:srgbClr val="000000"/>
                </a:solidFill>
              </a:rPr>
              <a:t>gestantes</a:t>
            </a:r>
            <a:r>
              <a:rPr sz="2500" b="1" dirty="0">
                <a:solidFill>
                  <a:srgbClr val="000000"/>
                </a:solidFill>
              </a:rPr>
              <a:t> e </a:t>
            </a:r>
            <a:r>
              <a:rPr sz="2500" b="1" dirty="0" err="1">
                <a:solidFill>
                  <a:srgbClr val="000000"/>
                </a:solidFill>
              </a:rPr>
              <a:t>família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err="1">
                <a:solidFill>
                  <a:srgbClr val="000000"/>
                </a:solidFill>
              </a:rPr>
              <a:t>ao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b="1" dirty="0" smtClean="0">
                <a:solidFill>
                  <a:srgbClr val="000000"/>
                </a:solidFill>
              </a:rPr>
              <a:t>program</a:t>
            </a:r>
            <a:r>
              <a:rPr lang="pt-BR" sz="2500" b="1" dirty="0" smtClean="0">
                <a:solidFill>
                  <a:srgbClr val="000000"/>
                </a:solidFill>
              </a:rPr>
              <a:t>a</a:t>
            </a:r>
            <a:r>
              <a:rPr sz="2500" b="1" dirty="0" smtClean="0">
                <a:solidFill>
                  <a:srgbClr val="000000"/>
                </a:solidFill>
              </a:rPr>
              <a:t>.</a:t>
            </a:r>
            <a:endParaRPr dirty="0"/>
          </a:p>
          <a:p>
            <a:pPr algn="ctr"/>
            <a:endParaRPr dirty="0"/>
          </a:p>
          <a:p>
            <a:pPr algn="ctr"/>
            <a:endParaRPr dirty="0"/>
          </a:p>
        </p:txBody>
      </p:sp>
      <p:sp>
        <p:nvSpPr>
          <p:cNvPr id="11" name="Fluxograma: Processo alternativo 6"/>
          <p:cNvSpPr/>
          <p:nvPr/>
        </p:nvSpPr>
        <p:spPr>
          <a:xfrm>
            <a:off x="139279" y="1598687"/>
            <a:ext cx="5171507" cy="507461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 err="1" smtClean="0">
                <a:solidFill>
                  <a:srgbClr val="000000"/>
                </a:solidFill>
              </a:rPr>
              <a:t>Propiciou</a:t>
            </a:r>
            <a:r>
              <a:rPr sz="2400" b="1" dirty="0" smtClean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a </a:t>
            </a:r>
            <a:r>
              <a:rPr sz="2400" b="1" dirty="0" err="1">
                <a:solidFill>
                  <a:srgbClr val="000000"/>
                </a:solidFill>
              </a:rPr>
              <a:t>ampliação</a:t>
            </a:r>
            <a:r>
              <a:rPr sz="2400" b="1" dirty="0">
                <a:solidFill>
                  <a:srgbClr val="000000"/>
                </a:solidFill>
              </a:rPr>
              <a:t> da </a:t>
            </a:r>
            <a:r>
              <a:rPr sz="2400" b="1" dirty="0" err="1">
                <a:solidFill>
                  <a:srgbClr val="000000"/>
                </a:solidFill>
              </a:rPr>
              <a:t>cobertura</a:t>
            </a:r>
            <a:r>
              <a:rPr sz="2400" b="1" dirty="0">
                <a:solidFill>
                  <a:srgbClr val="000000"/>
                </a:solidFill>
              </a:rPr>
              <a:t> do </a:t>
            </a:r>
            <a:r>
              <a:rPr sz="2400" b="1" dirty="0" err="1">
                <a:solidFill>
                  <a:srgbClr val="000000"/>
                </a:solidFill>
              </a:rPr>
              <a:t>pré</a:t>
            </a:r>
            <a:r>
              <a:rPr sz="2400" b="1" dirty="0">
                <a:solidFill>
                  <a:srgbClr val="000000"/>
                </a:solidFill>
              </a:rPr>
              <a:t>-natal e </a:t>
            </a:r>
            <a:r>
              <a:rPr sz="2400" b="1" dirty="0" err="1">
                <a:solidFill>
                  <a:srgbClr val="000000"/>
                </a:solidFill>
              </a:rPr>
              <a:t>puerpério</a:t>
            </a:r>
            <a:r>
              <a:rPr sz="2400" b="1" dirty="0" smtClean="0">
                <a:solidFill>
                  <a:srgbClr val="000000"/>
                </a:solidFill>
              </a:rPr>
              <a:t>,</a:t>
            </a:r>
            <a:r>
              <a:rPr lang="pt-BR" sz="2400" b="1" dirty="0" smtClean="0">
                <a:solidFill>
                  <a:srgbClr val="000000"/>
                </a:solidFill>
              </a:rPr>
              <a:t> </a:t>
            </a:r>
            <a:endParaRPr sz="2400" b="1" dirty="0">
              <a:solidFill>
                <a:srgbClr val="0000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m</a:t>
            </a:r>
            <a:r>
              <a:rPr sz="2400" b="1" dirty="0" err="1" smtClean="0">
                <a:solidFill>
                  <a:srgbClr val="000000"/>
                </a:solidFill>
              </a:rPr>
              <a:t>aior</a:t>
            </a:r>
            <a:r>
              <a:rPr sz="2400" b="1" dirty="0" smtClean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qualidade</a:t>
            </a:r>
            <a:r>
              <a:rPr sz="2400" b="1" dirty="0">
                <a:solidFill>
                  <a:srgbClr val="000000"/>
                </a:solidFill>
              </a:rPr>
              <a:t> no </a:t>
            </a:r>
            <a:r>
              <a:rPr sz="2400" b="1" dirty="0" err="1">
                <a:solidFill>
                  <a:srgbClr val="000000"/>
                </a:solidFill>
              </a:rPr>
              <a:t>atendimento</a:t>
            </a:r>
            <a:r>
              <a:rPr sz="2400" b="1" dirty="0">
                <a:solidFill>
                  <a:srgbClr val="000000"/>
                </a:solidFill>
              </a:rPr>
              <a:t> e </a:t>
            </a:r>
            <a:r>
              <a:rPr sz="2400" b="1" dirty="0" err="1">
                <a:solidFill>
                  <a:srgbClr val="000000"/>
                </a:solidFill>
              </a:rPr>
              <a:t>melhoria</a:t>
            </a:r>
            <a:r>
              <a:rPr sz="2400" b="1" dirty="0">
                <a:solidFill>
                  <a:srgbClr val="000000"/>
                </a:solidFill>
              </a:rPr>
              <a:t> dos </a:t>
            </a:r>
            <a:r>
              <a:rPr sz="2400" b="1" dirty="0" err="1">
                <a:solidFill>
                  <a:srgbClr val="000000"/>
                </a:solidFill>
              </a:rPr>
              <a:t>registros</a:t>
            </a:r>
            <a:r>
              <a:rPr sz="2400" b="1" dirty="0">
                <a:solidFill>
                  <a:srgbClr val="000000"/>
                </a:solidFill>
              </a:rPr>
              <a:t> das </a:t>
            </a:r>
            <a:r>
              <a:rPr sz="2400" b="1" dirty="0" err="1">
                <a:solidFill>
                  <a:srgbClr val="000000"/>
                </a:solidFill>
              </a:rPr>
              <a:t>gestantes</a:t>
            </a:r>
            <a:r>
              <a:rPr sz="2400" b="1" dirty="0">
                <a:solidFill>
                  <a:srgbClr val="000000"/>
                </a:solidFill>
              </a:rPr>
              <a:t> e </a:t>
            </a:r>
            <a:r>
              <a:rPr sz="2400" b="1" dirty="0" err="1">
                <a:solidFill>
                  <a:srgbClr val="000000"/>
                </a:solidFill>
              </a:rPr>
              <a:t>puérperas</a:t>
            </a:r>
            <a:r>
              <a:rPr sz="2400" b="1" dirty="0">
                <a:solidFill>
                  <a:srgbClr val="000000"/>
                </a:solidFill>
              </a:rPr>
              <a:t>.</a:t>
            </a:r>
            <a:endParaRPr sz="2400" dirty="0"/>
          </a:p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E</a:t>
            </a:r>
            <a:r>
              <a:rPr sz="2400" b="1" dirty="0" err="1" smtClean="0">
                <a:solidFill>
                  <a:srgbClr val="000000"/>
                </a:solidFill>
              </a:rPr>
              <a:t>xigiu</a:t>
            </a:r>
            <a:r>
              <a:rPr sz="2400" b="1" dirty="0" smtClean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que a </a:t>
            </a:r>
            <a:r>
              <a:rPr sz="2400" b="1" dirty="0" err="1">
                <a:solidFill>
                  <a:srgbClr val="000000"/>
                </a:solidFill>
              </a:rPr>
              <a:t>equipe</a:t>
            </a:r>
            <a:r>
              <a:rPr sz="2400" b="1" dirty="0">
                <a:solidFill>
                  <a:srgbClr val="000000"/>
                </a:solidFill>
              </a:rPr>
              <a:t> se </a:t>
            </a:r>
            <a:r>
              <a:rPr sz="2400" b="1" dirty="0" err="1">
                <a:solidFill>
                  <a:srgbClr val="000000"/>
                </a:solidFill>
              </a:rPr>
              <a:t>capacitasse</a:t>
            </a:r>
            <a:r>
              <a:rPr sz="2400" b="1" dirty="0">
                <a:solidFill>
                  <a:srgbClr val="000000"/>
                </a:solidFill>
              </a:rPr>
              <a:t> para </a:t>
            </a:r>
            <a:r>
              <a:rPr sz="2400" b="1" dirty="0" err="1">
                <a:solidFill>
                  <a:srgbClr val="000000"/>
                </a:solidFill>
              </a:rPr>
              <a:t>seguir</a:t>
            </a:r>
            <a:r>
              <a:rPr sz="2400" b="1" dirty="0">
                <a:solidFill>
                  <a:srgbClr val="000000"/>
                </a:solidFill>
              </a:rPr>
              <a:t> as   </a:t>
            </a:r>
            <a:r>
              <a:rPr sz="2400" b="1" dirty="0" err="1">
                <a:solidFill>
                  <a:srgbClr val="000000"/>
                </a:solidFill>
              </a:rPr>
              <a:t>recomendações</a:t>
            </a:r>
            <a:r>
              <a:rPr sz="2400" b="1" dirty="0">
                <a:solidFill>
                  <a:srgbClr val="000000"/>
                </a:solidFill>
              </a:rPr>
              <a:t> do </a:t>
            </a:r>
            <a:r>
              <a:rPr sz="2400" b="1" dirty="0" err="1">
                <a:solidFill>
                  <a:srgbClr val="000000"/>
                </a:solidFill>
              </a:rPr>
              <a:t>Ministério</a:t>
            </a:r>
            <a:r>
              <a:rPr sz="2400" b="1" dirty="0">
                <a:solidFill>
                  <a:srgbClr val="000000"/>
                </a:solidFill>
              </a:rPr>
              <a:t> de </a:t>
            </a:r>
            <a:r>
              <a:rPr sz="2400" b="1" dirty="0" err="1">
                <a:solidFill>
                  <a:srgbClr val="000000"/>
                </a:solidFill>
              </a:rPr>
              <a:t>Saúde</a:t>
            </a:r>
            <a:r>
              <a:rPr sz="2400" b="1" dirty="0">
                <a:solidFill>
                  <a:srgbClr val="000000"/>
                </a:solidFill>
              </a:rPr>
              <a:t>, </a:t>
            </a:r>
            <a:r>
              <a:rPr sz="2400" b="1" dirty="0" err="1">
                <a:solidFill>
                  <a:srgbClr val="000000"/>
                </a:solidFill>
              </a:rPr>
              <a:t>relativas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ao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rastreamento</a:t>
            </a:r>
            <a:r>
              <a:rPr sz="2400" b="1" dirty="0">
                <a:solidFill>
                  <a:srgbClr val="000000"/>
                </a:solidFill>
              </a:rPr>
              <a:t>, </a:t>
            </a:r>
            <a:r>
              <a:rPr sz="2400" b="1" dirty="0" err="1">
                <a:solidFill>
                  <a:srgbClr val="000000"/>
                </a:solidFill>
              </a:rPr>
              <a:t>classificação</a:t>
            </a:r>
            <a:r>
              <a:rPr sz="2400" b="1" dirty="0">
                <a:solidFill>
                  <a:srgbClr val="000000"/>
                </a:solidFill>
              </a:rPr>
              <a:t> de </a:t>
            </a:r>
            <a:r>
              <a:rPr sz="2400" b="1" dirty="0" err="1">
                <a:solidFill>
                  <a:srgbClr val="000000"/>
                </a:solidFill>
              </a:rPr>
              <a:t>risco</a:t>
            </a:r>
            <a:r>
              <a:rPr sz="2400" b="1" dirty="0">
                <a:solidFill>
                  <a:srgbClr val="000000"/>
                </a:solidFill>
              </a:rPr>
              <a:t>, </a:t>
            </a:r>
            <a:r>
              <a:rPr sz="2400" b="1" dirty="0" err="1">
                <a:solidFill>
                  <a:srgbClr val="000000"/>
                </a:solidFill>
              </a:rPr>
              <a:t>vacinas</a:t>
            </a:r>
            <a:r>
              <a:rPr sz="2400" b="1" dirty="0">
                <a:solidFill>
                  <a:srgbClr val="000000"/>
                </a:solidFill>
              </a:rPr>
              <a:t>, </a:t>
            </a:r>
            <a:r>
              <a:rPr sz="2400" b="1" dirty="0" err="1">
                <a:solidFill>
                  <a:srgbClr val="000000"/>
                </a:solidFill>
              </a:rPr>
              <a:t>exames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complementares,exame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físico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completo,incluindo</a:t>
            </a:r>
            <a:r>
              <a:rPr sz="2400" b="1" dirty="0">
                <a:solidFill>
                  <a:srgbClr val="000000"/>
                </a:solidFill>
              </a:rPr>
              <a:t> </a:t>
            </a:r>
            <a:r>
              <a:rPr sz="2400" b="1" dirty="0" err="1">
                <a:solidFill>
                  <a:srgbClr val="000000"/>
                </a:solidFill>
              </a:rPr>
              <a:t>exame</a:t>
            </a:r>
            <a:endParaRPr sz="2400" dirty="0"/>
          </a:p>
          <a:p>
            <a:pPr algn="ctr"/>
            <a:r>
              <a:rPr sz="2400" b="1" dirty="0" err="1">
                <a:solidFill>
                  <a:srgbClr val="000000"/>
                </a:solidFill>
              </a:rPr>
              <a:t>Ginecologico</a:t>
            </a:r>
            <a:r>
              <a:rPr sz="2400" b="1" dirty="0">
                <a:solidFill>
                  <a:srgbClr val="000000"/>
                </a:solidFill>
              </a:rPr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573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17173" y="38624"/>
            <a:ext cx="26484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4836" y="817509"/>
            <a:ext cx="68659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Intervenção incorporada à rotina do serviço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7" name="Fluxograma: Processo alternativo 6"/>
          <p:cNvSpPr/>
          <p:nvPr/>
        </p:nvSpPr>
        <p:spPr>
          <a:xfrm>
            <a:off x="587396" y="1465462"/>
            <a:ext cx="10978856" cy="2488863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sz="3000" b="1" dirty="0" err="1">
                <a:solidFill>
                  <a:srgbClr val="000000"/>
                </a:solidFill>
              </a:rPr>
              <a:t>Logramos</a:t>
            </a:r>
            <a:r>
              <a:rPr sz="3000" b="1" dirty="0">
                <a:solidFill>
                  <a:srgbClr val="000000"/>
                </a:solidFill>
              </a:rPr>
              <a:t>  um </a:t>
            </a:r>
            <a:r>
              <a:rPr sz="3000" b="1" dirty="0" err="1">
                <a:solidFill>
                  <a:srgbClr val="000000"/>
                </a:solidFill>
              </a:rPr>
              <a:t>papel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definido</a:t>
            </a:r>
            <a:r>
              <a:rPr sz="3000" b="1" dirty="0">
                <a:solidFill>
                  <a:srgbClr val="000000"/>
                </a:solidFill>
              </a:rPr>
              <a:t> dos </a:t>
            </a:r>
            <a:r>
              <a:rPr sz="3000" b="1" dirty="0" err="1">
                <a:solidFill>
                  <a:srgbClr val="000000"/>
                </a:solidFill>
              </a:rPr>
              <a:t>membro</a:t>
            </a:r>
            <a:r>
              <a:rPr sz="3000" b="1" dirty="0">
                <a:solidFill>
                  <a:srgbClr val="000000"/>
                </a:solidFill>
              </a:rPr>
              <a:t> do </a:t>
            </a:r>
            <a:r>
              <a:rPr sz="3000" b="1" dirty="0" err="1">
                <a:solidFill>
                  <a:srgbClr val="000000"/>
                </a:solidFill>
              </a:rPr>
              <a:t>equipe</a:t>
            </a:r>
            <a:r>
              <a:rPr sz="3000" b="1" dirty="0" smtClean="0">
                <a:solidFill>
                  <a:srgbClr val="000000"/>
                </a:solidFill>
              </a:rPr>
              <a:t>,</a:t>
            </a:r>
            <a:r>
              <a:rPr lang="pt-BR" sz="3000" b="1" dirty="0" smtClean="0">
                <a:solidFill>
                  <a:srgbClr val="000000"/>
                </a:solidFill>
              </a:rPr>
              <a:t> </a:t>
            </a:r>
            <a:r>
              <a:rPr sz="3000" b="1" dirty="0" err="1" smtClean="0">
                <a:solidFill>
                  <a:srgbClr val="000000"/>
                </a:solidFill>
              </a:rPr>
              <a:t>onde</a:t>
            </a:r>
            <a:r>
              <a:rPr sz="3000" b="1" dirty="0" smtClean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cada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qual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conhece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sua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função</a:t>
            </a:r>
            <a:r>
              <a:rPr sz="3000" b="1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000" b="1" dirty="0" err="1">
                <a:solidFill>
                  <a:srgbClr val="000000"/>
                </a:solidFill>
              </a:rPr>
              <a:t>C</a:t>
            </a:r>
            <a:r>
              <a:rPr sz="3000" b="1" dirty="0" err="1" smtClean="0">
                <a:solidFill>
                  <a:srgbClr val="000000"/>
                </a:solidFill>
              </a:rPr>
              <a:t>onhecimento</a:t>
            </a:r>
            <a:r>
              <a:rPr sz="3000" b="1" dirty="0" smtClean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suficiente</a:t>
            </a:r>
            <a:r>
              <a:rPr sz="3000" b="1" dirty="0">
                <a:solidFill>
                  <a:srgbClr val="000000"/>
                </a:solidFill>
              </a:rPr>
              <a:t> para </a:t>
            </a:r>
            <a:r>
              <a:rPr sz="3000" b="1" dirty="0" err="1">
                <a:solidFill>
                  <a:srgbClr val="000000"/>
                </a:solidFill>
              </a:rPr>
              <a:t>orientar</a:t>
            </a:r>
            <a:r>
              <a:rPr sz="3000" b="1" dirty="0">
                <a:solidFill>
                  <a:srgbClr val="000000"/>
                </a:solidFill>
              </a:rPr>
              <a:t> a </a:t>
            </a:r>
            <a:r>
              <a:rPr sz="3000" b="1" dirty="0" err="1">
                <a:solidFill>
                  <a:srgbClr val="000000"/>
                </a:solidFill>
              </a:rPr>
              <a:t>comunidade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sobre</a:t>
            </a:r>
            <a:r>
              <a:rPr sz="3000" b="1" dirty="0">
                <a:solidFill>
                  <a:srgbClr val="000000"/>
                </a:solidFill>
              </a:rPr>
              <a:t> o </a:t>
            </a:r>
            <a:r>
              <a:rPr sz="3000" b="1" dirty="0" err="1">
                <a:solidFill>
                  <a:srgbClr val="000000"/>
                </a:solidFill>
              </a:rPr>
              <a:t>pré</a:t>
            </a:r>
            <a:r>
              <a:rPr sz="3000" b="1" dirty="0">
                <a:solidFill>
                  <a:srgbClr val="000000"/>
                </a:solidFill>
              </a:rPr>
              <a:t>-natal e </a:t>
            </a:r>
            <a:r>
              <a:rPr sz="3000" b="1" dirty="0" err="1">
                <a:solidFill>
                  <a:srgbClr val="000000"/>
                </a:solidFill>
              </a:rPr>
              <a:t>puerpério</a:t>
            </a:r>
            <a:r>
              <a:rPr sz="3000" b="1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2143692" y="4590167"/>
            <a:ext cx="8594931" cy="896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Continuaremos com os atendimentos seguindo protocolo para que sejam realizados com qualidade.</a:t>
            </a:r>
            <a:endParaRPr 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5170" y="78723"/>
            <a:ext cx="112634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00"/>
              </a:spcBef>
              <a:spcAft>
                <a:spcPts val="1200"/>
              </a:spcAft>
            </a:pPr>
            <a:r>
              <a:rPr lang="pt-BR" sz="3000" b="1" u="sng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Reflexões crítica sobre o processo pessoal de aprendizagem</a:t>
            </a:r>
            <a:endParaRPr lang="pt-BR" sz="3000" b="1" u="sng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56450" y="914400"/>
            <a:ext cx="2573642" cy="641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7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curso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5170" y="1526018"/>
            <a:ext cx="11263470" cy="5189674"/>
          </a:xfrm>
          <a:prstGeom prst="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PS Special 1" panose="05000000000000000000" pitchFamily="2" charset="2"/>
              <a:buChar char="u"/>
            </a:pP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significou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possibilidade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adquirir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novos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conhecimentos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cerca</a:t>
            </a:r>
            <a:r>
              <a:rPr sz="2600" b="1" dirty="0">
                <a:solidFill>
                  <a:srgbClr val="000000"/>
                </a:solidFill>
              </a:rPr>
              <a:t> da ESF e a </a:t>
            </a:r>
            <a:r>
              <a:rPr sz="2600" b="1" dirty="0" err="1">
                <a:solidFill>
                  <a:srgbClr val="000000"/>
                </a:solidFill>
              </a:rPr>
              <a:t>oportunidade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mudança</a:t>
            </a:r>
            <a:r>
              <a:rPr sz="2600" b="1" dirty="0">
                <a:solidFill>
                  <a:srgbClr val="000000"/>
                </a:solidFill>
              </a:rPr>
              <a:t> no meu </a:t>
            </a:r>
            <a:r>
              <a:rPr sz="2600" b="1" dirty="0" err="1">
                <a:solidFill>
                  <a:srgbClr val="000000"/>
                </a:solidFill>
              </a:rPr>
              <a:t>processo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trabalho</a:t>
            </a:r>
            <a:r>
              <a:rPr sz="2600" b="1" dirty="0">
                <a:solidFill>
                  <a:srgbClr val="000000"/>
                </a:solidFill>
              </a:rPr>
              <a:t> e dos </a:t>
            </a:r>
            <a:r>
              <a:rPr sz="2600" b="1" dirty="0" err="1">
                <a:solidFill>
                  <a:srgbClr val="000000"/>
                </a:solidFill>
              </a:rPr>
              <a:t>membros</a:t>
            </a:r>
            <a:r>
              <a:rPr sz="2600" b="1" dirty="0">
                <a:solidFill>
                  <a:srgbClr val="000000"/>
                </a:solidFill>
              </a:rPr>
              <a:t> da </a:t>
            </a:r>
            <a:r>
              <a:rPr sz="2600" b="1" dirty="0" err="1">
                <a:solidFill>
                  <a:srgbClr val="000000"/>
                </a:solidFill>
              </a:rPr>
              <a:t>equipe</a:t>
            </a:r>
            <a:r>
              <a:rPr sz="2600" b="1" dirty="0">
                <a:solidFill>
                  <a:srgbClr val="000000"/>
                </a:solidFill>
              </a:rPr>
              <a:t> da UBS, </a:t>
            </a:r>
            <a:r>
              <a:rPr sz="2600" b="1" dirty="0" err="1">
                <a:solidFill>
                  <a:srgbClr val="000000"/>
                </a:solidFill>
              </a:rPr>
              <a:t>contribuindo</a:t>
            </a:r>
            <a:r>
              <a:rPr sz="2600" b="1" dirty="0">
                <a:solidFill>
                  <a:srgbClr val="000000"/>
                </a:solidFill>
              </a:rPr>
              <a:t> para </a:t>
            </a:r>
            <a:r>
              <a:rPr sz="2600" b="1" dirty="0" err="1">
                <a:solidFill>
                  <a:srgbClr val="000000"/>
                </a:solidFill>
              </a:rPr>
              <a:t>melhora</a:t>
            </a:r>
            <a:r>
              <a:rPr sz="2600" b="1" dirty="0">
                <a:solidFill>
                  <a:srgbClr val="000000"/>
                </a:solidFill>
              </a:rPr>
              <a:t> da </a:t>
            </a:r>
            <a:r>
              <a:rPr sz="2600" b="1" dirty="0" err="1">
                <a:solidFill>
                  <a:srgbClr val="000000"/>
                </a:solidFill>
              </a:rPr>
              <a:t>atenção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ao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pré</a:t>
            </a:r>
            <a:r>
              <a:rPr sz="2600" b="1" dirty="0">
                <a:solidFill>
                  <a:srgbClr val="000000"/>
                </a:solidFill>
              </a:rPr>
              <a:t>-natal e </a:t>
            </a:r>
            <a:r>
              <a:rPr sz="2600" b="1" dirty="0" err="1">
                <a:solidFill>
                  <a:srgbClr val="000000"/>
                </a:solidFill>
              </a:rPr>
              <a:t>puerpério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endParaRPr sz="2600" dirty="0"/>
          </a:p>
          <a:p>
            <a:pPr>
              <a:buFont typeface="WPS Special 1" panose="05000000000000000000" pitchFamily="2" charset="2"/>
              <a:buChar char="u"/>
            </a:pPr>
            <a:r>
              <a:rPr sz="2600" b="1" dirty="0" err="1">
                <a:solidFill>
                  <a:srgbClr val="000000"/>
                </a:solidFill>
              </a:rPr>
              <a:t>facilitou</a:t>
            </a:r>
            <a:r>
              <a:rPr sz="2600" b="1" dirty="0">
                <a:solidFill>
                  <a:srgbClr val="000000"/>
                </a:solidFill>
              </a:rPr>
              <a:t> as </a:t>
            </a:r>
            <a:r>
              <a:rPr sz="2600" b="1" dirty="0" err="1">
                <a:solidFill>
                  <a:srgbClr val="000000"/>
                </a:solidFill>
              </a:rPr>
              <a:t>ferramentas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necessárias</a:t>
            </a:r>
            <a:r>
              <a:rPr sz="2600" b="1" dirty="0">
                <a:solidFill>
                  <a:srgbClr val="000000"/>
                </a:solidFill>
              </a:rPr>
              <a:t> para </a:t>
            </a:r>
            <a:r>
              <a:rPr sz="2600" b="1" dirty="0" err="1">
                <a:solidFill>
                  <a:srgbClr val="000000"/>
                </a:solidFill>
              </a:rPr>
              <a:t>identificar</a:t>
            </a:r>
            <a:r>
              <a:rPr sz="2600" b="1" dirty="0">
                <a:solidFill>
                  <a:srgbClr val="000000"/>
                </a:solidFill>
              </a:rPr>
              <a:t> as </a:t>
            </a:r>
            <a:r>
              <a:rPr sz="2600" b="1" dirty="0" err="1">
                <a:solidFill>
                  <a:srgbClr val="000000"/>
                </a:solidFill>
              </a:rPr>
              <a:t>principais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intercorrências</a:t>
            </a:r>
            <a:r>
              <a:rPr sz="2600" b="1" dirty="0">
                <a:solidFill>
                  <a:srgbClr val="000000"/>
                </a:solidFill>
              </a:rPr>
              <a:t> que </a:t>
            </a:r>
            <a:r>
              <a:rPr sz="2600" b="1" dirty="0" err="1">
                <a:solidFill>
                  <a:srgbClr val="000000"/>
                </a:solidFill>
              </a:rPr>
              <a:t>afetam</a:t>
            </a:r>
            <a:r>
              <a:rPr sz="2600" b="1" dirty="0">
                <a:solidFill>
                  <a:srgbClr val="000000"/>
                </a:solidFill>
              </a:rPr>
              <a:t> as </a:t>
            </a:r>
            <a:r>
              <a:rPr sz="2600" b="1" dirty="0" err="1">
                <a:solidFill>
                  <a:srgbClr val="000000"/>
                </a:solidFill>
              </a:rPr>
              <a:t>gestantes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puérperas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em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minha</a:t>
            </a:r>
            <a:r>
              <a:rPr sz="2600" b="1" dirty="0">
                <a:solidFill>
                  <a:srgbClr val="000000"/>
                </a:solidFill>
              </a:rPr>
              <a:t> UBS.</a:t>
            </a:r>
            <a:endParaRPr sz="2600" dirty="0"/>
          </a:p>
          <a:p>
            <a:pPr>
              <a:buFont typeface="WPS Special 1" panose="05000000000000000000" pitchFamily="2" charset="2"/>
              <a:buChar char="u"/>
            </a:pPr>
            <a:r>
              <a:rPr sz="2600" b="1" dirty="0" err="1">
                <a:solidFill>
                  <a:srgbClr val="000000"/>
                </a:solidFill>
              </a:rPr>
              <a:t>atualizar</a:t>
            </a:r>
            <a:r>
              <a:rPr sz="2600" b="1" dirty="0">
                <a:solidFill>
                  <a:srgbClr val="000000"/>
                </a:solidFill>
              </a:rPr>
              <a:t> meus </a:t>
            </a:r>
            <a:r>
              <a:rPr sz="2600" b="1" dirty="0" err="1">
                <a:solidFill>
                  <a:srgbClr val="000000"/>
                </a:solidFill>
              </a:rPr>
              <a:t>conhecimentos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clínicos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práticos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sobre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atenção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básica</a:t>
            </a:r>
            <a:r>
              <a:rPr sz="2600" b="1" dirty="0">
                <a:solidFill>
                  <a:srgbClr val="000000"/>
                </a:solidFill>
              </a:rPr>
              <a:t> no </a:t>
            </a:r>
            <a:r>
              <a:rPr sz="2600" b="1" dirty="0" err="1">
                <a:solidFill>
                  <a:srgbClr val="000000"/>
                </a:solidFill>
              </a:rPr>
              <a:t>Brasil</a:t>
            </a:r>
            <a:r>
              <a:rPr sz="2600" b="1" dirty="0">
                <a:solidFill>
                  <a:srgbClr val="000000"/>
                </a:solidFill>
              </a:rPr>
              <a:t>. </a:t>
            </a:r>
            <a:endParaRPr sz="2600" dirty="0"/>
          </a:p>
          <a:p>
            <a:pPr>
              <a:buFont typeface="WPS Special 1" panose="05000000000000000000" pitchFamily="2" charset="2"/>
              <a:buChar char="u"/>
            </a:pPr>
            <a:r>
              <a:rPr sz="2600" b="1" dirty="0" err="1">
                <a:solidFill>
                  <a:srgbClr val="000000"/>
                </a:solidFill>
              </a:rPr>
              <a:t>deu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possibilidade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conhecer</a:t>
            </a:r>
            <a:r>
              <a:rPr sz="2600" b="1" dirty="0">
                <a:solidFill>
                  <a:srgbClr val="000000"/>
                </a:solidFill>
              </a:rPr>
              <a:t> a </a:t>
            </a:r>
            <a:r>
              <a:rPr sz="2600" b="1" dirty="0" err="1">
                <a:solidFill>
                  <a:srgbClr val="000000"/>
                </a:solidFill>
              </a:rPr>
              <a:t>situação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saúde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lang="pt-BR" sz="2600" b="1" dirty="0" smtClean="0">
                <a:solidFill>
                  <a:srgbClr val="000000"/>
                </a:solidFill>
              </a:rPr>
              <a:t>no</a:t>
            </a:r>
            <a:r>
              <a:rPr sz="2600" b="1" dirty="0" smtClean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Brasil</a:t>
            </a:r>
            <a:r>
              <a:rPr sz="2600" b="1" dirty="0">
                <a:solidFill>
                  <a:srgbClr val="000000"/>
                </a:solidFill>
              </a:rPr>
              <a:t>, a </a:t>
            </a:r>
            <a:r>
              <a:rPr sz="2600" b="1" dirty="0" err="1">
                <a:solidFill>
                  <a:srgbClr val="000000"/>
                </a:solidFill>
              </a:rPr>
              <a:t>morbilidade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mais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frequente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seus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protocolos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atendimento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sz="2600" dirty="0"/>
          </a:p>
          <a:p>
            <a:pPr>
              <a:buFont typeface="WPS Special 1" panose="05000000000000000000" pitchFamily="2" charset="2"/>
              <a:buChar char="u"/>
            </a:pPr>
            <a:r>
              <a:rPr sz="2600" b="1" dirty="0" err="1">
                <a:solidFill>
                  <a:srgbClr val="000000"/>
                </a:solidFill>
              </a:rPr>
              <a:t>perfeiçoar</a:t>
            </a:r>
            <a:r>
              <a:rPr sz="2600" b="1" dirty="0">
                <a:solidFill>
                  <a:srgbClr val="000000"/>
                </a:solidFill>
              </a:rPr>
              <a:t> meus </a:t>
            </a:r>
            <a:r>
              <a:rPr sz="2600" b="1" dirty="0" err="1">
                <a:solidFill>
                  <a:srgbClr val="000000"/>
                </a:solidFill>
              </a:rPr>
              <a:t>conhecimentos</a:t>
            </a:r>
            <a:r>
              <a:rPr sz="2600" b="1" dirty="0">
                <a:solidFill>
                  <a:srgbClr val="000000"/>
                </a:solidFill>
              </a:rPr>
              <a:t> </a:t>
            </a:r>
            <a:r>
              <a:rPr sz="2600" b="1" dirty="0" err="1">
                <a:solidFill>
                  <a:srgbClr val="000000"/>
                </a:solidFill>
              </a:rPr>
              <a:t>científicos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investigativos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interagir</a:t>
            </a:r>
            <a:r>
              <a:rPr sz="2600" b="1" dirty="0">
                <a:solidFill>
                  <a:srgbClr val="000000"/>
                </a:solidFill>
              </a:rPr>
              <a:t> com outros </a:t>
            </a:r>
            <a:r>
              <a:rPr sz="2600" b="1" dirty="0" err="1">
                <a:solidFill>
                  <a:srgbClr val="000000"/>
                </a:solidFill>
              </a:rPr>
              <a:t>colegas</a:t>
            </a:r>
            <a:r>
              <a:rPr sz="2600" b="1" dirty="0">
                <a:solidFill>
                  <a:srgbClr val="000000"/>
                </a:solidFill>
              </a:rPr>
              <a:t>, </a:t>
            </a:r>
            <a:r>
              <a:rPr sz="2600" b="1" dirty="0" err="1">
                <a:solidFill>
                  <a:srgbClr val="000000"/>
                </a:solidFill>
              </a:rPr>
              <a:t>professores</a:t>
            </a:r>
            <a:r>
              <a:rPr sz="2600" b="1" dirty="0">
                <a:solidFill>
                  <a:srgbClr val="000000"/>
                </a:solidFill>
              </a:rPr>
              <a:t> e </a:t>
            </a:r>
            <a:r>
              <a:rPr sz="2600" b="1" dirty="0" err="1">
                <a:solidFill>
                  <a:srgbClr val="000000"/>
                </a:solidFill>
              </a:rPr>
              <a:t>equipe</a:t>
            </a:r>
            <a:r>
              <a:rPr sz="2600" b="1" dirty="0">
                <a:solidFill>
                  <a:srgbClr val="000000"/>
                </a:solidFill>
              </a:rPr>
              <a:t> de </a:t>
            </a:r>
            <a:r>
              <a:rPr sz="2600" b="1" dirty="0" err="1">
                <a:solidFill>
                  <a:srgbClr val="000000"/>
                </a:solidFill>
              </a:rPr>
              <a:t>saúde</a:t>
            </a:r>
            <a:r>
              <a:rPr sz="2600" b="1" dirty="0">
                <a:solidFill>
                  <a:srgbClr val="000000"/>
                </a:solidFill>
              </a:rPr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570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29456" y="2028635"/>
            <a:ext cx="6497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 !!!!!!!</a:t>
            </a:r>
          </a:p>
        </p:txBody>
      </p:sp>
    </p:spTree>
    <p:extLst>
      <p:ext uri="{BB962C8B-B14F-4D97-AF65-F5344CB8AC3E}">
        <p14:creationId xmlns:p14="http://schemas.microsoft.com/office/powerpoint/2010/main" val="1773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6119" y="259498"/>
            <a:ext cx="3335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Município -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88769" y="1544185"/>
            <a:ext cx="11803231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ocalizado </a:t>
            </a: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sudeste do estado e é a única capital estadual </a:t>
            </a:r>
            <a:endParaRPr lang="pt-BR" sz="27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brasileira </a:t>
            </a: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que não possui interligação por rodovia a outras capitais</a:t>
            </a: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Além disso, é </a:t>
            </a:r>
            <a:r>
              <a:rPr lang="pt-BR" sz="2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única cortada pela  linha do Equador.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388769" y="2917266"/>
            <a:ext cx="6594580" cy="393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opulação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aproximadamente 437.883 habitantes</a:t>
            </a:r>
            <a:endParaRPr lang="pt-BR" sz="2000" b="1" dirty="0"/>
          </a:p>
        </p:txBody>
      </p:sp>
      <p:sp>
        <p:nvSpPr>
          <p:cNvPr id="5" name="Retângulo 4"/>
          <p:cNvSpPr/>
          <p:nvPr/>
        </p:nvSpPr>
        <p:spPr>
          <a:xfrm>
            <a:off x="388769" y="3463064"/>
            <a:ext cx="11051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município tem 20</a:t>
            </a:r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UBS, com 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82 equipes de Estratégias de Saúde </a:t>
            </a:r>
            <a:endParaRPr lang="pt-BR" sz="26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da 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Família </a:t>
            </a:r>
            <a:endParaRPr lang="pt-BR" sz="2000" b="1" dirty="0"/>
          </a:p>
          <a:p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031354" y="259498"/>
            <a:ext cx="15937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Macapá</a:t>
            </a:r>
            <a:endParaRPr lang="pt-B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02770" y="284614"/>
            <a:ext cx="4977728" cy="866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Introdução</a:t>
            </a:r>
            <a:endParaRPr lang="pt-BR" sz="2400" dirty="0"/>
          </a:p>
          <a:p>
            <a:r>
              <a:rPr sz="3100" b="1">
                <a:solidFill>
                  <a:srgbClr val="000000"/>
                </a:solidFill>
              </a:rPr>
              <a:t>Caraterísticas da  UBS Congos </a:t>
            </a:r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2091889" y="2794988"/>
            <a:ext cx="81172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população estimada da área de </a:t>
            </a:r>
            <a:r>
              <a:rPr lang="pt-BR" sz="25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abrangência 3.831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10800000" flipV="1">
            <a:off x="169557" y="1922526"/>
            <a:ext cx="5716514" cy="744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Localizada na zona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município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06034" y="1913578"/>
            <a:ext cx="4293441" cy="74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Cinco  equipes de saúde da família </a:t>
            </a:r>
            <a:endParaRPr lang="pt-BR" sz="28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499777" y="3415374"/>
            <a:ext cx="9301446" cy="10900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 dirty="0">
                <a:solidFill>
                  <a:srgbClr val="000000"/>
                </a:solidFill>
              </a:rPr>
              <a:t>A </a:t>
            </a:r>
            <a:r>
              <a:rPr sz="2800" b="1" dirty="0" err="1">
                <a:solidFill>
                  <a:srgbClr val="000000"/>
                </a:solidFill>
              </a:rPr>
              <a:t>equipe</a:t>
            </a:r>
            <a:r>
              <a:rPr sz="2800" b="1" dirty="0">
                <a:solidFill>
                  <a:srgbClr val="000000"/>
                </a:solidFill>
              </a:rPr>
              <a:t> e </a:t>
            </a:r>
            <a:r>
              <a:rPr sz="2800" b="1" dirty="0" err="1">
                <a:solidFill>
                  <a:srgbClr val="000000"/>
                </a:solidFill>
              </a:rPr>
              <a:t>composta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por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duas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técnicas</a:t>
            </a:r>
            <a:r>
              <a:rPr sz="2800" b="1" dirty="0">
                <a:solidFill>
                  <a:srgbClr val="000000"/>
                </a:solidFill>
              </a:rPr>
              <a:t> de </a:t>
            </a:r>
            <a:r>
              <a:rPr sz="2800" b="1" dirty="0" err="1">
                <a:solidFill>
                  <a:srgbClr val="000000"/>
                </a:solidFill>
              </a:rPr>
              <a:t>enfermagem,uma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enfermeira,seis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>
                <a:solidFill>
                  <a:srgbClr val="000000"/>
                </a:solidFill>
              </a:rPr>
              <a:t>agentes</a:t>
            </a:r>
            <a:r>
              <a:rPr sz="2800" b="1" dirty="0">
                <a:solidFill>
                  <a:srgbClr val="000000"/>
                </a:solidFill>
              </a:rPr>
              <a:t> </a:t>
            </a:r>
            <a:r>
              <a:rPr sz="2800" b="1" dirty="0" err="1" smtClean="0">
                <a:solidFill>
                  <a:srgbClr val="000000"/>
                </a:solidFill>
              </a:rPr>
              <a:t>comunitário</a:t>
            </a:r>
            <a:r>
              <a:rPr lang="pt-BR" sz="2800" b="1" dirty="0" smtClean="0">
                <a:solidFill>
                  <a:srgbClr val="000000"/>
                </a:solidFill>
              </a:rPr>
              <a:t>s</a:t>
            </a:r>
            <a:r>
              <a:rPr sz="2800" b="1" dirty="0" smtClean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</a:rPr>
              <a:t>de </a:t>
            </a:r>
            <a:r>
              <a:rPr sz="2800" b="1" dirty="0" err="1">
                <a:solidFill>
                  <a:srgbClr val="000000"/>
                </a:solidFill>
              </a:rPr>
              <a:t>saúde</a:t>
            </a:r>
            <a:r>
              <a:rPr sz="2800" b="1" dirty="0">
                <a:solidFill>
                  <a:srgbClr val="000000"/>
                </a:solidFill>
              </a:rPr>
              <a:t> e a </a:t>
            </a:r>
            <a:r>
              <a:rPr sz="2800" b="1" dirty="0" err="1">
                <a:solidFill>
                  <a:srgbClr val="000000"/>
                </a:solidFill>
              </a:rPr>
              <a:t>médica</a:t>
            </a:r>
            <a:r>
              <a:rPr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868726" y="1253515"/>
            <a:ext cx="3015703" cy="575283"/>
          </a:xfrm>
          <a:prstGeom prst="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UBS Congos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71682" y="4741559"/>
            <a:ext cx="7563481" cy="182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98" y="4655265"/>
            <a:ext cx="4093605" cy="21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62651" y="372345"/>
            <a:ext cx="2644918" cy="51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454726" y="2918813"/>
            <a:ext cx="22389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srgbClr val="000000"/>
                </a:solidFill>
              </a:rPr>
              <a:t>P</a:t>
            </a:r>
            <a:r>
              <a:rPr sz="3500" b="1" u="none" dirty="0" err="1" smtClean="0">
                <a:solidFill>
                  <a:srgbClr val="000000"/>
                </a:solidFill>
              </a:rPr>
              <a:t>ré</a:t>
            </a:r>
            <a:r>
              <a:rPr lang="pt-BR" sz="3500" b="1" dirty="0">
                <a:solidFill>
                  <a:srgbClr val="000000"/>
                </a:solidFill>
              </a:rPr>
              <a:t>-</a:t>
            </a:r>
            <a:r>
              <a:rPr sz="3500" b="1" u="none" dirty="0" smtClean="0">
                <a:solidFill>
                  <a:srgbClr val="000000"/>
                </a:solidFill>
              </a:rPr>
              <a:t>natal</a:t>
            </a:r>
            <a:endParaRPr sz="3500" b="1" u="none" dirty="0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83290" y="2979369"/>
            <a:ext cx="6213002" cy="489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sz="3500" b="1">
                <a:solidFill>
                  <a:srgbClr val="000000"/>
                </a:solidFill>
              </a:rPr>
              <a:t>Puerpério</a:t>
            </a:r>
          </a:p>
        </p:txBody>
      </p:sp>
      <p:sp>
        <p:nvSpPr>
          <p:cNvPr id="3" name="Elipse 2"/>
          <p:cNvSpPr/>
          <p:nvPr/>
        </p:nvSpPr>
        <p:spPr>
          <a:xfrm>
            <a:off x="1304693" y="1636044"/>
            <a:ext cx="10571355" cy="9144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Ação programática de atenção ao Pré-natal e</a:t>
            </a:r>
          </a:p>
          <a:p>
            <a:pPr algn="ctr"/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puerpério antes da intervenção 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GeoShape"/>
          <p:cNvSpPr/>
          <p:nvPr/>
        </p:nvSpPr>
        <p:spPr>
          <a:xfrm>
            <a:off x="381504" y="3808989"/>
            <a:ext cx="4880836" cy="2186083"/>
          </a:xfrm>
          <a:prstGeom prst="roundRect">
            <a:avLst/>
          </a:prstGeom>
          <a:solidFill>
            <a:srgbClr val="3399FF"/>
          </a:solidFill>
          <a:ln w="25400">
            <a:solidFill>
              <a:srgbClr val="0065CB"/>
            </a:solidFill>
            <a:prstDash val="solid"/>
          </a:ln>
        </p:spPr>
        <p:txBody>
          <a:bodyPr wrap="square" rtlCol="0" anchor="ctr"/>
          <a:lstStyle/>
          <a:p>
            <a:pPr algn="ctr">
              <a:buFont typeface="WPS Special 1"/>
              <a:buChar char="u"/>
            </a:pPr>
            <a:r>
              <a:rPr sz="3000" b="1" dirty="0" err="1">
                <a:solidFill>
                  <a:srgbClr val="000000"/>
                </a:solidFill>
              </a:rPr>
              <a:t>Captacão</a:t>
            </a:r>
            <a:r>
              <a:rPr sz="3000" b="1" dirty="0">
                <a:solidFill>
                  <a:srgbClr val="000000"/>
                </a:solidFill>
              </a:rPr>
              <a:t> no </a:t>
            </a:r>
            <a:r>
              <a:rPr sz="3000" b="1" dirty="0" err="1">
                <a:solidFill>
                  <a:srgbClr val="000000"/>
                </a:solidFill>
              </a:rPr>
              <a:t>primeiro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smtClean="0">
                <a:solidFill>
                  <a:srgbClr val="000000"/>
                </a:solidFill>
              </a:rPr>
              <a:t>trim</a:t>
            </a:r>
            <a:r>
              <a:rPr lang="pt-BR" sz="3000" b="1" dirty="0" smtClean="0">
                <a:solidFill>
                  <a:srgbClr val="000000"/>
                </a:solidFill>
              </a:rPr>
              <a:t>e</a:t>
            </a:r>
            <a:r>
              <a:rPr sz="3000" b="1" dirty="0" err="1" smtClean="0">
                <a:solidFill>
                  <a:srgbClr val="000000"/>
                </a:solidFill>
              </a:rPr>
              <a:t>stre</a:t>
            </a:r>
            <a:r>
              <a:rPr sz="3000" b="1" dirty="0">
                <a:solidFill>
                  <a:srgbClr val="000000"/>
                </a:solidFill>
              </a:rPr>
              <a:t>.</a:t>
            </a:r>
            <a:endParaRPr lang="zh-CN" altLang="en-US" dirty="0"/>
          </a:p>
          <a:p>
            <a:pPr algn="ctr">
              <a:buFont typeface="WPS Special 1"/>
              <a:buChar char="u"/>
            </a:pPr>
            <a:r>
              <a:rPr sz="3000" b="1" dirty="0" err="1">
                <a:solidFill>
                  <a:srgbClr val="000000"/>
                </a:solidFill>
              </a:rPr>
              <a:t>Avaliação</a:t>
            </a:r>
            <a:r>
              <a:rPr sz="3000" b="1" dirty="0">
                <a:solidFill>
                  <a:srgbClr val="000000"/>
                </a:solidFill>
              </a:rPr>
              <a:t> de </a:t>
            </a:r>
            <a:r>
              <a:rPr sz="3000" b="1" dirty="0" err="1">
                <a:solidFill>
                  <a:srgbClr val="000000"/>
                </a:solidFill>
              </a:rPr>
              <a:t>saúde</a:t>
            </a:r>
            <a:r>
              <a:rPr sz="3000" b="1" dirty="0">
                <a:solidFill>
                  <a:srgbClr val="000000"/>
                </a:solidFill>
              </a:rPr>
              <a:t> </a:t>
            </a:r>
            <a:r>
              <a:rPr sz="3000" b="1" dirty="0" err="1">
                <a:solidFill>
                  <a:srgbClr val="000000"/>
                </a:solidFill>
              </a:rPr>
              <a:t>bucal</a:t>
            </a:r>
            <a:r>
              <a:rPr sz="3000" b="1" dirty="0">
                <a:solidFill>
                  <a:srgbClr val="000000"/>
                </a:solidFill>
              </a:rPr>
              <a:t>.</a:t>
            </a:r>
            <a:endParaRPr dirty="0"/>
          </a:p>
          <a:p>
            <a:pPr algn="ctr">
              <a:buFont typeface="WPS Special 1"/>
              <a:buChar char="u"/>
            </a:pPr>
            <a:endParaRPr dirty="0"/>
          </a:p>
        </p:txBody>
      </p:sp>
      <p:sp>
        <p:nvSpPr>
          <p:cNvPr id="11" name="GeoShape"/>
          <p:cNvSpPr/>
          <p:nvPr/>
        </p:nvSpPr>
        <p:spPr>
          <a:xfrm>
            <a:off x="6848916" y="3730267"/>
            <a:ext cx="5001949" cy="2289028"/>
          </a:xfrm>
          <a:prstGeom prst="roundRect">
            <a:avLst/>
          </a:prstGeom>
          <a:solidFill>
            <a:srgbClr val="3399FF"/>
          </a:solidFill>
          <a:ln w="25400">
            <a:solidFill>
              <a:srgbClr val="0065CB"/>
            </a:solidFill>
            <a:prstDash val="solid"/>
          </a:ln>
        </p:spPr>
        <p:txBody>
          <a:bodyPr wrap="square" rtlCol="0" anchor="ctr"/>
          <a:lstStyle/>
          <a:p>
            <a:pPr algn="ctr">
              <a:buFont typeface="WPS Special 1"/>
              <a:buChar char="u"/>
            </a:pPr>
            <a:r>
              <a:rPr sz="3000" b="1">
                <a:solidFill>
                  <a:srgbClr val="000000"/>
                </a:solidFill>
              </a:rPr>
              <a:t>Consulta antes os 42 dias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059" y="1185850"/>
            <a:ext cx="11694017" cy="1296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5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r>
              <a:rPr lang="pt-BR" sz="35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5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37637" y="2482808"/>
            <a:ext cx="8380991" cy="2555474"/>
          </a:xfrm>
          <a:prstGeom prst="rect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3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atenção ao pré natal e puerpério na UBS </a:t>
            </a:r>
            <a:r>
              <a:rPr lang="pt-BR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Congos</a:t>
            </a:r>
            <a:r>
              <a:rPr lang="pt-BR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Macapá/AP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50559" y="66611"/>
            <a:ext cx="2924868" cy="51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u="sng" dirty="0">
                <a:ln w="3175" cmpd="sng"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2809450" y="1038946"/>
            <a:ext cx="7007086" cy="9144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33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u="none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nos 4 eixos pedagógicos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2387" y="2934269"/>
            <a:ext cx="7315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</a:rPr>
              <a:t>Monitoramento  e avaliação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</a:rPr>
              <a:t>Engajamento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</a:rPr>
              <a:t>Qualificação da prática clínica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500" dirty="0" smtClean="0">
                <a:solidFill>
                  <a:schemeClr val="bg1"/>
                </a:solidFill>
              </a:rPr>
              <a:t>Organização e gestão do serviço</a:t>
            </a:r>
            <a:endParaRPr lang="pt-B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68726" y="381504"/>
            <a:ext cx="1532074" cy="503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</p:txBody>
      </p:sp>
      <p:sp>
        <p:nvSpPr>
          <p:cNvPr id="10" name="Retângulo 4"/>
          <p:cNvSpPr/>
          <p:nvPr/>
        </p:nvSpPr>
        <p:spPr>
          <a:xfrm>
            <a:off x="121112" y="1388818"/>
            <a:ext cx="11902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sz="2700" b="1" dirty="0" err="1">
                <a:solidFill>
                  <a:srgbClr val="000000"/>
                </a:solidFill>
              </a:rPr>
              <a:t>Caderno</a:t>
            </a:r>
            <a:r>
              <a:rPr sz="2700" b="1" dirty="0">
                <a:solidFill>
                  <a:srgbClr val="000000"/>
                </a:solidFill>
              </a:rPr>
              <a:t> de </a:t>
            </a:r>
            <a:r>
              <a:rPr sz="2700" b="1" dirty="0" err="1">
                <a:solidFill>
                  <a:srgbClr val="000000"/>
                </a:solidFill>
              </a:rPr>
              <a:t>atenção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básica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smtClean="0">
                <a:solidFill>
                  <a:srgbClr val="000000"/>
                </a:solidFill>
              </a:rPr>
              <a:t>n°23 </a:t>
            </a:r>
            <a:r>
              <a:rPr sz="2700" b="1" dirty="0">
                <a:solidFill>
                  <a:srgbClr val="000000"/>
                </a:solidFill>
              </a:rPr>
              <a:t>"</a:t>
            </a:r>
            <a:r>
              <a:rPr sz="2700" b="1" dirty="0" err="1">
                <a:solidFill>
                  <a:srgbClr val="000000"/>
                </a:solidFill>
              </a:rPr>
              <a:t>Atenção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ao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Pré</a:t>
            </a:r>
            <a:r>
              <a:rPr sz="2700" b="1" dirty="0">
                <a:solidFill>
                  <a:srgbClr val="000000"/>
                </a:solidFill>
              </a:rPr>
              <a:t> natal  de </a:t>
            </a:r>
            <a:r>
              <a:rPr sz="2700" b="1" dirty="0" err="1">
                <a:solidFill>
                  <a:srgbClr val="000000"/>
                </a:solidFill>
              </a:rPr>
              <a:t>Baixo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Risco</a:t>
            </a:r>
            <a:r>
              <a:rPr sz="2700" b="1" dirty="0" smtClean="0">
                <a:solidFill>
                  <a:srgbClr val="000000"/>
                </a:solidFill>
              </a:rPr>
              <a:t>"</a:t>
            </a:r>
            <a:endParaRPr lang="pt-BR" sz="2700" b="1" dirty="0" smtClean="0">
              <a:solidFill>
                <a:srgbClr val="000000"/>
              </a:solidFill>
            </a:endParaRPr>
          </a:p>
          <a:p>
            <a:r>
              <a:rPr lang="pt-BR" sz="2700" b="1" dirty="0" smtClean="0">
                <a:solidFill>
                  <a:srgbClr val="000000"/>
                </a:solidFill>
              </a:rPr>
              <a:t>  </a:t>
            </a:r>
            <a:r>
              <a:rPr sz="2700" b="1" dirty="0" smtClean="0">
                <a:solidFill>
                  <a:srgbClr val="000000"/>
                </a:solidFill>
              </a:rPr>
              <a:t>(</a:t>
            </a:r>
            <a:r>
              <a:rPr sz="2700" b="1" dirty="0" err="1" smtClean="0">
                <a:solidFill>
                  <a:srgbClr val="000000"/>
                </a:solidFill>
              </a:rPr>
              <a:t>Brasil</a:t>
            </a:r>
            <a:r>
              <a:rPr sz="2700" b="1" dirty="0" smtClean="0">
                <a:solidFill>
                  <a:srgbClr val="000000"/>
                </a:solidFill>
              </a:rPr>
              <a:t>,</a:t>
            </a:r>
            <a:r>
              <a:rPr lang="pt-BR"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smtClean="0">
                <a:solidFill>
                  <a:srgbClr val="000000"/>
                </a:solidFill>
              </a:rPr>
              <a:t>2013</a:t>
            </a:r>
            <a:r>
              <a:rPr sz="2700" b="1" dirty="0">
                <a:solidFill>
                  <a:srgbClr val="000000"/>
                </a:solidFill>
              </a:rPr>
              <a:t>).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sz="2700" b="1" dirty="0" err="1">
                <a:solidFill>
                  <a:srgbClr val="000000"/>
                </a:solidFill>
              </a:rPr>
              <a:t>Protocolo</a:t>
            </a:r>
            <a:r>
              <a:rPr sz="2700" b="1" dirty="0">
                <a:solidFill>
                  <a:srgbClr val="000000"/>
                </a:solidFill>
              </a:rPr>
              <a:t> de </a:t>
            </a:r>
            <a:r>
              <a:rPr sz="2700" b="1" dirty="0" err="1">
                <a:solidFill>
                  <a:srgbClr val="000000"/>
                </a:solidFill>
              </a:rPr>
              <a:t>Atenção</a:t>
            </a:r>
            <a:r>
              <a:rPr sz="2700" b="1" dirty="0">
                <a:solidFill>
                  <a:srgbClr val="000000"/>
                </a:solidFill>
              </a:rPr>
              <a:t> a </a:t>
            </a:r>
            <a:r>
              <a:rPr sz="2700" b="1" dirty="0" err="1">
                <a:solidFill>
                  <a:srgbClr val="000000"/>
                </a:solidFill>
              </a:rPr>
              <a:t>saúde</a:t>
            </a:r>
            <a:r>
              <a:rPr sz="2700" b="1" dirty="0">
                <a:solidFill>
                  <a:srgbClr val="000000"/>
                </a:solidFill>
              </a:rPr>
              <a:t> da </a:t>
            </a:r>
            <a:r>
              <a:rPr sz="2700" b="1" dirty="0" err="1">
                <a:solidFill>
                  <a:srgbClr val="000000"/>
                </a:solidFill>
              </a:rPr>
              <a:t>gestantes</a:t>
            </a:r>
            <a:r>
              <a:rPr sz="2700" b="1" dirty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en</a:t>
            </a:r>
            <a:r>
              <a:rPr sz="2700" b="1" dirty="0">
                <a:solidFill>
                  <a:srgbClr val="000000"/>
                </a:solidFill>
              </a:rPr>
              <a:t> APS do </a:t>
            </a:r>
            <a:r>
              <a:rPr sz="2700" b="1" dirty="0" smtClean="0">
                <a:solidFill>
                  <a:srgbClr val="000000"/>
                </a:solidFill>
              </a:rPr>
              <a:t>hospital</a:t>
            </a:r>
            <a:r>
              <a:rPr lang="pt-BR"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err="1" smtClean="0">
                <a:solidFill>
                  <a:srgbClr val="000000"/>
                </a:solidFill>
              </a:rPr>
              <a:t>Nossa</a:t>
            </a:r>
            <a:r>
              <a:rPr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err="1">
                <a:solidFill>
                  <a:srgbClr val="000000"/>
                </a:solidFill>
              </a:rPr>
              <a:t>Senhora</a:t>
            </a:r>
            <a:r>
              <a:rPr sz="2700" b="1" dirty="0">
                <a:solidFill>
                  <a:srgbClr val="000000"/>
                </a:solidFill>
              </a:rPr>
              <a:t> da  </a:t>
            </a:r>
            <a:r>
              <a:rPr sz="2700" b="1" dirty="0" err="1">
                <a:solidFill>
                  <a:srgbClr val="000000"/>
                </a:solidFill>
              </a:rPr>
              <a:t>Conceição</a:t>
            </a:r>
            <a:r>
              <a:rPr sz="2700" b="1" dirty="0">
                <a:solidFill>
                  <a:srgbClr val="000000"/>
                </a:solidFill>
              </a:rPr>
              <a:t>  de Porto Alegre- RS</a:t>
            </a:r>
            <a:r>
              <a:rPr sz="2700" b="1" dirty="0" smtClean="0">
                <a:solidFill>
                  <a:srgbClr val="000000"/>
                </a:solidFill>
              </a:rPr>
              <a:t>,</a:t>
            </a:r>
            <a:r>
              <a:rPr lang="pt-BR"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smtClean="0">
                <a:solidFill>
                  <a:srgbClr val="000000"/>
                </a:solidFill>
              </a:rPr>
              <a:t>2011</a:t>
            </a:r>
            <a:r>
              <a:rPr sz="2700" b="1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sz="2700" b="1" dirty="0">
                <a:solidFill>
                  <a:srgbClr val="000000"/>
                </a:solidFill>
              </a:rPr>
              <a:t>Manual </a:t>
            </a:r>
            <a:r>
              <a:rPr sz="2700" b="1" dirty="0" err="1">
                <a:solidFill>
                  <a:srgbClr val="000000"/>
                </a:solidFill>
              </a:rPr>
              <a:t>técnico</a:t>
            </a:r>
            <a:r>
              <a:rPr sz="2700" b="1" dirty="0">
                <a:solidFill>
                  <a:srgbClr val="000000"/>
                </a:solidFill>
              </a:rPr>
              <a:t> "</a:t>
            </a:r>
            <a:r>
              <a:rPr sz="2700" b="1" dirty="0" err="1">
                <a:solidFill>
                  <a:srgbClr val="000000"/>
                </a:solidFill>
              </a:rPr>
              <a:t>Pré</a:t>
            </a:r>
            <a:r>
              <a:rPr sz="2700" b="1" dirty="0">
                <a:solidFill>
                  <a:srgbClr val="000000"/>
                </a:solidFill>
              </a:rPr>
              <a:t> natal e </a:t>
            </a:r>
            <a:r>
              <a:rPr sz="2700" b="1" dirty="0" err="1" smtClean="0">
                <a:solidFill>
                  <a:srgbClr val="000000"/>
                </a:solidFill>
              </a:rPr>
              <a:t>Puerpério,atenção</a:t>
            </a:r>
            <a:r>
              <a:rPr lang="pt-BR"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err="1" smtClean="0">
                <a:solidFill>
                  <a:srgbClr val="000000"/>
                </a:solidFill>
              </a:rPr>
              <a:t>qualificada</a:t>
            </a:r>
            <a:r>
              <a:rPr sz="2700" b="1" dirty="0" smtClean="0">
                <a:solidFill>
                  <a:srgbClr val="000000"/>
                </a:solidFill>
              </a:rPr>
              <a:t> </a:t>
            </a:r>
            <a:r>
              <a:rPr sz="2700" b="1" dirty="0">
                <a:solidFill>
                  <a:srgbClr val="000000"/>
                </a:solidFill>
              </a:rPr>
              <a:t>e </a:t>
            </a:r>
            <a:r>
              <a:rPr sz="2700" b="1" dirty="0" err="1">
                <a:solidFill>
                  <a:srgbClr val="000000"/>
                </a:solidFill>
              </a:rPr>
              <a:t>humanizada</a:t>
            </a:r>
            <a:r>
              <a:rPr sz="2700" b="1" dirty="0">
                <a:solidFill>
                  <a:srgbClr val="000000"/>
                </a:solidFill>
              </a:rPr>
              <a:t>". (</a:t>
            </a:r>
            <a:r>
              <a:rPr sz="2700" b="1" dirty="0" err="1">
                <a:solidFill>
                  <a:srgbClr val="000000"/>
                </a:solidFill>
              </a:rPr>
              <a:t>Brasil</a:t>
            </a:r>
            <a:r>
              <a:rPr sz="2700" b="1" dirty="0" smtClean="0">
                <a:solidFill>
                  <a:srgbClr val="000000"/>
                </a:solidFill>
              </a:rPr>
              <a:t>,</a:t>
            </a:r>
            <a:r>
              <a:rPr lang="pt-BR" sz="2700" b="1" dirty="0" smtClean="0">
                <a:solidFill>
                  <a:srgbClr val="000000"/>
                </a:solidFill>
              </a:rPr>
              <a:t> </a:t>
            </a:r>
            <a:r>
              <a:rPr sz="2700" b="1" dirty="0" smtClean="0">
                <a:solidFill>
                  <a:srgbClr val="000000"/>
                </a:solidFill>
              </a:rPr>
              <a:t>2010</a:t>
            </a:r>
            <a:r>
              <a:rPr sz="2700" b="1" dirty="0">
                <a:solidFill>
                  <a:srgbClr val="000000"/>
                </a:solidFill>
              </a:rPr>
              <a:t>).</a:t>
            </a:r>
          </a:p>
          <a:p>
            <a:pPr marL="0" indent="0">
              <a:buNone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sz="2700" b="1" dirty="0" err="1">
                <a:solidFill>
                  <a:srgbClr val="000000"/>
                </a:solidFill>
              </a:rPr>
              <a:t>Fichas</a:t>
            </a:r>
            <a:r>
              <a:rPr sz="2700" b="1" dirty="0">
                <a:solidFill>
                  <a:srgbClr val="000000"/>
                </a:solidFill>
              </a:rPr>
              <a:t> de </a:t>
            </a:r>
            <a:r>
              <a:rPr sz="2700" b="1" dirty="0" err="1">
                <a:solidFill>
                  <a:srgbClr val="000000"/>
                </a:solidFill>
              </a:rPr>
              <a:t>espelho</a:t>
            </a:r>
            <a:r>
              <a:rPr sz="2700" b="1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sz="2700" b="1" dirty="0" err="1" smtClean="0">
                <a:solidFill>
                  <a:srgbClr val="000000"/>
                </a:solidFill>
              </a:rPr>
              <a:t>Plani</a:t>
            </a:r>
            <a:r>
              <a:rPr lang="pt-BR" sz="2700" b="1" dirty="0" smtClean="0">
                <a:solidFill>
                  <a:srgbClr val="000000"/>
                </a:solidFill>
              </a:rPr>
              <a:t>l</a:t>
            </a:r>
            <a:r>
              <a:rPr sz="2700" b="1" dirty="0" smtClean="0">
                <a:solidFill>
                  <a:srgbClr val="000000"/>
                </a:solidFill>
              </a:rPr>
              <a:t>ha </a:t>
            </a:r>
            <a:r>
              <a:rPr sz="2700" b="1" dirty="0">
                <a:solidFill>
                  <a:srgbClr val="000000"/>
                </a:solidFill>
              </a:rPr>
              <a:t>de </a:t>
            </a:r>
            <a:r>
              <a:rPr sz="2700" b="1" dirty="0" err="1">
                <a:solidFill>
                  <a:srgbClr val="000000"/>
                </a:solidFill>
              </a:rPr>
              <a:t>coleta</a:t>
            </a:r>
            <a:r>
              <a:rPr sz="2700" b="1" dirty="0">
                <a:solidFill>
                  <a:srgbClr val="000000"/>
                </a:solidFill>
              </a:rPr>
              <a:t> de </a:t>
            </a:r>
            <a:r>
              <a:rPr sz="2700" b="1" dirty="0" smtClean="0">
                <a:solidFill>
                  <a:srgbClr val="000000"/>
                </a:solidFill>
              </a:rPr>
              <a:t>dados</a:t>
            </a:r>
            <a:r>
              <a:rPr lang="pt-BR" sz="2700" b="1" dirty="0" smtClean="0">
                <a:solidFill>
                  <a:srgbClr val="000000"/>
                </a:solidFill>
              </a:rPr>
              <a:t> - </a:t>
            </a:r>
            <a:r>
              <a:rPr sz="2700" b="1" dirty="0" err="1" smtClean="0">
                <a:solidFill>
                  <a:srgbClr val="000000"/>
                </a:solidFill>
              </a:rPr>
              <a:t>pré</a:t>
            </a:r>
            <a:r>
              <a:rPr sz="2700" b="1" dirty="0" smtClean="0">
                <a:solidFill>
                  <a:srgbClr val="000000"/>
                </a:solidFill>
              </a:rPr>
              <a:t> </a:t>
            </a:r>
            <a:r>
              <a:rPr sz="2700" b="1" dirty="0">
                <a:solidFill>
                  <a:srgbClr val="000000"/>
                </a:solidFill>
              </a:rPr>
              <a:t>natal e </a:t>
            </a:r>
            <a:r>
              <a:rPr sz="2700" b="1" dirty="0" err="1">
                <a:solidFill>
                  <a:srgbClr val="000000"/>
                </a:solidFill>
              </a:rPr>
              <a:t>puerpério</a:t>
            </a:r>
            <a:r>
              <a:rPr sz="2700" b="1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3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12848" y="4932129"/>
            <a:ext cx="3581493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GESTANTES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40582" y="2222416"/>
            <a:ext cx="8642067" cy="157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b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Resultados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4" name="Imagem 3" descr="http://www.fotosdanet.com/wp-content/uploads/2012/05/Gravida-image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73488"/>
            <a:ext cx="3812149" cy="3699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1841</TotalTime>
  <Words>1670</Words>
  <Application>Microsoft Office PowerPoint</Application>
  <PresentationFormat>Personalizar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WPS Special 1</vt:lpstr>
      <vt:lpstr>Times New Roman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 victoria reyes morejon</dc:creator>
  <cp:lastModifiedBy>Fernanda</cp:lastModifiedBy>
  <cp:revision>132</cp:revision>
  <dcterms:created xsi:type="dcterms:W3CDTF">2015-07-07T00:26:07Z</dcterms:created>
  <dcterms:modified xsi:type="dcterms:W3CDTF">2015-10-16T23:26:52Z</dcterms:modified>
</cp:coreProperties>
</file>