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7" r:id="rId3"/>
    <p:sldId id="265" r:id="rId4"/>
    <p:sldId id="266" r:id="rId5"/>
    <p:sldId id="268" r:id="rId6"/>
    <p:sldId id="259" r:id="rId7"/>
    <p:sldId id="269" r:id="rId8"/>
    <p:sldId id="291" r:id="rId9"/>
    <p:sldId id="297" r:id="rId10"/>
    <p:sldId id="271" r:id="rId11"/>
    <p:sldId id="272" r:id="rId12"/>
    <p:sldId id="292" r:id="rId13"/>
    <p:sldId id="286" r:id="rId14"/>
    <p:sldId id="273" r:id="rId15"/>
    <p:sldId id="298" r:id="rId16"/>
    <p:sldId id="293" r:id="rId17"/>
    <p:sldId id="299" r:id="rId18"/>
    <p:sldId id="274" r:id="rId19"/>
    <p:sldId id="275" r:id="rId20"/>
    <p:sldId id="300" r:id="rId21"/>
    <p:sldId id="294" r:id="rId22"/>
    <p:sldId id="276" r:id="rId23"/>
    <p:sldId id="301" r:id="rId24"/>
    <p:sldId id="295" r:id="rId25"/>
    <p:sldId id="277" r:id="rId26"/>
    <p:sldId id="287" r:id="rId27"/>
    <p:sldId id="288" r:id="rId28"/>
    <p:sldId id="289" r:id="rId29"/>
    <p:sldId id="278" r:id="rId30"/>
    <p:sldId id="302" r:id="rId31"/>
    <p:sldId id="282" r:id="rId32"/>
    <p:sldId id="284" r:id="rId33"/>
    <p:sldId id="296" r:id="rId34"/>
    <p:sldId id="279" r:id="rId35"/>
    <p:sldId id="303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Damásio" initials="SD" lastIdx="7" clrIdx="0">
    <p:extLst>
      <p:ext uri="{19B8F6BF-5375-455C-9EA6-DF929625EA0E}">
        <p15:presenceInfo xmlns:p15="http://schemas.microsoft.com/office/powerpoint/2012/main" userId="Simone Damás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is\Documents\CURSO%20PROVAB\Isis%20-%20Planilha%20Coleta%20de%20dados%20Pre-Natal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is\Documents\CURSO%20PROVAB\Isis%20-%20Planilha%20Coleta%20de%20dados%20Pre-Natal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is\Documents\CURSO%20PROVAB\Isis%20-%20Planilha%20coleta%20de%20dados%20Sa&#250;de%20Bucal%20Pr&#233;-natal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is\Documents\CURSO%20PROVAB\Isis%20-%20Planilha%20coleta%20de%20dados%20Sa&#250;de%20Bucal%20Pr&#233;-natal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is\Documents\CURSO%20PROVAB\Isis%20-%20Planilha%20coleta%20de%20dados%20Sa&#250;de%20Bucal%20Pr&#233;-natal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is\Documents\CURSO%20PROVAB\Isis%20-%20Planilha%20coleta%20de%20dados%20Sa&#250;de%20Bucal%20Pr&#233;-natal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41441719521207E-2"/>
          <c:y val="5.1888981501568704E-2"/>
          <c:w val="0.9228297732572347"/>
          <c:h val="0.88349629358980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fld id="{68BB1703-C150-4CC4-9F1D-B603FAD98005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r>
                      <a:rPr lang="en-US" sz="1400" baseline="0" dirty="0" smtClean="0"/>
                      <a:t> </a:t>
                    </a:r>
                  </a:p>
                  <a:p>
                    <a:pPr>
                      <a:defRPr sz="1400"/>
                    </a:pPr>
                    <a:r>
                      <a:rPr lang="en-US" sz="1400" baseline="0" dirty="0" smtClean="0"/>
                      <a:t>(18)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7F1722C7-6ECB-44A9-82CE-06B7E5418628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(28)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9B38A73B-523C-4A89-B19C-C48F4CFD42BE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(46)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0.32727272727272727</c:v>
                </c:pt>
                <c:pt idx="1">
                  <c:v>0.50909090909090904</c:v>
                </c:pt>
                <c:pt idx="2">
                  <c:v>0.83636363636363631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090184"/>
        <c:axId val="244087048"/>
      </c:barChart>
      <c:catAx>
        <c:axId val="244090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87048"/>
        <c:crosses val="autoZero"/>
        <c:auto val="1"/>
        <c:lblAlgn val="ctr"/>
        <c:lblOffset val="100"/>
        <c:noMultiLvlLbl val="0"/>
      </c:catAx>
      <c:valAx>
        <c:axId val="2440870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901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0F4E90B4-DA96-4278-9EA6-081E81AA9996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C6014277-D420-4869-B24E-9CF0D5048A77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(17)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22ABF949-5803-4614-8BB5-2D532BAAF069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(35)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0.22222222222222221</c:v>
                </c:pt>
                <c:pt idx="1">
                  <c:v>0.6071428571428571</c:v>
                </c:pt>
                <c:pt idx="2">
                  <c:v>0.76086956521739135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085872"/>
        <c:axId val="244086656"/>
      </c:barChart>
      <c:catAx>
        <c:axId val="24408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86656"/>
        <c:crosses val="autoZero"/>
        <c:auto val="1"/>
        <c:lblAlgn val="ctr"/>
        <c:lblOffset val="100"/>
        <c:noMultiLvlLbl val="0"/>
      </c:catAx>
      <c:valAx>
        <c:axId val="2440866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85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com primeira consulta odontológica programática.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3E68DBFC-88DD-47D8-8F2E-FBD4AE1EA982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DA1800CB-4B5D-4A3E-95C5-14229F7FC0D6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(17)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5AF128B9-10D4-4FF8-B5F7-2195163801D9}" type="VALUE">
                      <a:rPr lang="en-US" smtClean="0"/>
                      <a:pPr>
                        <a:defRPr sz="1400"/>
                      </a:pPr>
                      <a:t>[VALOR]</a:t>
                    </a:fld>
                    <a:endParaRPr lang="en-US" smtClean="0"/>
                  </a:p>
                  <a:p>
                    <a:pPr>
                      <a:defRPr sz="1400"/>
                    </a:pPr>
                    <a:r>
                      <a:rPr lang="en-US" smtClean="0"/>
                      <a:t>(35)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7.2727272727272724E-2</c:v>
                </c:pt>
                <c:pt idx="1">
                  <c:v>0.30909090909090908</c:v>
                </c:pt>
                <c:pt idx="2">
                  <c:v>0.63636363636363635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089400"/>
        <c:axId val="244085088"/>
      </c:barChart>
      <c:catAx>
        <c:axId val="244089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85088"/>
        <c:crosses val="autoZero"/>
        <c:auto val="1"/>
        <c:lblAlgn val="ctr"/>
        <c:lblOffset val="100"/>
        <c:noMultiLvlLbl val="0"/>
      </c:catAx>
      <c:valAx>
        <c:axId val="2440850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89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necessidade de consultas subsequentes.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A2AF9133-308E-4C84-B6FB-BE3097F52645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(3/4)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68B23783-0AE0-4600-9C74-5C47D80F47FA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(5/17)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37F6B0C7-B540-4A57-8EEA-516A948AFBAB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(12/35)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0.75</c:v>
                </c:pt>
                <c:pt idx="1">
                  <c:v>0.29411764705882354</c:v>
                </c:pt>
                <c:pt idx="2">
                  <c:v>0.34285714285714286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089792"/>
        <c:axId val="244091360"/>
      </c:barChart>
      <c:catAx>
        <c:axId val="24408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91360"/>
        <c:crosses val="autoZero"/>
        <c:auto val="1"/>
        <c:lblAlgn val="ctr"/>
        <c:lblOffset val="100"/>
        <c:noMultiLvlLbl val="0"/>
      </c:catAx>
      <c:valAx>
        <c:axId val="244091360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897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consultas subsequentes realizadas               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AAA2AB61-09AB-49DC-8319-B6C0B0AD1DDF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(2/3)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3605F762-D0F2-4794-B1D9-408AAE4E81AB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(5/5)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3FAFE581-56D9-4CB7-8099-5682855A9A77}" type="VALUE">
                      <a:rPr lang="en-US" sz="1400" smtClean="0"/>
                      <a:pPr>
                        <a:defRPr sz="1400"/>
                      </a:pPr>
                      <a:t>[VALOR]</a:t>
                    </a:fld>
                    <a:endParaRPr lang="en-US" sz="1400" smtClean="0"/>
                  </a:p>
                  <a:p>
                    <a:pPr>
                      <a:defRPr sz="1400"/>
                    </a:pPr>
                    <a:r>
                      <a:rPr lang="en-US" sz="1400" smtClean="0"/>
                      <a:t>(12/12)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0.66666666666666663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092536"/>
        <c:axId val="244085480"/>
      </c:barChart>
      <c:catAx>
        <c:axId val="24409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85480"/>
        <c:crosses val="autoZero"/>
        <c:auto val="1"/>
        <c:lblAlgn val="ctr"/>
        <c:lblOffset val="100"/>
        <c:noMultiLvlLbl val="0"/>
      </c:catAx>
      <c:valAx>
        <c:axId val="2440854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0925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primeira consulta odontológica programática  com tratamento odontológico concluído. 
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fld id="{109946C1-AF91-4721-AFA4-FD00FC9CF147}" type="VALUE">
                      <a:rPr lang="en-US"/>
                      <a:pPr>
                        <a:defRPr/>
                      </a:pPr>
                      <a:t>[VALOR]</a:t>
                    </a:fld>
                    <a:endParaRPr lang="en-US"/>
                  </a:p>
                  <a:p>
                    <a:pPr>
                      <a:defRPr/>
                    </a:pPr>
                    <a:r>
                      <a:rPr lang="en-US"/>
                      <a:t>(3/4)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CF68C8E-CA9E-49D0-AF6A-4B7C3350BA5E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(5/5)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9A81830-27B7-4779-8ADF-156D8271E71A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(12/12)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348160"/>
        <c:axId val="245348552"/>
      </c:barChart>
      <c:catAx>
        <c:axId val="2453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45348552"/>
        <c:crosses val="autoZero"/>
        <c:auto val="1"/>
        <c:lblAlgn val="ctr"/>
        <c:lblOffset val="100"/>
        <c:noMultiLvlLbl val="0"/>
      </c:catAx>
      <c:valAx>
        <c:axId val="2453485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453481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30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60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5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4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42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66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5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8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10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34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16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0EC76-F473-44D9-B1B7-2B5A09809B08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7468-0F88-439A-8218-A99127FE0F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93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5" y="1843579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b="1" dirty="0"/>
              <a:t>Qualificação do Programa de Atenção às Gestantes e Puérperas da UBS São Caetano, no município de Caxias do Sul, RS</a:t>
            </a:r>
            <a:r>
              <a:rPr lang="pt-BR" sz="4000" b="1" dirty="0" smtClean="0"/>
              <a:t>.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587" y="5202238"/>
            <a:ext cx="9144000" cy="1655762"/>
          </a:xfrm>
        </p:spPr>
        <p:txBody>
          <a:bodyPr/>
          <a:lstStyle/>
          <a:p>
            <a:pPr algn="l"/>
            <a:r>
              <a:rPr lang="pt-BR" sz="3200" b="1" dirty="0" smtClean="0"/>
              <a:t>Autora: Isis Mayer</a:t>
            </a:r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Orientadora: Simone Damásio Ramos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664"/>
            <a:ext cx="1224135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6345" y="245664"/>
            <a:ext cx="1376160" cy="105015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356834" y="592428"/>
            <a:ext cx="752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UNASUS – UNIVERSIDADE ABERTA DO SUS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UFPEL – UNIVERSIDADE FEDERAL DE PELOTAS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ESPECIALIZAÇÃO EM SAÚDE DA FAMÍLIA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33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trike="sngStrike" dirty="0" smtClean="0"/>
              <a:t/>
            </a:r>
            <a:br>
              <a:rPr lang="pt-BR" strike="sngStrike" dirty="0" smtClean="0"/>
            </a:br>
            <a:r>
              <a:rPr lang="pt-BR" b="1" dirty="0"/>
              <a:t>Objetivo de ampliar a cobertura de pré-natal</a:t>
            </a:r>
            <a:r>
              <a:rPr lang="pt-BR" dirty="0"/>
              <a:t/>
            </a:r>
            <a:br>
              <a:rPr lang="pt-BR" dirty="0"/>
            </a:br>
            <a:endParaRPr lang="pt-BR" strike="sngStrik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b="1" dirty="0" smtClean="0"/>
              <a:t>Meta </a:t>
            </a:r>
            <a:r>
              <a:rPr lang="pt-BR" b="1" dirty="0"/>
              <a:t>1:</a:t>
            </a:r>
            <a:r>
              <a:rPr lang="pt-BR" dirty="0"/>
              <a:t> Ampliar para 60% a cobertura das gestantes cadastradas no Programa de Pré-natal da unidade de </a:t>
            </a:r>
            <a:r>
              <a:rPr lang="pt-BR" dirty="0" smtClean="0"/>
              <a:t>saúde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34429381"/>
              </p:ext>
            </p:extLst>
          </p:nvPr>
        </p:nvGraphicFramePr>
        <p:xfrm>
          <a:off x="1938529" y="2682240"/>
          <a:ext cx="8086344" cy="394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qualidade da atenção ao pré-natal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2: </a:t>
            </a:r>
            <a:r>
              <a:rPr lang="pt-BR" dirty="0"/>
              <a:t>Garantir a 100% das gestantes o ingresso no primeiro trimestre de </a:t>
            </a:r>
            <a:r>
              <a:rPr lang="pt-BR" dirty="0" smtClean="0"/>
              <a:t>gestação</a:t>
            </a:r>
            <a:endParaRPr lang="pt-BR" dirty="0"/>
          </a:p>
          <a:p>
            <a:pPr lvl="1"/>
            <a:r>
              <a:rPr lang="pt-BR" b="1" dirty="0"/>
              <a:t>Meta 3:</a:t>
            </a:r>
            <a:r>
              <a:rPr lang="pt-BR" dirty="0"/>
              <a:t> Realizar pelo menos um exame ginecológico por trimestre em 100% das </a:t>
            </a:r>
            <a:r>
              <a:rPr lang="pt-BR" dirty="0" smtClean="0"/>
              <a:t>gestantes</a:t>
            </a:r>
            <a:endParaRPr lang="pt-BR" dirty="0"/>
          </a:p>
          <a:p>
            <a:pPr lvl="1"/>
            <a:r>
              <a:rPr lang="pt-BR" b="1" dirty="0"/>
              <a:t>Meta 4:</a:t>
            </a:r>
            <a:r>
              <a:rPr lang="pt-BR" dirty="0"/>
              <a:t> Realizar pelo menos um exame de mamas em 100% das </a:t>
            </a:r>
            <a:r>
              <a:rPr lang="pt-BR" dirty="0" smtClean="0"/>
              <a:t>gestantes</a:t>
            </a:r>
            <a:endParaRPr lang="pt-BR" dirty="0"/>
          </a:p>
          <a:p>
            <a:pPr lvl="1"/>
            <a:r>
              <a:rPr lang="pt-BR" b="1" dirty="0"/>
              <a:t>Meta 5:</a:t>
            </a:r>
            <a:r>
              <a:rPr lang="pt-BR" dirty="0"/>
              <a:t> Garantir a 100% das gestantes a solicitação de exames laboratoriais de acordo com </a:t>
            </a:r>
            <a:r>
              <a:rPr lang="pt-BR" dirty="0" smtClean="0"/>
              <a:t>protocolo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4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6:</a:t>
            </a:r>
            <a:r>
              <a:rPr lang="pt-BR" dirty="0"/>
              <a:t> Garantir a 100% das gestantes a prescrição de sulfato ferroso e ácido fólico conforme </a:t>
            </a:r>
            <a:r>
              <a:rPr lang="pt-BR" dirty="0" smtClean="0"/>
              <a:t>protocolo</a:t>
            </a:r>
            <a:endParaRPr lang="pt-BR" dirty="0"/>
          </a:p>
          <a:p>
            <a:pPr lvl="1"/>
            <a:r>
              <a:rPr lang="pt-BR" b="1" dirty="0"/>
              <a:t>Meta 7:</a:t>
            </a:r>
            <a:r>
              <a:rPr lang="pt-BR" dirty="0"/>
              <a:t> Garantir que 100% das gestantes estejam com vacina antitetânica em </a:t>
            </a:r>
            <a:r>
              <a:rPr lang="pt-BR" dirty="0" smtClean="0"/>
              <a:t>dia</a:t>
            </a:r>
            <a:endParaRPr lang="pt-BR" dirty="0"/>
          </a:p>
          <a:p>
            <a:pPr lvl="1"/>
            <a:r>
              <a:rPr lang="pt-BR" b="1" dirty="0"/>
              <a:t>Meta 8:</a:t>
            </a:r>
            <a:r>
              <a:rPr lang="pt-BR" dirty="0"/>
              <a:t> Garantir que 100% das gestantes estejam com vacina contra hepatite B em </a:t>
            </a:r>
            <a:r>
              <a:rPr lang="pt-BR" dirty="0" smtClean="0"/>
              <a:t>dia</a:t>
            </a:r>
            <a:endParaRPr lang="pt-BR" dirty="0"/>
          </a:p>
          <a:p>
            <a:pPr lvl="1"/>
            <a:r>
              <a:rPr lang="pt-BR" b="1" dirty="0"/>
              <a:t>Meta 9:</a:t>
            </a:r>
            <a:r>
              <a:rPr lang="pt-BR" dirty="0"/>
              <a:t> Realizar avaliação da necessidade de atendimento odontológico em 100% das gestantes durante o </a:t>
            </a:r>
            <a:r>
              <a:rPr lang="pt-BR" dirty="0" smtClean="0"/>
              <a:t>pré-natal</a:t>
            </a:r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qualidade da atenção ao pré-natal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16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pt-BR" b="1" dirty="0"/>
              <a:t>Meta 10:</a:t>
            </a:r>
            <a:r>
              <a:rPr lang="pt-BR" dirty="0"/>
              <a:t> Garantir a primeira consulta odontológica programática para 100% das gestantes </a:t>
            </a:r>
            <a:r>
              <a:rPr lang="pt-BR" dirty="0" smtClean="0"/>
              <a:t>cadastradas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30975974"/>
              </p:ext>
            </p:extLst>
          </p:nvPr>
        </p:nvGraphicFramePr>
        <p:xfrm>
          <a:off x="1704158" y="2579496"/>
          <a:ext cx="8524930" cy="408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qualidade da atenção ao pré-natal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60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b="1" dirty="0" smtClean="0"/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11:</a:t>
            </a:r>
            <a:r>
              <a:rPr lang="pt-BR" dirty="0"/>
              <a:t> Realizar busca ativa de 100% das gestantes faltosas às consultas de </a:t>
            </a:r>
            <a:r>
              <a:rPr lang="pt-BR" dirty="0" smtClean="0"/>
              <a:t>pré-natal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de melhorar a adesão ao </a:t>
            </a:r>
            <a:r>
              <a:rPr lang="pt-BR" b="1" dirty="0" smtClean="0"/>
              <a:t>pré-natal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5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b="1" dirty="0" smtClean="0"/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12:</a:t>
            </a:r>
            <a:r>
              <a:rPr lang="pt-BR" dirty="0"/>
              <a:t> Manter registro na ficha espelho de pré-natal/vacinação em 100% das </a:t>
            </a:r>
            <a:r>
              <a:rPr lang="pt-BR" dirty="0" smtClean="0"/>
              <a:t>gestantes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de melhorar o registro do pré-natal </a:t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9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b="1" dirty="0" smtClean="0"/>
          </a:p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13:</a:t>
            </a:r>
            <a:r>
              <a:rPr lang="pt-BR" dirty="0"/>
              <a:t> Avaliar risco gestacional em 100% das </a:t>
            </a:r>
            <a:r>
              <a:rPr lang="pt-BR" dirty="0" smtClean="0"/>
              <a:t>gestantes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avaliação de risco no pré-natal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18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b="1" dirty="0" smtClean="0"/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14:</a:t>
            </a:r>
            <a:r>
              <a:rPr lang="pt-BR" dirty="0"/>
              <a:t> Garantir a 100% das gestantes orientação nutricional durante a </a:t>
            </a:r>
            <a:r>
              <a:rPr lang="pt-BR" dirty="0" smtClean="0"/>
              <a:t>gestação</a:t>
            </a:r>
            <a:endParaRPr lang="pt-BR" dirty="0"/>
          </a:p>
          <a:p>
            <a:pPr lvl="1"/>
            <a:r>
              <a:rPr lang="pt-BR" b="1" dirty="0"/>
              <a:t>Meta 15:</a:t>
            </a:r>
            <a:r>
              <a:rPr lang="pt-BR" dirty="0"/>
              <a:t> Promover o aleitamento materno junto a 100% das </a:t>
            </a:r>
            <a:r>
              <a:rPr lang="pt-BR" dirty="0" smtClean="0"/>
              <a:t>gestantes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promoção da saúde no pré-natal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56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b="1" dirty="0" smtClean="0"/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16:</a:t>
            </a:r>
            <a:r>
              <a:rPr lang="pt-BR" dirty="0"/>
              <a:t> Orientar 100% das gestantes sobre os cuidados com o recém-nascido (teste do pezinho, decúbito dorsal para dormir</a:t>
            </a:r>
            <a:r>
              <a:rPr lang="pt-BR" dirty="0" smtClean="0"/>
              <a:t>)</a:t>
            </a:r>
            <a:endParaRPr lang="pt-BR" dirty="0"/>
          </a:p>
          <a:p>
            <a:pPr lvl="1"/>
            <a:r>
              <a:rPr lang="pt-BR" b="1" dirty="0"/>
              <a:t>Meta 17:</a:t>
            </a:r>
            <a:r>
              <a:rPr lang="pt-BR" dirty="0"/>
              <a:t> Orientar 100% das gestantes sobre anticoncepção após o </a:t>
            </a:r>
            <a:r>
              <a:rPr lang="pt-BR" dirty="0" smtClean="0"/>
              <a:t>parto</a:t>
            </a:r>
            <a:endParaRPr lang="pt-BR" dirty="0"/>
          </a:p>
          <a:p>
            <a:pPr lvl="1"/>
            <a:r>
              <a:rPr lang="pt-BR" b="1" dirty="0"/>
              <a:t>Meta 18:</a:t>
            </a:r>
            <a:r>
              <a:rPr lang="pt-BR" dirty="0"/>
              <a:t> Orientar 100% das gestantes sobre os riscos do tabagismo e do uso de álcool e drogas na </a:t>
            </a:r>
            <a:r>
              <a:rPr lang="pt-BR" dirty="0" smtClean="0"/>
              <a:t>gestação</a:t>
            </a:r>
            <a:endParaRPr lang="pt-BR" dirty="0"/>
          </a:p>
          <a:p>
            <a:pPr lvl="1"/>
            <a:r>
              <a:rPr lang="pt-BR" b="1" dirty="0"/>
              <a:t>Meta 19:</a:t>
            </a:r>
            <a:r>
              <a:rPr lang="pt-BR" dirty="0"/>
              <a:t> Orientar 100% das gestantes sobre higiene </a:t>
            </a:r>
            <a:r>
              <a:rPr lang="pt-BR" dirty="0" smtClean="0"/>
              <a:t>bucal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promoção da saúde no pré-natal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b="1" dirty="0" smtClean="0"/>
          </a:p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20:</a:t>
            </a:r>
            <a:r>
              <a:rPr lang="pt-BR" dirty="0"/>
              <a:t> Garantir a 100% das puérperas cadastradas no programa de Pré-Natal e Puerpério da Unidade de Saúde consulta puerperal antes dos 42 dias após o </a:t>
            </a:r>
            <a:r>
              <a:rPr lang="pt-BR" dirty="0" smtClean="0"/>
              <a:t>parto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cobertura do </a:t>
            </a:r>
            <a:r>
              <a:rPr lang="pt-BR" b="1" dirty="0" smtClean="0"/>
              <a:t>puerpério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6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Pré-natal: 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edução </a:t>
            </a:r>
            <a:r>
              <a:rPr lang="pt-BR" dirty="0"/>
              <a:t>da mortalidade </a:t>
            </a:r>
            <a:r>
              <a:rPr lang="pt-BR" dirty="0" smtClean="0"/>
              <a:t>infantil</a:t>
            </a:r>
          </a:p>
          <a:p>
            <a:pPr lvl="1"/>
            <a:r>
              <a:rPr lang="pt-BR" dirty="0"/>
              <a:t>P</a:t>
            </a:r>
            <a:r>
              <a:rPr lang="pt-BR" dirty="0" smtClean="0"/>
              <a:t>revenção </a:t>
            </a:r>
            <a:r>
              <a:rPr lang="pt-BR" dirty="0"/>
              <a:t>e diagnóstico precoce de doenças maternas e </a:t>
            </a:r>
            <a:r>
              <a:rPr lang="pt-BR" dirty="0" smtClean="0"/>
              <a:t>fetais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eduz os </a:t>
            </a:r>
            <a:r>
              <a:rPr lang="pt-BR" dirty="0"/>
              <a:t>riscos da </a:t>
            </a:r>
            <a:r>
              <a:rPr lang="pt-BR" dirty="0" smtClean="0"/>
              <a:t>gestante</a:t>
            </a:r>
          </a:p>
          <a:p>
            <a:pPr lvl="1"/>
            <a:r>
              <a:rPr lang="pt-BR" dirty="0" smtClean="0"/>
              <a:t>Garante </a:t>
            </a:r>
            <a:r>
              <a:rPr lang="pt-BR" dirty="0"/>
              <a:t>o desenvolvimento saudável do </a:t>
            </a:r>
            <a:r>
              <a:rPr lang="pt-BR" dirty="0" smtClean="0"/>
              <a:t>bebê</a:t>
            </a:r>
          </a:p>
        </p:txBody>
      </p:sp>
      <p:pic>
        <p:nvPicPr>
          <p:cNvPr id="1028" name="Picture 4" descr="http://pediatradigital.com.br.s3.amazonaws.com/wp-content/uploads/2013/04/pre-nat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13" y="3704317"/>
            <a:ext cx="4193534" cy="28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b="1" dirty="0" smtClean="0"/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21:</a:t>
            </a:r>
            <a:r>
              <a:rPr lang="pt-BR" dirty="0"/>
              <a:t> Examinar as mamas em 100% das puérperas cadastradas no </a:t>
            </a:r>
            <a:r>
              <a:rPr lang="pt-BR" dirty="0" smtClean="0"/>
              <a:t>Programa</a:t>
            </a:r>
            <a:endParaRPr lang="pt-BR" dirty="0"/>
          </a:p>
          <a:p>
            <a:pPr lvl="1"/>
            <a:r>
              <a:rPr lang="pt-BR" b="1" dirty="0"/>
              <a:t>Meta 22:</a:t>
            </a:r>
            <a:r>
              <a:rPr lang="pt-BR" dirty="0"/>
              <a:t> Examinar o abdome em 100% das puérperas cadastradas no </a:t>
            </a:r>
            <a:r>
              <a:rPr lang="pt-BR" dirty="0" smtClean="0"/>
              <a:t>Programa</a:t>
            </a:r>
          </a:p>
          <a:p>
            <a:pPr lvl="1"/>
            <a:r>
              <a:rPr lang="pt-BR" b="1" dirty="0"/>
              <a:t>Meta 23:</a:t>
            </a:r>
            <a:r>
              <a:rPr lang="pt-BR" dirty="0"/>
              <a:t> Realizar exame ginecológico em 100% das puérperas cadastradas no Programa</a:t>
            </a:r>
          </a:p>
          <a:p>
            <a:pPr lvl="1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qualidade da atenção ao </a:t>
            </a:r>
            <a:r>
              <a:rPr lang="pt-BR" b="1" dirty="0" smtClean="0"/>
              <a:t>puerpério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b="1" dirty="0" smtClean="0"/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24:</a:t>
            </a:r>
            <a:r>
              <a:rPr lang="pt-BR" dirty="0"/>
              <a:t> Avaliar o estado psíquico em 100% das puérperas cadastradas no </a:t>
            </a:r>
            <a:r>
              <a:rPr lang="pt-BR" dirty="0" smtClean="0"/>
              <a:t>Programa</a:t>
            </a:r>
            <a:endParaRPr lang="pt-BR" dirty="0"/>
          </a:p>
          <a:p>
            <a:pPr lvl="1"/>
            <a:r>
              <a:rPr lang="pt-BR" b="1" dirty="0"/>
              <a:t>Meta 25:</a:t>
            </a:r>
            <a:r>
              <a:rPr lang="pt-BR" dirty="0"/>
              <a:t> Avaliar intercorrências em 100% das puérperas cadastradas no </a:t>
            </a:r>
            <a:r>
              <a:rPr lang="pt-BR" dirty="0" smtClean="0"/>
              <a:t>Programa</a:t>
            </a:r>
            <a:endParaRPr lang="pt-BR" dirty="0"/>
          </a:p>
          <a:p>
            <a:pPr lvl="1"/>
            <a:r>
              <a:rPr lang="pt-BR" b="1" dirty="0"/>
              <a:t>Meta 26:</a:t>
            </a:r>
            <a:r>
              <a:rPr lang="pt-BR" dirty="0"/>
              <a:t> Prescrever a 100% das puérperas um dos métodos de </a:t>
            </a:r>
            <a:r>
              <a:rPr lang="pt-BR" dirty="0" smtClean="0"/>
              <a:t>anticoncepção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qualidade da atenção ao </a:t>
            </a:r>
            <a:r>
              <a:rPr lang="pt-BR" b="1" dirty="0" smtClean="0"/>
              <a:t>puerpério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2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27:</a:t>
            </a:r>
            <a:r>
              <a:rPr lang="pt-BR" dirty="0"/>
              <a:t> Realizar busca ativa em 100% das puérperas que não realizaram a consulta de puerpério até 30 dias após o </a:t>
            </a:r>
            <a:r>
              <a:rPr lang="pt-BR" dirty="0" smtClean="0"/>
              <a:t>parto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de melhorar a adesão ao puerpério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de melhorar o registro do puerpério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endParaRPr lang="pt-BR" b="1" dirty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28:</a:t>
            </a:r>
            <a:r>
              <a:rPr lang="pt-BR" dirty="0"/>
              <a:t> Manter registro na ficha de acompanhamento do Programa 100% das puérperas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8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b="1" dirty="0" smtClean="0"/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29:</a:t>
            </a:r>
            <a:r>
              <a:rPr lang="pt-BR" dirty="0"/>
              <a:t> Orientar 100% das puérperas cadastradas no Programa sobre os cuidados do </a:t>
            </a:r>
            <a:r>
              <a:rPr lang="pt-BR" dirty="0" smtClean="0"/>
              <a:t>recém-nascido</a:t>
            </a:r>
            <a:endParaRPr lang="pt-BR" dirty="0"/>
          </a:p>
          <a:p>
            <a:pPr lvl="1"/>
            <a:r>
              <a:rPr lang="pt-BR" b="1" dirty="0"/>
              <a:t>Meta 30:</a:t>
            </a:r>
            <a:r>
              <a:rPr lang="pt-BR" dirty="0"/>
              <a:t> Orientar 100% das puérperas cadastradas no Programa sobre aleitamento materno </a:t>
            </a:r>
            <a:r>
              <a:rPr lang="pt-BR" dirty="0" smtClean="0"/>
              <a:t>exclusivo</a:t>
            </a:r>
            <a:endParaRPr lang="pt-BR" dirty="0"/>
          </a:p>
          <a:p>
            <a:pPr lvl="1"/>
            <a:r>
              <a:rPr lang="pt-BR" b="1" dirty="0"/>
              <a:t>Meta 31:</a:t>
            </a:r>
            <a:r>
              <a:rPr lang="pt-BR" dirty="0"/>
              <a:t> Orientar 100% das puérperas cadastradas no Programa sobre planejamento </a:t>
            </a:r>
            <a:r>
              <a:rPr lang="pt-BR" dirty="0" smtClean="0"/>
              <a:t>familiar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de melhorar a promoção da saúde do puerpério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9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b="1" dirty="0" smtClean="0"/>
              <a:t>Meta </a:t>
            </a:r>
            <a:r>
              <a:rPr lang="pt-BR" b="1" dirty="0"/>
              <a:t>32:</a:t>
            </a:r>
            <a:r>
              <a:rPr lang="pt-BR" dirty="0"/>
              <a:t> Ampliar a cobertura de primeira consulta odontológica programática para 100% das gestantes </a:t>
            </a:r>
            <a:r>
              <a:rPr lang="pt-BR" dirty="0" smtClean="0"/>
              <a:t>cadastradas</a:t>
            </a:r>
          </a:p>
          <a:p>
            <a:pPr lvl="2"/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de melhorar a cobertura da saúde bucal do </a:t>
            </a:r>
            <a:r>
              <a:rPr lang="pt-BR" b="1" dirty="0" smtClean="0"/>
              <a:t>pré-natal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48505139"/>
              </p:ext>
            </p:extLst>
          </p:nvPr>
        </p:nvGraphicFramePr>
        <p:xfrm>
          <a:off x="1876426" y="2743200"/>
          <a:ext cx="9014732" cy="357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7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b="1" dirty="0" smtClean="0"/>
              <a:t>Meta 33: </a:t>
            </a:r>
            <a:r>
              <a:rPr lang="pt-BR" dirty="0" smtClean="0"/>
              <a:t>Realizar avaliação da necessidade de consultas subsequentes em 100% das gestantes durante o pré-natal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qualidade da atenção à saúde bucal do pré-natal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03854209"/>
              </p:ext>
            </p:extLst>
          </p:nvPr>
        </p:nvGraphicFramePr>
        <p:xfrm>
          <a:off x="1362075" y="2714625"/>
          <a:ext cx="9439275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7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b="1" dirty="0" smtClean="0"/>
              <a:t>Meta </a:t>
            </a:r>
            <a:r>
              <a:rPr lang="pt-BR" b="1" dirty="0"/>
              <a:t>34:</a:t>
            </a:r>
            <a:r>
              <a:rPr lang="pt-BR" dirty="0"/>
              <a:t> Realizar as consultas subsequentes para 100% das gestantes que necessitam pertencentes a área de abrangência e cadastradas no programa de Pré-Natal da </a:t>
            </a:r>
            <a:r>
              <a:rPr lang="pt-BR" dirty="0" smtClean="0"/>
              <a:t>unidade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de melhorar a qualidade da atenção à saúde bucal do pré-natal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48055059"/>
              </p:ext>
            </p:extLst>
          </p:nvPr>
        </p:nvGraphicFramePr>
        <p:xfrm>
          <a:off x="1208314" y="3053443"/>
          <a:ext cx="10145486" cy="327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6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b="1" dirty="0"/>
              <a:t>Meta 35:</a:t>
            </a:r>
            <a:r>
              <a:rPr lang="pt-BR" dirty="0"/>
              <a:t> Concluir o tratamento dentário em 100% das gestantes com primeira consulta </a:t>
            </a:r>
            <a:r>
              <a:rPr lang="pt-BR" dirty="0" smtClean="0"/>
              <a:t>odontológica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60058502"/>
              </p:ext>
            </p:extLst>
          </p:nvPr>
        </p:nvGraphicFramePr>
        <p:xfrm>
          <a:off x="734786" y="2735036"/>
          <a:ext cx="10823121" cy="355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de melhorar a qualidade da atenção à saúde bucal do pré-natal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b="1" dirty="0" smtClean="0"/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36: </a:t>
            </a:r>
            <a:r>
              <a:rPr lang="pt-BR" dirty="0"/>
              <a:t>Realizar busca ativa de 100% das gestantes que necessitavam realizar a primeira consulta odontológica programática e </a:t>
            </a:r>
            <a:r>
              <a:rPr lang="pt-BR" dirty="0" smtClean="0"/>
              <a:t>faltaram</a:t>
            </a:r>
            <a:endParaRPr lang="pt-BR" dirty="0"/>
          </a:p>
          <a:p>
            <a:pPr lvl="1"/>
            <a:r>
              <a:rPr lang="pt-BR" b="1" dirty="0"/>
              <a:t>Meta 37: </a:t>
            </a:r>
            <a:r>
              <a:rPr lang="pt-BR" dirty="0"/>
              <a:t>Realizar busca ativa de 100% das gestantes, com primeira consulta odontológica programática, faltosas às consultas </a:t>
            </a:r>
            <a:r>
              <a:rPr lang="pt-BR" dirty="0" smtClean="0"/>
              <a:t>subsequentes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a adesão a saúde bucal do pré-natal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4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Caxias do Sul: </a:t>
            </a:r>
          </a:p>
          <a:p>
            <a:pPr lvl="1"/>
            <a:r>
              <a:rPr lang="pt-BR" dirty="0" smtClean="0"/>
              <a:t>447 mil habitantes</a:t>
            </a:r>
          </a:p>
          <a:p>
            <a:pPr lvl="1"/>
            <a:r>
              <a:rPr lang="pt-BR" dirty="0" smtClean="0"/>
              <a:t>46 UBS (22 ESF) – 35 equipes </a:t>
            </a:r>
          </a:p>
          <a:p>
            <a:pPr lvl="1"/>
            <a:r>
              <a:rPr lang="pt-BR" dirty="0" smtClean="0"/>
              <a:t>3 ambulatórios de especialidades médicas</a:t>
            </a:r>
          </a:p>
          <a:p>
            <a:pPr lvl="1"/>
            <a:r>
              <a:rPr lang="pt-BR" dirty="0" smtClean="0"/>
              <a:t>3 hospitais</a:t>
            </a:r>
          </a:p>
          <a:p>
            <a:pPr lvl="1"/>
            <a:r>
              <a:rPr lang="pt-BR" dirty="0" smtClean="0"/>
              <a:t>CEO</a:t>
            </a:r>
          </a:p>
          <a:p>
            <a:pPr lvl="1"/>
            <a:r>
              <a:rPr lang="pt-BR" dirty="0" smtClean="0"/>
              <a:t>CAPS / SRT </a:t>
            </a:r>
          </a:p>
          <a:p>
            <a:pPr lvl="1"/>
            <a:r>
              <a:rPr lang="pt-BR" dirty="0" smtClean="0"/>
              <a:t>Não há NASF</a:t>
            </a:r>
          </a:p>
        </p:txBody>
      </p:sp>
      <p:pic>
        <p:nvPicPr>
          <p:cNvPr id="2050" name="Picture 2" descr="http://www.bancax.org.br/igc/lib/img.php?imagem=../uploadAr/FileProcessingScripts/PHP/UploadedFiles/mapa_apresentacao_regiao-2.jpg&amp;w=435&amp;q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90" y="923924"/>
            <a:ext cx="5076635" cy="50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b="1" dirty="0" smtClean="0"/>
          </a:p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r>
              <a:rPr lang="pt-BR" b="1" dirty="0" smtClean="0"/>
              <a:t>Meta </a:t>
            </a:r>
            <a:r>
              <a:rPr lang="pt-BR" b="1" dirty="0"/>
              <a:t>38: </a:t>
            </a:r>
            <a:r>
              <a:rPr lang="pt-BR" dirty="0"/>
              <a:t>Manter registro atualizado em planilha/prontuário/ficha de 100% das gestantes com primeira consulta odontológica </a:t>
            </a:r>
            <a:r>
              <a:rPr lang="pt-BR" dirty="0" smtClean="0"/>
              <a:t>programática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de melhorar o registro da saúde bucal do </a:t>
            </a:r>
            <a:r>
              <a:rPr lang="pt-BR" b="1" dirty="0" smtClean="0"/>
              <a:t>pré-natal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1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Ampliação </a:t>
            </a:r>
            <a:r>
              <a:rPr lang="pt-BR" dirty="0"/>
              <a:t>da cobertura e adesão ao pré-natal e ao </a:t>
            </a:r>
            <a:r>
              <a:rPr lang="pt-BR" dirty="0" smtClean="0"/>
              <a:t>puerpério</a:t>
            </a:r>
          </a:p>
          <a:p>
            <a:r>
              <a:rPr lang="pt-BR" dirty="0" smtClean="0"/>
              <a:t>Melhoria </a:t>
            </a:r>
            <a:r>
              <a:rPr lang="pt-BR" dirty="0"/>
              <a:t>dos registros e da qualidade da </a:t>
            </a:r>
            <a:r>
              <a:rPr lang="pt-BR" dirty="0" smtClean="0"/>
              <a:t>atenção</a:t>
            </a:r>
          </a:p>
          <a:p>
            <a:r>
              <a:rPr lang="pt-BR" dirty="0" smtClean="0"/>
              <a:t>Promoção </a:t>
            </a:r>
            <a:r>
              <a:rPr lang="pt-BR" dirty="0"/>
              <a:t>à saúde </a:t>
            </a:r>
            <a:r>
              <a:rPr lang="pt-BR" dirty="0" smtClean="0"/>
              <a:t>realizada</a:t>
            </a:r>
          </a:p>
          <a:p>
            <a:endParaRPr lang="pt-BR" dirty="0"/>
          </a:p>
          <a:p>
            <a:r>
              <a:rPr lang="pt-BR" dirty="0" smtClean="0"/>
              <a:t>Equipe, UBS:</a:t>
            </a:r>
          </a:p>
          <a:p>
            <a:pPr lvl="1"/>
            <a:r>
              <a:rPr lang="pt-BR" dirty="0" smtClean="0"/>
              <a:t>Capacitação</a:t>
            </a:r>
          </a:p>
          <a:p>
            <a:pPr lvl="1"/>
            <a:r>
              <a:rPr lang="pt-BR" dirty="0" smtClean="0"/>
              <a:t>União</a:t>
            </a:r>
          </a:p>
          <a:p>
            <a:pPr lvl="1"/>
            <a:r>
              <a:rPr lang="pt-BR" dirty="0" smtClean="0"/>
              <a:t>Integral e Interdisciplinar</a:t>
            </a:r>
            <a:endParaRPr lang="pt-BR" dirty="0"/>
          </a:p>
          <a:p>
            <a:pPr lvl="1"/>
            <a:r>
              <a:rPr lang="pt-BR" dirty="0" smtClean="0"/>
              <a:t>Melhora da qualidade da atenção</a:t>
            </a:r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Comunidade:</a:t>
            </a:r>
          </a:p>
          <a:p>
            <a:pPr lvl="1"/>
            <a:r>
              <a:rPr lang="pt-BR" dirty="0" smtClean="0"/>
              <a:t>Mudança</a:t>
            </a:r>
          </a:p>
          <a:p>
            <a:pPr lvl="1"/>
            <a:r>
              <a:rPr lang="pt-BR" dirty="0" smtClean="0"/>
              <a:t>Ações de qualidade</a:t>
            </a:r>
          </a:p>
          <a:p>
            <a:pPr lvl="1"/>
            <a:r>
              <a:rPr lang="pt-BR" dirty="0" smtClean="0"/>
              <a:t>Aumento da cobertura</a:t>
            </a:r>
          </a:p>
          <a:p>
            <a:r>
              <a:rPr lang="pt-BR" dirty="0" smtClean="0"/>
              <a:t>Incorporação </a:t>
            </a:r>
            <a:r>
              <a:rPr lang="pt-BR" dirty="0"/>
              <a:t>à rotina do </a:t>
            </a:r>
            <a:r>
              <a:rPr lang="pt-BR" dirty="0" smtClean="0"/>
              <a:t>serviço</a:t>
            </a:r>
          </a:p>
          <a:p>
            <a:r>
              <a:rPr lang="pt-BR" dirty="0" smtClean="0"/>
              <a:t>Após intervenção:</a:t>
            </a:r>
            <a:endParaRPr lang="pt-BR" dirty="0"/>
          </a:p>
          <a:p>
            <a:pPr lvl="1"/>
            <a:r>
              <a:rPr lang="pt-BR" dirty="0"/>
              <a:t>I</a:t>
            </a:r>
            <a:r>
              <a:rPr lang="pt-BR" dirty="0" smtClean="0"/>
              <a:t>nvestir </a:t>
            </a:r>
            <a:r>
              <a:rPr lang="pt-BR" dirty="0"/>
              <a:t>na cobertura do pré-natal </a:t>
            </a:r>
            <a:r>
              <a:rPr lang="pt-BR" dirty="0" smtClean="0"/>
              <a:t>e saúde bucal </a:t>
            </a:r>
            <a:r>
              <a:rPr lang="pt-BR" dirty="0"/>
              <a:t>das </a:t>
            </a:r>
            <a:r>
              <a:rPr lang="pt-BR" dirty="0" smtClean="0"/>
              <a:t>gestantes</a:t>
            </a:r>
          </a:p>
          <a:p>
            <a:pPr lvl="1"/>
            <a:r>
              <a:rPr lang="pt-BR" dirty="0" smtClean="0"/>
              <a:t>Padrão </a:t>
            </a:r>
            <a:r>
              <a:rPr lang="pt-BR" dirty="0"/>
              <a:t>de atendimento para melhorar a qualidade da atenção às crianças e aos idosos na </a:t>
            </a:r>
            <a:r>
              <a:rPr lang="pt-BR" dirty="0" smtClean="0"/>
              <a:t>UBS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1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Oportunidade - conhecimento </a:t>
            </a:r>
            <a:r>
              <a:rPr lang="pt-BR" dirty="0"/>
              <a:t>em atenção primária à </a:t>
            </a:r>
            <a:r>
              <a:rPr lang="pt-BR" dirty="0" smtClean="0"/>
              <a:t>saúde </a:t>
            </a:r>
          </a:p>
          <a:p>
            <a:r>
              <a:rPr lang="pt-BR" dirty="0" smtClean="0"/>
              <a:t>Incentivo </a:t>
            </a:r>
          </a:p>
          <a:p>
            <a:r>
              <a:rPr lang="pt-BR" dirty="0" smtClean="0"/>
              <a:t>Aperfeiçoamento profissional</a:t>
            </a:r>
          </a:p>
          <a:p>
            <a:r>
              <a:rPr lang="pt-BR" dirty="0" smtClean="0"/>
              <a:t>Crescimento pessoal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Reflexão crítica</a:t>
            </a:r>
            <a:r>
              <a:rPr lang="pt-BR" dirty="0"/>
              <a:t> </a:t>
            </a:r>
            <a:r>
              <a:rPr lang="pt-BR" dirty="0" smtClean="0"/>
              <a:t>sobre</a:t>
            </a:r>
            <a:r>
              <a:rPr lang="pt-BR" dirty="0"/>
              <a:t> </a:t>
            </a:r>
            <a:r>
              <a:rPr lang="pt-BR" dirty="0" smtClean="0"/>
              <a:t>seu</a:t>
            </a:r>
            <a:r>
              <a:rPr lang="pt-BR" dirty="0"/>
              <a:t> </a:t>
            </a:r>
            <a:r>
              <a:rPr lang="pt-BR" dirty="0" smtClean="0"/>
              <a:t>processo</a:t>
            </a:r>
            <a:r>
              <a:rPr lang="pt-BR" dirty="0"/>
              <a:t> </a:t>
            </a:r>
            <a:r>
              <a:rPr lang="pt-BR" dirty="0" smtClean="0"/>
              <a:t>pessoal</a:t>
            </a:r>
            <a:r>
              <a:rPr lang="pt-BR" dirty="0"/>
              <a:t> </a:t>
            </a:r>
            <a:r>
              <a:rPr lang="pt-BR" dirty="0" smtClean="0"/>
              <a:t>de aprendizagem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5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Melhorar </a:t>
            </a:r>
            <a:r>
              <a:rPr lang="pt-BR" dirty="0"/>
              <a:t>a qualidade da atenção </a:t>
            </a:r>
            <a:r>
              <a:rPr lang="pt-BR" dirty="0" smtClean="0"/>
              <a:t>básica e saúde </a:t>
            </a:r>
            <a:r>
              <a:rPr lang="pt-BR" dirty="0"/>
              <a:t>da </a:t>
            </a:r>
            <a:r>
              <a:rPr lang="pt-BR" dirty="0" smtClean="0"/>
              <a:t>população</a:t>
            </a:r>
          </a:p>
          <a:p>
            <a:r>
              <a:rPr lang="pt-BR" dirty="0" smtClean="0"/>
              <a:t>Reflexão </a:t>
            </a:r>
            <a:r>
              <a:rPr lang="pt-BR" dirty="0"/>
              <a:t>teórica sobre a prática </a:t>
            </a:r>
            <a:r>
              <a:rPr lang="pt-BR" dirty="0" smtClean="0"/>
              <a:t>cotidiana</a:t>
            </a:r>
          </a:p>
          <a:p>
            <a:r>
              <a:rPr lang="pt-BR" dirty="0" smtClean="0"/>
              <a:t>Solução </a:t>
            </a:r>
            <a:r>
              <a:rPr lang="pt-BR" dirty="0"/>
              <a:t>de problemas reais no contexto em que </a:t>
            </a:r>
            <a:r>
              <a:rPr lang="pt-BR" dirty="0" smtClean="0"/>
              <a:t>atuamos</a:t>
            </a:r>
          </a:p>
          <a:p>
            <a:r>
              <a:rPr lang="pt-BR" dirty="0"/>
              <a:t>G</a:t>
            </a:r>
            <a:r>
              <a:rPr lang="pt-BR" dirty="0" smtClean="0"/>
              <a:t>erar mudanças positivas </a:t>
            </a:r>
            <a:r>
              <a:rPr lang="pt-BR" dirty="0"/>
              <a:t>em nossas equipes e </a:t>
            </a:r>
            <a:r>
              <a:rPr lang="pt-BR" dirty="0" smtClean="0"/>
              <a:t>UBS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Reflexão crítica</a:t>
            </a:r>
            <a:r>
              <a:rPr lang="pt-BR" dirty="0"/>
              <a:t> </a:t>
            </a:r>
            <a:r>
              <a:rPr lang="pt-BR" dirty="0" smtClean="0"/>
              <a:t>sobre</a:t>
            </a:r>
            <a:r>
              <a:rPr lang="pt-BR" dirty="0"/>
              <a:t> </a:t>
            </a:r>
            <a:r>
              <a:rPr lang="pt-BR" dirty="0" smtClean="0"/>
              <a:t>seu</a:t>
            </a:r>
            <a:r>
              <a:rPr lang="pt-BR" dirty="0"/>
              <a:t> </a:t>
            </a:r>
            <a:r>
              <a:rPr lang="pt-BR" dirty="0" smtClean="0"/>
              <a:t>processo</a:t>
            </a:r>
            <a:r>
              <a:rPr lang="pt-BR" dirty="0"/>
              <a:t> </a:t>
            </a:r>
            <a:r>
              <a:rPr lang="pt-BR" dirty="0" smtClean="0"/>
              <a:t>pessoal</a:t>
            </a:r>
            <a:r>
              <a:rPr lang="pt-BR" dirty="0"/>
              <a:t> </a:t>
            </a:r>
            <a:r>
              <a:rPr lang="pt-BR" dirty="0" smtClean="0"/>
              <a:t>de aprendizagem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2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aS4aOZPiQJk/T1kbn9PSx_I/AAAAAAAAECM/8yvZE4pfqVs/s1600/tratamento_gesta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213552"/>
            <a:ext cx="8352066" cy="64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857" y="2936875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996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UBS São Caetano:</a:t>
            </a:r>
          </a:p>
          <a:p>
            <a:pPr lvl="1"/>
            <a:r>
              <a:rPr lang="pt-BR" dirty="0" smtClean="0"/>
              <a:t>ESF</a:t>
            </a:r>
          </a:p>
          <a:p>
            <a:pPr lvl="1"/>
            <a:r>
              <a:rPr lang="pt-BR" dirty="0" smtClean="0"/>
              <a:t>3 equipes</a:t>
            </a:r>
          </a:p>
          <a:p>
            <a:pPr lvl="1"/>
            <a:r>
              <a:rPr lang="pt-BR" dirty="0" smtClean="0"/>
              <a:t>1 equipe saúde bucal / Ginecologista / Nutricionista</a:t>
            </a:r>
          </a:p>
          <a:p>
            <a:pPr lvl="1"/>
            <a:r>
              <a:rPr lang="pt-BR" dirty="0" smtClean="0"/>
              <a:t>Atendimento multiprofissional</a:t>
            </a:r>
          </a:p>
          <a:p>
            <a:pPr lvl="1"/>
            <a:r>
              <a:rPr lang="pt-BR" dirty="0" smtClean="0"/>
              <a:t>“UBS escola”</a:t>
            </a:r>
          </a:p>
          <a:p>
            <a:pPr lvl="1"/>
            <a:r>
              <a:rPr lang="pt-BR" dirty="0" smtClean="0"/>
              <a:t>Ótima estrutura física, equipamentos e instrumentais</a:t>
            </a:r>
          </a:p>
          <a:p>
            <a:pPr lvl="1"/>
            <a:r>
              <a:rPr lang="pt-BR" dirty="0"/>
              <a:t>5529 </a:t>
            </a:r>
            <a:r>
              <a:rPr lang="pt-BR" dirty="0" smtClean="0"/>
              <a:t>pessoas</a:t>
            </a:r>
          </a:p>
          <a:p>
            <a:pPr lvl="1"/>
            <a:r>
              <a:rPr lang="pt-BR" dirty="0" smtClean="0"/>
              <a:t>50% possuem plano de saúde</a:t>
            </a:r>
          </a:p>
          <a:p>
            <a:pPr lvl="1"/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87" y="70041"/>
            <a:ext cx="4146088" cy="31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Programa de Pré-natal e Puerpério antes da intervenção:</a:t>
            </a:r>
          </a:p>
          <a:p>
            <a:pPr lvl="1"/>
            <a:r>
              <a:rPr lang="pt-BR" dirty="0" smtClean="0"/>
              <a:t>Baixa cobertura pré-natal (40%)</a:t>
            </a:r>
          </a:p>
          <a:p>
            <a:pPr lvl="1"/>
            <a:r>
              <a:rPr lang="pt-BR" dirty="0" smtClean="0"/>
              <a:t>Baixa cobertura consulta odontológica no pré-natal</a:t>
            </a:r>
          </a:p>
          <a:p>
            <a:pPr lvl="1"/>
            <a:r>
              <a:rPr lang="pt-BR" dirty="0" smtClean="0"/>
              <a:t>Registros desorganizados</a:t>
            </a:r>
          </a:p>
          <a:p>
            <a:pPr lvl="1"/>
            <a:r>
              <a:rPr lang="pt-BR" dirty="0" smtClean="0"/>
              <a:t>Sem atividades de promoção à saúde de gestantes e puérperas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4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Qualificar </a:t>
            </a:r>
            <a:r>
              <a:rPr lang="pt-BR" dirty="0"/>
              <a:t>a assistência à saúde da mulher no pré-natal e no puerpério na UBS São </a:t>
            </a:r>
            <a:r>
              <a:rPr lang="pt-BR" dirty="0" smtClean="0"/>
              <a:t>Caetano, no </a:t>
            </a:r>
            <a:r>
              <a:rPr lang="pt-BR" dirty="0"/>
              <a:t>município de Caxias do Sul, </a:t>
            </a:r>
            <a:r>
              <a:rPr lang="pt-BR" dirty="0" smtClean="0"/>
              <a:t>RS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Manual MS 2006 e 2012</a:t>
            </a:r>
          </a:p>
          <a:p>
            <a:r>
              <a:rPr lang="pt-BR" dirty="0" smtClean="0"/>
              <a:t>Ficha espelho</a:t>
            </a:r>
          </a:p>
          <a:p>
            <a:r>
              <a:rPr lang="pt-BR" dirty="0" smtClean="0"/>
              <a:t>Capacitação da equipe</a:t>
            </a:r>
          </a:p>
          <a:p>
            <a:r>
              <a:rPr lang="pt-BR" dirty="0" smtClean="0"/>
              <a:t>Atendimento clínico diário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1133476"/>
            <a:ext cx="30289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Revisão </a:t>
            </a:r>
            <a:r>
              <a:rPr lang="pt-BR" dirty="0"/>
              <a:t>semanal dos registros </a:t>
            </a:r>
            <a:endParaRPr lang="pt-BR" dirty="0" smtClean="0"/>
          </a:p>
          <a:p>
            <a:r>
              <a:rPr lang="pt-BR" dirty="0" smtClean="0"/>
              <a:t>Busca ativa das gestantes e puérperas</a:t>
            </a:r>
          </a:p>
          <a:p>
            <a:r>
              <a:rPr lang="pt-BR" dirty="0" smtClean="0"/>
              <a:t>Marcação de consulta odontológica</a:t>
            </a:r>
          </a:p>
          <a:p>
            <a:r>
              <a:rPr lang="pt-BR" dirty="0" smtClean="0"/>
              <a:t>Atividades educativas</a:t>
            </a:r>
          </a:p>
          <a:p>
            <a:pPr lvl="1"/>
            <a:r>
              <a:rPr lang="pt-BR" dirty="0" smtClean="0"/>
              <a:t>Sala de espera e grupo de gestantes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98" y="1609725"/>
            <a:ext cx="4823244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00150" y="2422525"/>
            <a:ext cx="10515600" cy="1325563"/>
          </a:xfrm>
        </p:spPr>
        <p:txBody>
          <a:bodyPr/>
          <a:lstStyle/>
          <a:p>
            <a:r>
              <a:rPr lang="pt-BR" dirty="0" smtClean="0"/>
              <a:t>Objetivos,	Metas	e	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03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1278</Words>
  <Application>Microsoft Office PowerPoint</Application>
  <PresentationFormat>Widescreen</PresentationFormat>
  <Paragraphs>219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do Office</vt:lpstr>
      <vt:lpstr>Qualificação do Programa de Atenção às Gestantes e Puérperas da UBS São Caetano, no município de Caxias do Sul, RS.</vt:lpstr>
      <vt:lpstr>Introdução</vt:lpstr>
      <vt:lpstr>Introdução</vt:lpstr>
      <vt:lpstr>Introdução</vt:lpstr>
      <vt:lpstr>Introdução</vt:lpstr>
      <vt:lpstr>Objetivo</vt:lpstr>
      <vt:lpstr>Metodologia</vt:lpstr>
      <vt:lpstr>Metodologia</vt:lpstr>
      <vt:lpstr>Objetivos, Metas e Resultados</vt:lpstr>
      <vt:lpstr> Objetivo de ampliar a cobertura de pré-natal </vt:lpstr>
      <vt:lpstr>Objetivo de melhorar a qualidade da atenção ao pré-natal </vt:lpstr>
      <vt:lpstr>Objetivo de melhorar a qualidade da atenção ao pré-natal </vt:lpstr>
      <vt:lpstr>Objetivo de melhorar a qualidade da atenção ao pré-natal </vt:lpstr>
      <vt:lpstr>Objetivo de melhorar a adesão ao pré-natal</vt:lpstr>
      <vt:lpstr>Objetivo de melhorar o registro do pré-natal  </vt:lpstr>
      <vt:lpstr>Objetivo de melhorar a avaliação de risco no pré-natal </vt:lpstr>
      <vt:lpstr>Objetivo de melhorar a promoção da saúde no pré-natal </vt:lpstr>
      <vt:lpstr>Objetivo de melhorar a promoção da saúde no pré-natal </vt:lpstr>
      <vt:lpstr>Objetivo de melhorar a cobertura do puerpério</vt:lpstr>
      <vt:lpstr>Objetivo de melhorar a qualidade da atenção ao puerpério</vt:lpstr>
      <vt:lpstr>Objetivo de melhorar a qualidade da atenção ao puerpério</vt:lpstr>
      <vt:lpstr>Objetivo de melhorar a adesão ao puerpério </vt:lpstr>
      <vt:lpstr>Objetivo de melhorar o registro do puerpério  </vt:lpstr>
      <vt:lpstr>Objetivo de melhorar a promoção da saúde do puerpério</vt:lpstr>
      <vt:lpstr>Objetivo de melhorar a cobertura da saúde bucal do pré-natal</vt:lpstr>
      <vt:lpstr>Objetivo de melhorar a qualidade da atenção à saúde bucal do pré-natal </vt:lpstr>
      <vt:lpstr>Objetivo de melhorar a qualidade da atenção à saúde bucal do pré-natal </vt:lpstr>
      <vt:lpstr>Objetivo de melhorar a qualidade da atenção à saúde bucal do pré-natal </vt:lpstr>
      <vt:lpstr>Objetivo de melhorar a adesão a saúde bucal do pré-natal </vt:lpstr>
      <vt:lpstr>Objetivo de melhorar o registro da saúde bucal do pré-natal</vt:lpstr>
      <vt:lpstr>Discussão</vt:lpstr>
      <vt:lpstr>Discussão</vt:lpstr>
      <vt:lpstr>Reflexão crítica sobre seu processo pessoal de aprendizagem</vt:lpstr>
      <vt:lpstr>Reflexão crítica sobre seu processo pessoal de aprendizagem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do Programa de Atenção às Gestantes e Puérperas da UBS São Caetano, no município de Caxias do Sul, RS.</dc:title>
  <dc:creator>Isis Mayer</dc:creator>
  <cp:lastModifiedBy>Isis Mayer</cp:lastModifiedBy>
  <cp:revision>41</cp:revision>
  <dcterms:created xsi:type="dcterms:W3CDTF">2015-01-03T15:50:47Z</dcterms:created>
  <dcterms:modified xsi:type="dcterms:W3CDTF">2015-01-20T13:59:07Z</dcterms:modified>
</cp:coreProperties>
</file>