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66" r:id="rId4"/>
    <p:sldId id="265" r:id="rId5"/>
    <p:sldId id="259" r:id="rId6"/>
    <p:sldId id="260" r:id="rId7"/>
    <p:sldId id="267" r:id="rId8"/>
    <p:sldId id="268" r:id="rId9"/>
    <p:sldId id="261" r:id="rId10"/>
    <p:sldId id="262" r:id="rId11"/>
    <p:sldId id="274" r:id="rId12"/>
    <p:sldId id="273" r:id="rId13"/>
    <p:sldId id="272" r:id="rId14"/>
    <p:sldId id="271" r:id="rId15"/>
    <p:sldId id="263" r:id="rId16"/>
    <p:sldId id="264" r:id="rId17"/>
    <p:sldId id="27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FDBD1-2965-4EE7-A5F3-08458F532A0A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8C56-D4BF-4861-B304-23E6D53389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18C56-D4BF-4861-B304-23E6D533899C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18C56-D4BF-4861-B304-23E6D533899C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18C56-D4BF-4861-B304-23E6D533899C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18C56-D4BF-4861-B304-23E6D533899C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18C56-D4BF-4861-B304-23E6D533899C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4D3-7453-4C66-9FC6-F2E2B325A699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654C-0DF0-4D53-8211-C846AB08C3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4D3-7453-4C66-9FC6-F2E2B325A699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654C-0DF0-4D53-8211-C846AB08C3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4D3-7453-4C66-9FC6-F2E2B325A699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654C-0DF0-4D53-8211-C846AB08C3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4D3-7453-4C66-9FC6-F2E2B325A699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654C-0DF0-4D53-8211-C846AB08C3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4D3-7453-4C66-9FC6-F2E2B325A699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654C-0DF0-4D53-8211-C846AB08C3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4D3-7453-4C66-9FC6-F2E2B325A699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654C-0DF0-4D53-8211-C846AB08C3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4D3-7453-4C66-9FC6-F2E2B325A699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654C-0DF0-4D53-8211-C846AB08C3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4D3-7453-4C66-9FC6-F2E2B325A699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654C-0DF0-4D53-8211-C846AB08C3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4D3-7453-4C66-9FC6-F2E2B325A699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654C-0DF0-4D53-8211-C846AB08C3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4D3-7453-4C66-9FC6-F2E2B325A699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654C-0DF0-4D53-8211-C846AB08C3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A30D4D3-7453-4C66-9FC6-F2E2B325A699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2B3654C-0DF0-4D53-8211-C846AB08C3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30D4D3-7453-4C66-9FC6-F2E2B325A699}" type="datetimeFigureOut">
              <a:rPr lang="pt-BR" smtClean="0"/>
              <a:pPr/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B3654C-0DF0-4D53-8211-C846AB08C3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2357430"/>
            <a:ext cx="8077200" cy="1714512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/>
              <a:t>Principais Alterações Bucais Prevalentes no Envelhecimento – Da Humanização a Prática Clínica</a:t>
            </a:r>
            <a:endParaRPr lang="pt-BR" sz="3000" dirty="0"/>
          </a:p>
        </p:txBody>
      </p:sp>
      <p:sp>
        <p:nvSpPr>
          <p:cNvPr id="3" name="Retângulo 2"/>
          <p:cNvSpPr/>
          <p:nvPr/>
        </p:nvSpPr>
        <p:spPr>
          <a:xfrm>
            <a:off x="1500166" y="428604"/>
            <a:ext cx="60722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rPr>
              <a:t>Universidade Federal de Pelotas</a:t>
            </a:r>
            <a:br>
              <a:rPr lang="pt-BR" sz="22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pt-BR" sz="22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rPr>
              <a:t>Departamento de Medicina Social</a:t>
            </a:r>
            <a:br>
              <a:rPr lang="pt-BR" sz="22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pt-BR" sz="22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rPr>
              <a:t>Especialização em Saúde da Família</a:t>
            </a:r>
            <a:endParaRPr lang="pt-BR" sz="2200" dirty="0"/>
          </a:p>
        </p:txBody>
      </p:sp>
      <p:sp>
        <p:nvSpPr>
          <p:cNvPr id="6" name="Retângulo 5"/>
          <p:cNvSpPr/>
          <p:nvPr/>
        </p:nvSpPr>
        <p:spPr>
          <a:xfrm>
            <a:off x="4429124" y="5429264"/>
            <a:ext cx="4353728" cy="10618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pt-BR" sz="2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Islaine Buttenbender  </a:t>
            </a:r>
            <a:endParaRPr lang="pt-BR" sz="24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Orientadora Louriele Wachs</a:t>
            </a:r>
            <a:endParaRPr lang="x-none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868519"/>
          </a:xfrm>
        </p:spPr>
        <p:txBody>
          <a:bodyPr>
            <a:normAutofit/>
          </a:bodyPr>
          <a:lstStyle/>
          <a:p>
            <a:pPr algn="just"/>
            <a:r>
              <a:rPr lang="pt-BR" sz="2700" dirty="0" smtClean="0"/>
              <a:t>Proporção de idosos que participam do Hiperdia e estão cadastrados no programa de saúde buca</a:t>
            </a:r>
            <a:r>
              <a:rPr lang="pt-BR" sz="2700" b="1" dirty="0" smtClean="0"/>
              <a:t>l </a:t>
            </a:r>
          </a:p>
          <a:p>
            <a:pPr algn="just"/>
            <a:endParaRPr lang="pt-BR" b="1" dirty="0" smtClean="0"/>
          </a:p>
          <a:p>
            <a:pPr algn="just">
              <a:buNone/>
            </a:pPr>
            <a:r>
              <a:rPr lang="pt-BR" sz="2700" b="1" dirty="0" smtClean="0"/>
              <a:t>Hiperdia com 70 idosos – Saúde Bucal – 19 (30%)</a:t>
            </a:r>
          </a:p>
          <a:p>
            <a:pPr algn="just">
              <a:buNone/>
            </a:pPr>
            <a:endParaRPr lang="pt-BR" b="1" dirty="0" smtClean="0"/>
          </a:p>
          <a:p>
            <a:pPr algn="just"/>
            <a:endParaRPr lang="pt-BR" dirty="0" smtClean="0"/>
          </a:p>
          <a:p>
            <a:pPr algn="just"/>
            <a:r>
              <a:rPr lang="pt-BR" sz="2700" dirty="0" smtClean="0"/>
              <a:t>Proporção de idosos cadastrados no programa de SB, que possuem a caderneta de saúde do idoso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sz="2700" b="1" dirty="0" smtClean="0"/>
              <a:t>100% - 19 idosos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/>
          </a:bodyPr>
          <a:lstStyle/>
          <a:p>
            <a:pPr algn="just"/>
            <a:r>
              <a:rPr lang="pt-BR" sz="2900" dirty="0" smtClean="0"/>
              <a:t>Proporção dos profissionais capac</a:t>
            </a:r>
            <a:r>
              <a:rPr lang="pt-BR" dirty="0" smtClean="0"/>
              <a:t>itados para o atendimento à pessoa idosa.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sz="2700" b="1" dirty="0" smtClean="0"/>
              <a:t>Reunião geral 7 profissionais – capacitação 4 profissionais</a:t>
            </a:r>
          </a:p>
          <a:p>
            <a:pPr algn="just">
              <a:buNone/>
            </a:pPr>
            <a:endParaRPr lang="pt-BR" b="1" dirty="0" smtClean="0"/>
          </a:p>
          <a:p>
            <a:pPr algn="just"/>
            <a:r>
              <a:rPr lang="pt-BR" sz="2900" dirty="0" smtClean="0"/>
              <a:t>Proporção de idosos cadastrados no programa, com saúde bucal avaliada.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/>
              <a:t>100%</a:t>
            </a:r>
          </a:p>
          <a:p>
            <a:pPr algn="just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43051"/>
            <a:ext cx="9144000" cy="521495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Proporção dos idosos cadastrados no programa de SB, que realizaram tratamento odontológico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/>
              <a:t>100% dos idosos considerando o uso de prótese </a:t>
            </a:r>
          </a:p>
          <a:p>
            <a:pPr algn="just">
              <a:buNone/>
            </a:pPr>
            <a:r>
              <a:rPr lang="pt-BR" b="1" dirty="0" smtClean="0"/>
              <a:t>	4 idosos  necessitavam de alguma intervenção,realizada.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Proporção dos idosos cadastrados no programa de SB, com informações registradas em planilha e/ou prontuário.</a:t>
            </a:r>
          </a:p>
          <a:p>
            <a:pPr algn="just"/>
            <a:r>
              <a:rPr lang="pt-BR" dirty="0" smtClean="0"/>
              <a:t>Proporção de idosos cadastrados com risco de câncer bucal.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/>
              <a:t>100%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>
            <a:normAutofit/>
          </a:bodyPr>
          <a:lstStyle/>
          <a:p>
            <a:pPr algn="just"/>
            <a:r>
              <a:rPr lang="pt-BR" sz="2700" dirty="0" smtClean="0"/>
              <a:t>Proporção das pessoas idosas que receberam orientação nutricional</a:t>
            </a:r>
          </a:p>
          <a:p>
            <a:pPr algn="just"/>
            <a:r>
              <a:rPr lang="pt-BR" sz="2700" dirty="0" smtClean="0"/>
              <a:t>Proporção de idosos cadastrados que participam de atividades de educação em saúde bucal.</a:t>
            </a:r>
          </a:p>
          <a:p>
            <a:pPr algn="just"/>
            <a:r>
              <a:rPr lang="pt-BR" sz="2700" dirty="0" smtClean="0"/>
              <a:t>Proporção de idosos cadastrados ao programa SB que usam prótese bucal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b="1" dirty="0" smtClean="0"/>
              <a:t>	</a:t>
            </a:r>
            <a:r>
              <a:rPr lang="pt-BR" sz="2700" b="1" dirty="0" smtClean="0"/>
              <a:t>100%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t-BR" dirty="0" smtClean="0"/>
              <a:t>Meta inicial de 100% - em quatro meses estamos em 30% - a intervenção continua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t-BR" dirty="0" smtClean="0"/>
              <a:t>Em relação a situação anterior – modelo de atenção não era aplicado trazendo mudanças favoráveis ao atendimento.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t-BR" dirty="0" smtClean="0"/>
              <a:t>Melhora no serviço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pt-BR" dirty="0" smtClean="0"/>
              <a:t>	Acolhimento, monitoramento e aproveitamento de dados;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pt-BR" dirty="0" smtClean="0"/>
              <a:t>	União da Equipe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b="1" dirty="0" smtClean="0">
                <a:solidFill>
                  <a:srgbClr val="FFC000"/>
                </a:solidFill>
              </a:rPr>
              <a:t>Importância da intervenção</a:t>
            </a:r>
          </a:p>
          <a:p>
            <a:pPr algn="just">
              <a:buNone/>
            </a:pPr>
            <a:endParaRPr lang="pt-BR" b="1" dirty="0" smtClean="0">
              <a:solidFill>
                <a:srgbClr val="FFC0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pt-BR" dirty="0" smtClean="0"/>
              <a:t>Ampliação de atenção bucal 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Vínculo entre usuários e profissionais 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Qualificação da atenção</a:t>
            </a:r>
          </a:p>
          <a:p>
            <a:pPr algn="just">
              <a:spcBef>
                <a:spcPts val="1200"/>
              </a:spcBef>
              <a:buNone/>
            </a:pPr>
            <a:r>
              <a:rPr lang="pt-BR" dirty="0" smtClean="0"/>
              <a:t>        Possibilidade de incorporação ao serviço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 ACS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Colaboração da equipe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 Contribuição por parte dos usuários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pt-BR" dirty="0" smtClean="0"/>
              <a:t>Superação de expectativas iniciais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Prática profissional: mais eficaz, através do monitoramento e avaliação dos resultados; mais humana pelo acolhimento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Aprendizados mais relevantes: humanização da prática clínica, acompanhamento e avaliação de dados, vínculo professor - paciente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</a:t>
            </a:r>
            <a:endParaRPr lang="pt-BR" dirty="0"/>
          </a:p>
        </p:txBody>
      </p:sp>
      <p:pic>
        <p:nvPicPr>
          <p:cNvPr id="1026" name="Picture 2" descr="C:\Users\Windows 7\Downloads\Casal idoso sorrindo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500175"/>
            <a:ext cx="9144000" cy="5357826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2071670" y="5929330"/>
            <a:ext cx="7072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 smtClean="0"/>
              <a:t>“ Embora ninguém possa voltar atrás e fazer um novo começo, qualquer um pode começar agora e fazer um novo fim.”</a:t>
            </a:r>
          </a:p>
          <a:p>
            <a:r>
              <a:rPr lang="pt-BR" b="1" i="1" dirty="0" smtClean="0"/>
              <a:t>Chico Xavier</a:t>
            </a:r>
            <a:endParaRPr lang="pt-BR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Importância da ação programática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Melhorar a Atenção a Saúde Bucal dos Idosos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Anteriormente </a:t>
            </a:r>
            <a:r>
              <a:rPr lang="pt-BR" dirty="0"/>
              <a:t>a intervenção </a:t>
            </a:r>
            <a:r>
              <a:rPr lang="pt-BR" dirty="0" smtClean="0"/>
              <a:t>a ação não existia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>
                <a:solidFill>
                  <a:srgbClr val="FFC000"/>
                </a:solidFill>
              </a:rPr>
              <a:t>Local do estudo</a:t>
            </a:r>
          </a:p>
          <a:p>
            <a:pPr>
              <a:buNone/>
            </a:pPr>
            <a:endParaRPr lang="pt-BR" b="1" dirty="0" smtClean="0">
              <a:solidFill>
                <a:srgbClr val="FFC000"/>
              </a:solidFill>
            </a:endParaRPr>
          </a:p>
          <a:p>
            <a:r>
              <a:rPr lang="pt-BR" dirty="0" smtClean="0"/>
              <a:t>Pelotas/RS - </a:t>
            </a:r>
            <a:r>
              <a:rPr lang="pt-BR" dirty="0"/>
              <a:t>328.275 </a:t>
            </a:r>
            <a:r>
              <a:rPr lang="pt-BR" dirty="0" smtClean="0"/>
              <a:t>habitantes - </a:t>
            </a:r>
            <a:r>
              <a:rPr lang="pt-BR" dirty="0"/>
              <a:t>área de </a:t>
            </a:r>
            <a:r>
              <a:rPr lang="pt-BR" dirty="0" smtClean="0"/>
              <a:t>1.610 K </a:t>
            </a:r>
            <a:r>
              <a:rPr lang="pt-BR" dirty="0" err="1" smtClean="0"/>
              <a:t>m²</a:t>
            </a:r>
            <a:r>
              <a:rPr lang="pt-BR" dirty="0" smtClean="0"/>
              <a:t> </a:t>
            </a:r>
          </a:p>
          <a:p>
            <a:endParaRPr lang="pt-BR" dirty="0" smtClean="0"/>
          </a:p>
          <a:p>
            <a:pPr>
              <a:buNone/>
            </a:pPr>
            <a:r>
              <a:rPr lang="pt-BR" b="1" dirty="0" smtClean="0">
                <a:solidFill>
                  <a:srgbClr val="FFC000"/>
                </a:solidFill>
              </a:rPr>
              <a:t>Serviços de Saúde no município</a:t>
            </a:r>
          </a:p>
          <a:p>
            <a:r>
              <a:rPr lang="pt-BR" dirty="0" smtClean="0"/>
              <a:t>52 UBS,  </a:t>
            </a:r>
            <a:r>
              <a:rPr lang="pt-BR" dirty="0" smtClean="0"/>
              <a:t>13</a:t>
            </a:r>
            <a:r>
              <a:rPr lang="pt-BR" dirty="0" smtClean="0"/>
              <a:t> </a:t>
            </a:r>
            <a:r>
              <a:rPr lang="pt-BR" dirty="0" smtClean="0"/>
              <a:t>na zona rural</a:t>
            </a:r>
          </a:p>
          <a:p>
            <a:r>
              <a:rPr lang="pt-BR" dirty="0" smtClean="0"/>
              <a:t>7 equipes de saúde bucal inseridas na ESF</a:t>
            </a:r>
          </a:p>
          <a:p>
            <a:r>
              <a:rPr lang="pt-BR" dirty="0" smtClean="0"/>
              <a:t>7 CAPS</a:t>
            </a:r>
          </a:p>
          <a:p>
            <a:r>
              <a:rPr lang="pt-BR" dirty="0" smtClean="0"/>
              <a:t>6 Hospitais</a:t>
            </a:r>
          </a:p>
          <a:p>
            <a:r>
              <a:rPr lang="pt-BR" dirty="0" smtClean="0"/>
              <a:t>01 Centro </a:t>
            </a:r>
            <a:r>
              <a:rPr lang="pt-BR" dirty="0"/>
              <a:t>de Especialidades Odontológicas (CEO), chamado </a:t>
            </a:r>
            <a:r>
              <a:rPr lang="pt-BR" dirty="0" smtClean="0"/>
              <a:t>Jequitibá;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rgbClr val="FFC000"/>
                </a:solidFill>
              </a:rPr>
              <a:t>Unidade Básica de Saúde</a:t>
            </a:r>
          </a:p>
          <a:p>
            <a:pPr>
              <a:buNone/>
            </a:pPr>
            <a:endParaRPr lang="pt-BR" b="1" dirty="0" smtClean="0">
              <a:solidFill>
                <a:srgbClr val="FFC000"/>
              </a:solidFill>
            </a:endParaRPr>
          </a:p>
          <a:p>
            <a:r>
              <a:rPr lang="pt-BR" dirty="0" smtClean="0"/>
              <a:t>UBS Colônia Osório - Zona rural - 3º distrito de Pelotas/RS - modelo de atenção tradicional - 1450 habitantes constituem a população adstrita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Equipe única – composta </a:t>
            </a:r>
            <a:r>
              <a:rPr lang="pt-BR" dirty="0" smtClean="0"/>
              <a:t>por médico, dentista, auxiliar de enfermagem, enfermeira, assistente social, burocrata e auxiliar de serviços gerais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Ampliar a cobertura de atenção à saúde bucal do </a:t>
            </a:r>
            <a:r>
              <a:rPr lang="pt-BR" dirty="0" smtClean="0"/>
              <a:t>idoso</a:t>
            </a:r>
            <a:endParaRPr lang="pt-BR" dirty="0"/>
          </a:p>
          <a:p>
            <a:r>
              <a:rPr lang="pt-BR" dirty="0"/>
              <a:t>Melhorar a qualidade do atendimento em saúde bucal do </a:t>
            </a:r>
            <a:r>
              <a:rPr lang="pt-BR" dirty="0" smtClean="0"/>
              <a:t>idoso</a:t>
            </a:r>
            <a:endParaRPr lang="pt-BR" dirty="0"/>
          </a:p>
          <a:p>
            <a:r>
              <a:rPr lang="pt-BR" dirty="0"/>
              <a:t>Melhorar os registros das </a:t>
            </a:r>
            <a:r>
              <a:rPr lang="pt-BR" dirty="0" smtClean="0"/>
              <a:t>informações</a:t>
            </a:r>
            <a:endParaRPr lang="pt-BR" dirty="0"/>
          </a:p>
          <a:p>
            <a:r>
              <a:rPr lang="pt-BR" dirty="0"/>
              <a:t>Mapear os idosos cadastrados ao programa de saúde bucal, que apresentam risco em saúde </a:t>
            </a:r>
            <a:r>
              <a:rPr lang="pt-BR" dirty="0" smtClean="0"/>
              <a:t>bucal</a:t>
            </a:r>
            <a:endParaRPr lang="pt-BR" dirty="0"/>
          </a:p>
          <a:p>
            <a:r>
              <a:rPr lang="pt-BR" dirty="0"/>
              <a:t>Promover hábitos </a:t>
            </a:r>
            <a:r>
              <a:rPr lang="pt-BR" dirty="0" smtClean="0"/>
              <a:t>saudáveis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844660"/>
          </a:xfrm>
        </p:spPr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728667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300" b="1" dirty="0"/>
              <a:t>1- Incluir 100% dos idosos cadastrados no </a:t>
            </a:r>
            <a:r>
              <a:rPr lang="pt-BR" sz="2300" b="1" dirty="0" smtClean="0"/>
              <a:t>Hiperdia </a:t>
            </a:r>
            <a:r>
              <a:rPr lang="pt-BR" sz="2300" b="1" dirty="0"/>
              <a:t>ao programa de saúde </a:t>
            </a:r>
            <a:r>
              <a:rPr lang="pt-BR" sz="2300" b="1" dirty="0" smtClean="0"/>
              <a:t>bucal</a:t>
            </a:r>
            <a:endParaRPr lang="pt-BR" sz="2300" b="1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300" b="1" dirty="0"/>
              <a:t>2- Ampliar a distribuição da caderneta de Saúde da Pessoa Idosa a 100% dos idosos cadastrados nesse </a:t>
            </a:r>
            <a:r>
              <a:rPr lang="pt-BR" sz="2300" b="1" dirty="0" smtClean="0"/>
              <a:t>programa</a:t>
            </a:r>
            <a:endParaRPr lang="pt-BR" sz="2300" b="1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300" b="1" dirty="0"/>
              <a:t>3- Capacitação de 50% dos profissionais da UBS no atendimento à pessoa </a:t>
            </a:r>
            <a:r>
              <a:rPr lang="pt-BR" sz="2300" b="1" dirty="0" smtClean="0"/>
              <a:t>idosa</a:t>
            </a:r>
            <a:endParaRPr lang="pt-BR" sz="2300" b="1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300" b="1" dirty="0"/>
              <a:t>4- Avaliação da saúde bucal de 100% dos idosos cadastrados no programa de saúde </a:t>
            </a:r>
            <a:r>
              <a:rPr lang="pt-BR" sz="2300" b="1" dirty="0" smtClean="0"/>
              <a:t>bucal</a:t>
            </a:r>
            <a:endParaRPr lang="pt-BR" sz="2300" b="1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300" b="1" dirty="0"/>
              <a:t>5- Acompanhamento de 100% dos idosos cadastrados que usem prótese </a:t>
            </a:r>
            <a:r>
              <a:rPr lang="pt-BR" sz="2300" b="1" dirty="0" smtClean="0"/>
              <a:t>dentária</a:t>
            </a:r>
            <a:endParaRPr lang="pt-BR" sz="23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78634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10000"/>
              </a:lnSpc>
              <a:spcBef>
                <a:spcPts val="2400"/>
              </a:spcBef>
            </a:pPr>
            <a:r>
              <a:rPr lang="pt-BR" sz="3700" b="1" dirty="0" smtClean="0"/>
              <a:t>6- </a:t>
            </a:r>
            <a:r>
              <a:rPr lang="pt-BR" sz="3700" b="1" dirty="0"/>
              <a:t>Realizar o tratamento necessário em 100% dos idosos cadastrados no programa de </a:t>
            </a:r>
            <a:r>
              <a:rPr lang="pt-BR" sz="3700" b="1" dirty="0" smtClean="0"/>
              <a:t>SB</a:t>
            </a:r>
            <a:endParaRPr lang="pt-BR" sz="3700" b="1" dirty="0"/>
          </a:p>
          <a:p>
            <a:pPr algn="just">
              <a:lnSpc>
                <a:spcPct val="110000"/>
              </a:lnSpc>
              <a:spcBef>
                <a:spcPts val="2400"/>
              </a:spcBef>
            </a:pPr>
            <a:r>
              <a:rPr lang="pt-BR" sz="3700" b="1" dirty="0"/>
              <a:t>7- Manter o registro em planilha </a:t>
            </a:r>
            <a:r>
              <a:rPr lang="pt-BR" sz="3700" b="1" dirty="0" smtClean="0"/>
              <a:t>e ou </a:t>
            </a:r>
            <a:r>
              <a:rPr lang="pt-BR" sz="3700" b="1" dirty="0"/>
              <a:t>prontuário de 100% dos idosos cadastrados no </a:t>
            </a:r>
            <a:r>
              <a:rPr lang="pt-BR" sz="3700" b="1" dirty="0" smtClean="0"/>
              <a:t>programa</a:t>
            </a:r>
            <a:endParaRPr lang="pt-BR" sz="3700" b="1" dirty="0"/>
          </a:p>
          <a:p>
            <a:pPr algn="just">
              <a:lnSpc>
                <a:spcPct val="110000"/>
              </a:lnSpc>
              <a:spcBef>
                <a:spcPts val="2400"/>
              </a:spcBef>
            </a:pPr>
            <a:r>
              <a:rPr lang="pt-BR" sz="3700" b="1" dirty="0"/>
              <a:t>8- Identificar 100% das pessoas idosas, cadastradas ao programa, com risco de câncer </a:t>
            </a:r>
            <a:r>
              <a:rPr lang="pt-BR" sz="3700" b="1" dirty="0" smtClean="0"/>
              <a:t>bucal</a:t>
            </a:r>
            <a:endParaRPr lang="pt-BR" sz="3700" b="1" dirty="0"/>
          </a:p>
          <a:p>
            <a:pPr algn="just">
              <a:lnSpc>
                <a:spcPct val="110000"/>
              </a:lnSpc>
              <a:spcBef>
                <a:spcPts val="2400"/>
              </a:spcBef>
            </a:pPr>
            <a:r>
              <a:rPr lang="pt-BR" sz="3700" b="1" dirty="0"/>
              <a:t>9- Orientação nutricional a 100% das pessoas idosas cadastradas ao programa de saúde </a:t>
            </a:r>
            <a:r>
              <a:rPr lang="pt-BR" sz="3700" b="1" dirty="0" smtClean="0"/>
              <a:t>bucal</a:t>
            </a:r>
            <a:endParaRPr lang="pt-BR" sz="3700" b="1" dirty="0"/>
          </a:p>
          <a:p>
            <a:pPr algn="just">
              <a:lnSpc>
                <a:spcPct val="110000"/>
              </a:lnSpc>
              <a:spcBef>
                <a:spcPts val="2400"/>
              </a:spcBef>
            </a:pPr>
            <a:r>
              <a:rPr lang="pt-BR" sz="3700" b="1" dirty="0"/>
              <a:t>10- Envolver 100% dos idosos em atividade de educação em saúde </a:t>
            </a:r>
            <a:r>
              <a:rPr lang="pt-BR" sz="3700" b="1" dirty="0" smtClean="0"/>
              <a:t>bucal</a:t>
            </a:r>
            <a:endParaRPr lang="pt-BR" sz="3700" b="1" dirty="0"/>
          </a:p>
          <a:p>
            <a:pPr algn="just">
              <a:lnSpc>
                <a:spcPct val="110000"/>
              </a:lnSpc>
              <a:spcBef>
                <a:spcPts val="2400"/>
              </a:spcBef>
              <a:buNone/>
            </a:pPr>
            <a:endParaRPr lang="pt-BR" sz="31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t-BR" dirty="0" smtClean="0"/>
              <a:t>Adoção de protocolo para a orientações  das  ações programáticas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Reuniões com a equipe abordando este tema 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Cadastramento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Participação nas reuniões do Hiperdia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Abordagem sistemática e informal na recepção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rgbClr val="FFC000"/>
                </a:solidFill>
              </a:rPr>
              <a:t>Ações implementadas</a:t>
            </a:r>
          </a:p>
          <a:p>
            <a:pPr>
              <a:buNone/>
            </a:pPr>
            <a:endParaRPr lang="pt-BR" b="1" dirty="0" smtClean="0">
              <a:solidFill>
                <a:srgbClr val="FFC000"/>
              </a:solidFill>
            </a:endParaRPr>
          </a:p>
          <a:p>
            <a:pPr algn="just"/>
            <a:r>
              <a:rPr lang="pt-BR" dirty="0" smtClean="0"/>
              <a:t>Ficha-espelho </a:t>
            </a:r>
          </a:p>
          <a:p>
            <a:pPr algn="just"/>
            <a:r>
              <a:rPr lang="pt-BR" dirty="0" smtClean="0"/>
              <a:t>Planilha de monitoramento</a:t>
            </a:r>
          </a:p>
          <a:p>
            <a:pPr algn="just"/>
            <a:r>
              <a:rPr lang="pt-BR" dirty="0" smtClean="0"/>
              <a:t>Divulgação de material educativo</a:t>
            </a:r>
          </a:p>
          <a:p>
            <a:pPr algn="just"/>
            <a:r>
              <a:rPr lang="pt-BR" dirty="0" smtClean="0"/>
              <a:t>Triagem</a:t>
            </a:r>
          </a:p>
          <a:p>
            <a:pPr algn="just"/>
            <a:r>
              <a:rPr lang="pt-BR" dirty="0" smtClean="0"/>
              <a:t>Palestras </a:t>
            </a:r>
          </a:p>
          <a:p>
            <a:pPr algn="just"/>
            <a:r>
              <a:rPr lang="pt-BR" dirty="0" smtClean="0"/>
              <a:t>Grupo Saúde Bucal (quinzenal)</a:t>
            </a:r>
          </a:p>
          <a:p>
            <a:pPr algn="just"/>
            <a:r>
              <a:rPr lang="pt-BR" dirty="0" smtClean="0"/>
              <a:t>Aplicação de questionário 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264</TotalTime>
  <Words>650</Words>
  <Application>Microsoft Office PowerPoint</Application>
  <PresentationFormat>Apresentação na tela (4:3)</PresentationFormat>
  <Paragraphs>128</Paragraphs>
  <Slides>17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Módulo</vt:lpstr>
      <vt:lpstr>Principais Alterações Bucais Prevalentes no Envelhecimento – Da Humanização a Prática Clínica</vt:lpstr>
      <vt:lpstr>Introdução</vt:lpstr>
      <vt:lpstr>Introdução</vt:lpstr>
      <vt:lpstr>Introdução</vt:lpstr>
      <vt:lpstr>Objetivos </vt:lpstr>
      <vt:lpstr>Metas</vt:lpstr>
      <vt:lpstr>Metas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Discussão</vt:lpstr>
      <vt:lpstr>Reflexão Crítica</vt:lpstr>
      <vt:lpstr>Obrigada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Principais Alterações Bucais Prevalentes no Envelhecimento – Da Humanização a Prática Clínica</dc:title>
  <dc:creator>Windows 7</dc:creator>
  <cp:lastModifiedBy>Windows 7</cp:lastModifiedBy>
  <cp:revision>32</cp:revision>
  <dcterms:created xsi:type="dcterms:W3CDTF">2012-09-24T15:38:25Z</dcterms:created>
  <dcterms:modified xsi:type="dcterms:W3CDTF">2012-11-23T12:49:09Z</dcterms:modified>
</cp:coreProperties>
</file>