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sldIdLst>
    <p:sldId id="325" r:id="rId2"/>
    <p:sldId id="332" r:id="rId3"/>
    <p:sldId id="384" r:id="rId4"/>
    <p:sldId id="378" r:id="rId5"/>
    <p:sldId id="379" r:id="rId6"/>
    <p:sldId id="386" r:id="rId7"/>
    <p:sldId id="334" r:id="rId8"/>
    <p:sldId id="326" r:id="rId9"/>
    <p:sldId id="327" r:id="rId10"/>
    <p:sldId id="328" r:id="rId11"/>
    <p:sldId id="333" r:id="rId12"/>
    <p:sldId id="336" r:id="rId13"/>
    <p:sldId id="381" r:id="rId14"/>
    <p:sldId id="329" r:id="rId15"/>
    <p:sldId id="341" r:id="rId16"/>
    <p:sldId id="342" r:id="rId17"/>
    <p:sldId id="344" r:id="rId18"/>
    <p:sldId id="331" r:id="rId19"/>
    <p:sldId id="345" r:id="rId20"/>
    <p:sldId id="346" r:id="rId21"/>
    <p:sldId id="347" r:id="rId22"/>
    <p:sldId id="348" r:id="rId23"/>
    <p:sldId id="349" r:id="rId24"/>
    <p:sldId id="350" r:id="rId25"/>
    <p:sldId id="337" r:id="rId26"/>
    <p:sldId id="385" r:id="rId27"/>
    <p:sldId id="338" r:id="rId28"/>
    <p:sldId id="339" r:id="rId29"/>
    <p:sldId id="364" r:id="rId30"/>
    <p:sldId id="382" r:id="rId31"/>
    <p:sldId id="38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9" autoAdjust="0"/>
  </p:normalViewPr>
  <p:slideViewPr>
    <p:cSldViewPr>
      <p:cViewPr>
        <p:scale>
          <a:sx n="77" d="100"/>
          <a:sy n="77" d="100"/>
        </p:scale>
        <p:origin x="-11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ane\Documents\UFPEL\INTERVEN&#199;&#195;O\Semana%2013\ISLEYDI%20FINAL%20%202014_11_06%20Coleta%20de%20dados%20HAS%20e%20DM(1)%20(1)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ane\Documents\UFPEL\INTERVEN&#199;&#195;O\Semana%2013\ISLEYDI%20FINAL%20%202014_11_06%20Coleta%20de%20dados%20HAS%20e%20DM(1)%20(1)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41"/>
          <c:y val="0.28937832452754597"/>
          <c:w val="0.84677502714590469"/>
          <c:h val="0.59340871611977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0.24506578947368421</c:v>
                </c:pt>
                <c:pt idx="1">
                  <c:v>0.53618421052631582</c:v>
                </c:pt>
                <c:pt idx="2">
                  <c:v>0.93421052631578949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92832"/>
        <c:axId val="130802816"/>
      </c:barChart>
      <c:catAx>
        <c:axId val="13079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802816"/>
        <c:crosses val="autoZero"/>
        <c:auto val="1"/>
        <c:lblAlgn val="ctr"/>
        <c:lblOffset val="100"/>
        <c:noMultiLvlLbl val="0"/>
      </c:catAx>
      <c:valAx>
        <c:axId val="1308028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79283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7323053794452"/>
          <c:y val="0.28214335285268949"/>
          <c:w val="0.83924843423799578"/>
          <c:h val="0.60357248111830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Indicadores!$T$3:$V$3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Indicadores!$T$4:$V$4</c:f>
              <c:numCache>
                <c:formatCode>0.0%</c:formatCode>
                <c:ptCount val="3"/>
                <c:pt idx="0">
                  <c:v>0.22</c:v>
                </c:pt>
                <c:pt idx="1">
                  <c:v>0.43333333333333335</c:v>
                </c:pt>
                <c:pt idx="2">
                  <c:v>0.6333333333333333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36576"/>
        <c:axId val="132562944"/>
      </c:barChart>
      <c:catAx>
        <c:axId val="13253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2562944"/>
        <c:crosses val="autoZero"/>
        <c:auto val="1"/>
        <c:lblAlgn val="ctr"/>
        <c:lblOffset val="100"/>
        <c:noMultiLvlLbl val="0"/>
      </c:catAx>
      <c:valAx>
        <c:axId val="1325629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2536576"/>
        <c:crosses val="autoZero"/>
        <c:crossBetween val="between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FB8A385-1CE1-4E00-9C12-7A5383511F0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916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71265C-9658-46DF-A675-4BED239D694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A62FE-FCA1-4B2A-9A95-3C2398256CC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9408D-5745-4878-AC43-8FC7D72313B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A8040-4054-4CAB-AF4C-C8CDA581637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CBA70-8430-422C-BBF1-3351F294AB9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D5083-029C-4140-BC4B-A1D5D43D56E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71F29-140D-4F1F-ABFA-6CEB0AF2247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78FD5-313D-4D95-9A2B-55E1E71FF93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21537-6613-4202-9780-E56C4BAB43F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AC601-6445-46B7-8143-4FC8401C231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59F79-5BC3-4F53-B789-4820D4A7582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485279-E1F8-4FF7-8621-681ABB3524C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7015181" cy="1714480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BR" sz="2400" b="1" dirty="0">
                <a:solidFill>
                  <a:schemeClr val="tx1"/>
                </a:solidFill>
              </a:rPr>
              <a:t/>
            </a:r>
            <a:br>
              <a:rPr lang="pt-BR" sz="2400" b="1" dirty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Especialização em Saúde da Família - </a:t>
            </a:r>
            <a:r>
              <a:rPr lang="pt-BR" sz="2400" b="1" dirty="0" err="1" smtClean="0">
                <a:solidFill>
                  <a:schemeClr val="tx1"/>
                </a:solidFill>
              </a:rPr>
              <a:t>EaD</a:t>
            </a:r>
            <a:r>
              <a:rPr lang="pt-BR" sz="2400" b="1" dirty="0" smtClean="0">
                <a:solidFill>
                  <a:schemeClr val="tx1"/>
                </a:solidFill>
              </a:rPr>
              <a:t> UNASUS - UFPEL</a:t>
            </a:r>
            <a:r>
              <a:rPr lang="pt-BR" sz="2400" dirty="0" smtClean="0">
                <a:solidFill>
                  <a:schemeClr val="tx1"/>
                </a:solidFill>
              </a:rPr>
              <a:t/>
            </a:r>
            <a:br>
              <a:rPr lang="pt-BR" sz="2400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Turma 8 – Julho de 2014</a:t>
            </a:r>
            <a:r>
              <a:rPr lang="pt-B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2743200"/>
            <a:ext cx="7772400" cy="1614494"/>
          </a:xfrm>
        </p:spPr>
        <p:txBody>
          <a:bodyPr/>
          <a:lstStyle/>
          <a:p>
            <a:pPr algn="ctr">
              <a:buNone/>
            </a:pPr>
            <a:r>
              <a:rPr lang="pt-BR" sz="2400" b="1" dirty="0"/>
              <a:t>Melhoria da Atenção à Pessoa com Hipertensão e ou Diabetes na UBS Jesus Franco Pereira Município Alegrete/RS. </a:t>
            </a:r>
          </a:p>
          <a:p>
            <a:pPr algn="ctr">
              <a:buNone/>
            </a:pPr>
            <a:endParaRPr lang="pt-BR" sz="2400" b="1" dirty="0" smtClean="0"/>
          </a:p>
          <a:p>
            <a:pPr algn="ctr">
              <a:buNone/>
            </a:pPr>
            <a:endParaRPr lang="pt-BR" sz="1800" b="1" dirty="0" smtClean="0"/>
          </a:p>
          <a:p>
            <a:pPr algn="ctr">
              <a:buNone/>
            </a:pPr>
            <a:r>
              <a:rPr lang="pt-BR" sz="1800" b="1" dirty="0" smtClean="0"/>
              <a:t>Aluno: </a:t>
            </a:r>
            <a:r>
              <a:rPr lang="pt-BR" sz="1800" b="1" dirty="0" err="1" smtClean="0"/>
              <a:t>Isleydi</a:t>
            </a:r>
            <a:r>
              <a:rPr lang="pt-BR" sz="1800" b="1" dirty="0" smtClean="0"/>
              <a:t> Parrado Garcia</a:t>
            </a:r>
          </a:p>
          <a:p>
            <a:pPr algn="ctr">
              <a:buNone/>
            </a:pPr>
            <a:r>
              <a:rPr lang="pt-BR" sz="1800" b="1" dirty="0" smtClean="0"/>
              <a:t>Orientadora: Cristiane Diniz Félix</a:t>
            </a:r>
          </a:p>
          <a:p>
            <a:endParaRPr lang="pt-BR" sz="2400" dirty="0" smtClean="0"/>
          </a:p>
          <a:p>
            <a:pPr algn="ctr">
              <a:buNone/>
            </a:pPr>
            <a:endParaRPr lang="pt-BR" sz="2400" dirty="0"/>
          </a:p>
          <a:p>
            <a:pPr algn="ctr">
              <a:buNone/>
            </a:pPr>
            <a:r>
              <a:rPr lang="pt-BR" sz="2400" b="1" dirty="0" smtClean="0"/>
              <a:t>Pelotas, 2015</a:t>
            </a:r>
            <a:endParaRPr lang="pt-BR" sz="2400" b="1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00042"/>
            <a:ext cx="1643042" cy="1571636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71480"/>
            <a:ext cx="164304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8794" y="617538"/>
            <a:ext cx="7015181" cy="1168388"/>
          </a:xfrm>
        </p:spPr>
        <p:txBody>
          <a:bodyPr/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772816"/>
            <a:ext cx="7560840" cy="4359697"/>
          </a:xfrm>
        </p:spPr>
        <p:txBody>
          <a:bodyPr/>
          <a:lstStyle/>
          <a:p>
            <a:endParaRPr lang="pt-BR" sz="16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pt-BR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pt-BR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Protocolo a ser utilizado</a:t>
            </a:r>
            <a:r>
              <a:rPr lang="pt-BR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t-BR" sz="2800" dirty="0"/>
              <a:t>Manual Técnico de Hipertensão Arterial e Diabetes Mellitus do Ministério da Saúde, Brasília, 2013. </a:t>
            </a:r>
            <a:r>
              <a:rPr lang="pt-BR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Instrumento </a:t>
            </a:r>
            <a:r>
              <a:rPr lang="pt-BR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monitoramento e coleta de dados:</a:t>
            </a:r>
            <a:r>
              <a:rPr lang="pt-BR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Ficha espelho, listas de presença </a:t>
            </a:r>
            <a:r>
              <a:rPr lang="pt-B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</a:t>
            </a:r>
            <a:r>
              <a:rPr lang="pt-BR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</a:t>
            </a:r>
            <a:r>
              <a:rPr lang="pt-B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grupos, </a:t>
            </a:r>
            <a:r>
              <a:rPr lang="pt-BR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planilhas </a:t>
            </a:r>
            <a:r>
              <a:rPr lang="pt-B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prontuário </a:t>
            </a:r>
            <a:r>
              <a:rPr lang="pt-BR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</a:t>
            </a:r>
            <a:r>
              <a:rPr lang="pt-B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Unidade.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0"/>
            <a:ext cx="7300933" cy="1285860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2454"/>
            <a:ext cx="7454922" cy="4560901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t-BR" sz="2400" dirty="0" smtClean="0"/>
              <a:t>Capacitações da equipe conforme o protocolo, 2013;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Grupos na comunidade;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Atendimento em grupo e individual;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Agendamentos e atendimento a demanda espontânea;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Atribuições a cada profissional;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Preenchimento de fichas de avaliação;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23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617538"/>
            <a:ext cx="7300933" cy="1011262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831" y="1854240"/>
            <a:ext cx="8385973" cy="4680520"/>
          </a:xfrm>
        </p:spPr>
        <p:txBody>
          <a:bodyPr/>
          <a:lstStyle/>
          <a:p>
            <a:r>
              <a:rPr lang="pt-BR" sz="2000" b="1" dirty="0" smtClean="0"/>
              <a:t>Objetivo 1: </a:t>
            </a:r>
            <a:r>
              <a:rPr lang="pt-BR" sz="2000" dirty="0" smtClean="0"/>
              <a:t>Objetivo 1. </a:t>
            </a:r>
            <a:r>
              <a:rPr lang="pt-BR" sz="2000" dirty="0"/>
              <a:t>Ampliar a cobertura de atenção à saúde do hipertenso da área da unidade de saúde para 9</a:t>
            </a:r>
            <a:r>
              <a:rPr lang="pt-BR" sz="2000" dirty="0" smtClean="0"/>
              <a:t>0%.</a:t>
            </a:r>
          </a:p>
          <a:p>
            <a:r>
              <a:rPr lang="pt-BR" sz="2000" b="1" dirty="0" smtClean="0"/>
              <a:t>Meta 1.1: </a:t>
            </a:r>
            <a:r>
              <a:rPr lang="pt-BR" sz="2000" dirty="0" smtClean="0"/>
              <a:t>Ampliar a cobertura de atenção à </a:t>
            </a:r>
            <a:r>
              <a:rPr lang="pt-BR" sz="2000" dirty="0"/>
              <a:t>saúde do hipertenso da área da unidade de saúde para 9</a:t>
            </a:r>
            <a:r>
              <a:rPr lang="pt-BR" sz="2000" dirty="0" smtClean="0"/>
              <a:t>0%.</a:t>
            </a:r>
            <a:endParaRPr lang="pt-BR" sz="2000" i="1" dirty="0" smtClean="0"/>
          </a:p>
          <a:p>
            <a:endParaRPr lang="pt-BR" sz="2000" i="1" dirty="0"/>
          </a:p>
          <a:p>
            <a:endParaRPr lang="pt-BR" sz="2000" i="1" dirty="0" smtClean="0"/>
          </a:p>
          <a:p>
            <a:r>
              <a:rPr lang="pt-BR" sz="2000" i="1" dirty="0" smtClean="0"/>
              <a:t>Mês 1:  cadastrados  149   hipertensos               colar o gráfico            </a:t>
            </a:r>
          </a:p>
          <a:p>
            <a:pPr marL="0" indent="0">
              <a:buNone/>
            </a:pPr>
            <a:r>
              <a:rPr lang="pt-BR" sz="2000" i="1" dirty="0" smtClean="0"/>
              <a:t>(24,5%).</a:t>
            </a:r>
          </a:p>
          <a:p>
            <a:r>
              <a:rPr lang="pt-BR" sz="2000" i="1" dirty="0" smtClean="0"/>
              <a:t>Mês 2: cadastrados </a:t>
            </a:r>
            <a:r>
              <a:rPr lang="pt-BR" sz="2000" i="1" dirty="0" smtClean="0"/>
              <a:t>326</a:t>
            </a:r>
            <a:r>
              <a:rPr lang="pt-BR" sz="2000" i="1" dirty="0" smtClean="0"/>
              <a:t> </a:t>
            </a:r>
            <a:r>
              <a:rPr lang="pt-BR" sz="2000" i="1" dirty="0" smtClean="0"/>
              <a:t>hipertensos</a:t>
            </a:r>
          </a:p>
          <a:p>
            <a:pPr marL="0" indent="0">
              <a:buNone/>
            </a:pPr>
            <a:r>
              <a:rPr lang="pt-BR" sz="2000" i="1" dirty="0" smtClean="0"/>
              <a:t>(53,6%).</a:t>
            </a:r>
          </a:p>
          <a:p>
            <a:r>
              <a:rPr lang="pt-BR" sz="2000" i="1" dirty="0" smtClean="0"/>
              <a:t>Mês 3:  cadastrados </a:t>
            </a:r>
            <a:r>
              <a:rPr lang="pt-BR" sz="2000" i="1" dirty="0" smtClean="0"/>
              <a:t>568</a:t>
            </a:r>
            <a:r>
              <a:rPr lang="pt-BR" sz="2000" i="1" dirty="0" smtClean="0"/>
              <a:t>  </a:t>
            </a:r>
            <a:r>
              <a:rPr lang="pt-BR" sz="2000" i="1" dirty="0" smtClean="0"/>
              <a:t>hipertensos</a:t>
            </a:r>
          </a:p>
          <a:p>
            <a:pPr marL="0" indent="0">
              <a:buNone/>
            </a:pPr>
            <a:r>
              <a:rPr lang="pt-BR" sz="2000" i="1" dirty="0" smtClean="0"/>
              <a:t>(93,4%).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" y="476672"/>
            <a:ext cx="1403648" cy="1368152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427643369"/>
              </p:ext>
            </p:extLst>
          </p:nvPr>
        </p:nvGraphicFramePr>
        <p:xfrm>
          <a:off x="5508104" y="2996952"/>
          <a:ext cx="3456383" cy="346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617538"/>
            <a:ext cx="6676231" cy="1143000"/>
          </a:xfrm>
        </p:spPr>
        <p:txBody>
          <a:bodyPr/>
          <a:lstStyle/>
          <a:p>
            <a:r>
              <a:rPr lang="pt-BR" sz="3600" dirty="0" smtClean="0"/>
              <a:t>Resultados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045126" cy="4680520"/>
          </a:xfrm>
        </p:spPr>
        <p:txBody>
          <a:bodyPr/>
          <a:lstStyle/>
          <a:p>
            <a:endParaRPr lang="pt-BR" sz="1600" b="1" dirty="0" smtClean="0"/>
          </a:p>
          <a:p>
            <a:r>
              <a:rPr lang="pt-BR" sz="2400" b="1" dirty="0" smtClean="0"/>
              <a:t>Meta 1.2: </a:t>
            </a:r>
            <a:r>
              <a:rPr lang="pt-BR" sz="2400" dirty="0"/>
              <a:t>Ampliar a cobertura de atenção à saúde do </a:t>
            </a:r>
            <a:r>
              <a:rPr lang="pt-BR" sz="2400" dirty="0" smtClean="0"/>
              <a:t> </a:t>
            </a:r>
            <a:r>
              <a:rPr lang="pt-BR" sz="2400" dirty="0"/>
              <a:t>da área </a:t>
            </a:r>
            <a:r>
              <a:rPr lang="pt-BR" sz="2400" dirty="0" smtClean="0"/>
              <a:t>diabético na </a:t>
            </a:r>
            <a:r>
              <a:rPr lang="pt-BR" sz="2400" dirty="0"/>
              <a:t>unidade de saúde para </a:t>
            </a:r>
            <a:r>
              <a:rPr lang="pt-BR" sz="2400" dirty="0" smtClean="0"/>
              <a:t>85%.</a:t>
            </a:r>
            <a:endParaRPr lang="pt-BR" sz="2400" i="1" dirty="0"/>
          </a:p>
          <a:p>
            <a:pPr marL="0" indent="0">
              <a:buNone/>
            </a:pPr>
            <a:endParaRPr lang="pt-BR" sz="2400" i="1" dirty="0"/>
          </a:p>
          <a:p>
            <a:r>
              <a:rPr lang="pt-BR" sz="2000" i="1" dirty="0"/>
              <a:t>Mês 1:  </a:t>
            </a:r>
            <a:r>
              <a:rPr lang="pt-BR" sz="2000" i="1" dirty="0" smtClean="0"/>
              <a:t>cadastrados 33 diabéticos</a:t>
            </a:r>
          </a:p>
          <a:p>
            <a:pPr marL="0" indent="0">
              <a:buNone/>
            </a:pPr>
            <a:r>
              <a:rPr lang="pt-BR" sz="2000" i="1" dirty="0" smtClean="0"/>
              <a:t>(22.0%).                                                                         </a:t>
            </a:r>
            <a:endParaRPr lang="pt-BR" sz="2000" i="1" dirty="0"/>
          </a:p>
          <a:p>
            <a:pPr marL="0" indent="0">
              <a:buNone/>
            </a:pPr>
            <a:endParaRPr lang="pt-BR" sz="2000" i="1" dirty="0" smtClean="0"/>
          </a:p>
          <a:p>
            <a:r>
              <a:rPr lang="pt-BR" sz="2000" i="1" dirty="0" smtClean="0"/>
              <a:t>Mês 2: cadastrados 65 diabéticos</a:t>
            </a:r>
          </a:p>
          <a:p>
            <a:pPr marL="0" indent="0">
              <a:buNone/>
            </a:pPr>
            <a:r>
              <a:rPr lang="pt-BR" sz="2000" i="1" dirty="0" smtClean="0"/>
              <a:t>(43,3%).</a:t>
            </a:r>
          </a:p>
          <a:p>
            <a:pPr marL="0" indent="0">
              <a:buNone/>
            </a:pPr>
            <a:endParaRPr lang="pt-BR" sz="2000" i="1" dirty="0"/>
          </a:p>
          <a:p>
            <a:r>
              <a:rPr lang="pt-BR" sz="2000" i="1" dirty="0"/>
              <a:t>Mês 3:  </a:t>
            </a:r>
            <a:r>
              <a:rPr lang="pt-BR" sz="2000" i="1" dirty="0" smtClean="0"/>
              <a:t>cadastrados 95 diabéticos</a:t>
            </a:r>
          </a:p>
          <a:p>
            <a:pPr marL="0" indent="0">
              <a:buNone/>
            </a:pPr>
            <a:r>
              <a:rPr lang="pt-BR" sz="2000" i="1" dirty="0" smtClean="0"/>
              <a:t>(63,3%).</a:t>
            </a:r>
            <a:endParaRPr lang="pt-BR" sz="2000" i="1" dirty="0"/>
          </a:p>
          <a:p>
            <a:pPr marL="0" indent="0">
              <a:buNone/>
            </a:pPr>
            <a:endParaRPr lang="pt-BR" sz="2400" i="1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04"/>
            <a:ext cx="1403648" cy="1368152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98485946"/>
              </p:ext>
            </p:extLst>
          </p:nvPr>
        </p:nvGraphicFramePr>
        <p:xfrm>
          <a:off x="4860032" y="3573016"/>
          <a:ext cx="40324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3010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617538"/>
            <a:ext cx="7158057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24" y="2214554"/>
            <a:ext cx="8286776" cy="4043362"/>
          </a:xfrm>
        </p:spPr>
        <p:txBody>
          <a:bodyPr/>
          <a:lstStyle/>
          <a:p>
            <a:r>
              <a:rPr lang="pt-BR" sz="2400" b="1" dirty="0" smtClean="0"/>
              <a:t>Objetivo 2: </a:t>
            </a:r>
            <a:r>
              <a:rPr lang="pt-BR" sz="2400" dirty="0"/>
              <a:t>M</a:t>
            </a:r>
            <a:r>
              <a:rPr lang="pt-BR" sz="2400" dirty="0" smtClean="0"/>
              <a:t>elhorar </a:t>
            </a:r>
            <a:r>
              <a:rPr lang="pt-BR" sz="2400" dirty="0"/>
              <a:t>a qualidade do atendimento dos usuários com hipertensão arterial e diabetes mellitus.</a:t>
            </a:r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Meta 2.1:</a:t>
            </a:r>
            <a:r>
              <a:rPr lang="pt-BR" sz="2400" dirty="0"/>
              <a:t> </a:t>
            </a:r>
            <a:r>
              <a:rPr lang="pt-BR" sz="2400" dirty="0" smtClean="0"/>
              <a:t>foi </a:t>
            </a:r>
            <a:r>
              <a:rPr lang="pt-BR" sz="2400" dirty="0"/>
              <a:t>realizar exame clínico apropriado em 100% dos hipertensos </a:t>
            </a:r>
            <a:r>
              <a:rPr lang="pt-BR" sz="2400" dirty="0" smtClean="0"/>
              <a:t>e diabéticos cadastrados</a:t>
            </a:r>
            <a:r>
              <a:rPr lang="pt-BR" sz="2400" dirty="0"/>
              <a:t>. </a:t>
            </a:r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 </a:t>
            </a:r>
            <a:r>
              <a:rPr lang="pt-BR" sz="2400" dirty="0"/>
              <a:t>Mês 1: </a:t>
            </a:r>
            <a:r>
              <a:rPr lang="pt-BR" sz="2400" dirty="0" smtClean="0"/>
              <a:t>149 hipertensos </a:t>
            </a:r>
            <a:r>
              <a:rPr lang="pt-BR" sz="2400" dirty="0"/>
              <a:t>e </a:t>
            </a:r>
            <a:r>
              <a:rPr lang="pt-BR" sz="2400" dirty="0" smtClean="0"/>
              <a:t>33 diabéticos </a:t>
            </a:r>
            <a:r>
              <a:rPr lang="pt-BR" sz="2400" dirty="0"/>
              <a:t>(100</a:t>
            </a:r>
            <a:r>
              <a:rPr lang="pt-BR" sz="2400" dirty="0" smtClean="0"/>
              <a:t>%).</a:t>
            </a:r>
            <a:endParaRPr lang="pt-BR" sz="2400" dirty="0"/>
          </a:p>
          <a:p>
            <a:r>
              <a:rPr lang="pt-BR" sz="2400" dirty="0"/>
              <a:t>Mês 2: </a:t>
            </a:r>
            <a:r>
              <a:rPr lang="pt-BR" sz="2400" dirty="0" smtClean="0"/>
              <a:t>326</a:t>
            </a:r>
            <a:r>
              <a:rPr lang="pt-BR" sz="2400" dirty="0" smtClean="0"/>
              <a:t> </a:t>
            </a:r>
            <a:r>
              <a:rPr lang="pt-BR" sz="2400" dirty="0" smtClean="0"/>
              <a:t>hipertensos e</a:t>
            </a:r>
            <a:r>
              <a:rPr lang="pt-BR" sz="2400" dirty="0"/>
              <a:t> </a:t>
            </a:r>
            <a:r>
              <a:rPr lang="pt-BR" sz="2400" dirty="0" smtClean="0"/>
              <a:t>65 </a:t>
            </a:r>
            <a:r>
              <a:rPr lang="pt-BR" sz="2400" dirty="0"/>
              <a:t>diabéticos (100%).</a:t>
            </a:r>
          </a:p>
          <a:p>
            <a:r>
              <a:rPr lang="pt-BR" sz="2400" dirty="0"/>
              <a:t>Mês 3: </a:t>
            </a:r>
            <a:r>
              <a:rPr lang="pt-BR" sz="2400" dirty="0" smtClean="0"/>
              <a:t>568 </a:t>
            </a:r>
            <a:r>
              <a:rPr lang="pt-BR" sz="2400" dirty="0" smtClean="0"/>
              <a:t>hipertensos </a:t>
            </a:r>
            <a:r>
              <a:rPr lang="pt-BR" sz="2400" dirty="0"/>
              <a:t>e </a:t>
            </a:r>
            <a:r>
              <a:rPr lang="pt-BR" sz="2400" dirty="0" smtClean="0"/>
              <a:t>95 diabéticos </a:t>
            </a:r>
            <a:r>
              <a:rPr lang="pt-BR" sz="2400" dirty="0"/>
              <a:t>(100%).</a:t>
            </a:r>
          </a:p>
          <a:p>
            <a:pPr algn="just"/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 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140364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0166" y="617538"/>
            <a:ext cx="7443809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b="1" dirty="0" smtClean="0"/>
              <a:t>Meta 2.2:</a:t>
            </a:r>
            <a:r>
              <a:rPr lang="pt-BR" sz="2400" dirty="0"/>
              <a:t> </a:t>
            </a:r>
            <a:r>
              <a:rPr lang="pt-BR" sz="2400" dirty="0" smtClean="0"/>
              <a:t> </a:t>
            </a:r>
            <a:r>
              <a:rPr lang="pt-BR" sz="2400" dirty="0"/>
              <a:t>foi de garantir a 100% dos hipertensos e diabéticos cadastrados a realização de exames complementares em dia de acordo com o protocolo.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r>
              <a:rPr lang="pt-BR" sz="2400" dirty="0"/>
              <a:t>Mês 1: </a:t>
            </a:r>
            <a:r>
              <a:rPr lang="pt-BR" sz="2400" dirty="0" smtClean="0"/>
              <a:t>149 </a:t>
            </a:r>
            <a:r>
              <a:rPr lang="pt-BR" sz="2400" dirty="0"/>
              <a:t>h</a:t>
            </a:r>
            <a:r>
              <a:rPr lang="pt-BR" sz="2400" dirty="0" smtClean="0"/>
              <a:t>ipertensos </a:t>
            </a:r>
            <a:r>
              <a:rPr lang="pt-BR" sz="2400" dirty="0"/>
              <a:t>e </a:t>
            </a:r>
            <a:r>
              <a:rPr lang="pt-BR" sz="2400" dirty="0" smtClean="0"/>
              <a:t>33 diabéticos </a:t>
            </a:r>
            <a:r>
              <a:rPr lang="pt-BR" sz="2400" dirty="0"/>
              <a:t>(100</a:t>
            </a:r>
            <a:r>
              <a:rPr lang="pt-BR" sz="2400" dirty="0" smtClean="0"/>
              <a:t>%).</a:t>
            </a:r>
            <a:endParaRPr lang="pt-BR" sz="2400" dirty="0"/>
          </a:p>
          <a:p>
            <a:r>
              <a:rPr lang="pt-BR" sz="2400" dirty="0"/>
              <a:t>Mês 2: </a:t>
            </a:r>
            <a:r>
              <a:rPr lang="pt-BR" sz="2400" dirty="0" smtClean="0"/>
              <a:t>326</a:t>
            </a:r>
            <a:r>
              <a:rPr lang="pt-BR" sz="2400" dirty="0" smtClean="0"/>
              <a:t> </a:t>
            </a:r>
            <a:r>
              <a:rPr lang="pt-BR" sz="2400" dirty="0" smtClean="0"/>
              <a:t>hipertensos e</a:t>
            </a:r>
            <a:r>
              <a:rPr lang="pt-BR" sz="2400" dirty="0"/>
              <a:t> </a:t>
            </a:r>
            <a:r>
              <a:rPr lang="pt-BR" sz="2400" dirty="0" smtClean="0"/>
              <a:t>65 </a:t>
            </a:r>
            <a:r>
              <a:rPr lang="pt-BR" sz="2400" dirty="0"/>
              <a:t>diabéticos (100%).</a:t>
            </a:r>
          </a:p>
          <a:p>
            <a:r>
              <a:rPr lang="pt-BR" sz="2400" dirty="0"/>
              <a:t>Mês 3: </a:t>
            </a:r>
            <a:r>
              <a:rPr lang="pt-BR" sz="2400" dirty="0" smtClean="0"/>
              <a:t>568</a:t>
            </a:r>
            <a:r>
              <a:rPr lang="pt-BR" sz="2400" dirty="0" smtClean="0"/>
              <a:t> </a:t>
            </a:r>
            <a:r>
              <a:rPr lang="pt-BR" sz="2400" dirty="0" smtClean="0"/>
              <a:t>hipertensos </a:t>
            </a:r>
            <a:r>
              <a:rPr lang="pt-BR" sz="2400" dirty="0"/>
              <a:t>e </a:t>
            </a:r>
            <a:r>
              <a:rPr lang="pt-BR" sz="2400" dirty="0" smtClean="0"/>
              <a:t>95 diabéticos </a:t>
            </a:r>
            <a:r>
              <a:rPr lang="pt-BR" sz="2400" dirty="0"/>
              <a:t>(100%).</a:t>
            </a:r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617538"/>
            <a:ext cx="7372371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b="1" dirty="0" smtClean="0"/>
              <a:t>Meta 2.3: </a:t>
            </a:r>
            <a:r>
              <a:rPr lang="pt-BR" sz="2400" dirty="0"/>
              <a:t>foi de priorizar a prescrição de medicamentos da farmácia popular para 100% dos hipertensos e diabéticos cadastrados na unidade de </a:t>
            </a:r>
            <a:r>
              <a:rPr lang="pt-BR" sz="2400" dirty="0" smtClean="0"/>
              <a:t>saúde.</a:t>
            </a:r>
          </a:p>
          <a:p>
            <a:pPr algn="just"/>
            <a:endParaRPr lang="pt-BR" sz="2400" dirty="0" smtClean="0"/>
          </a:p>
          <a:p>
            <a:r>
              <a:rPr lang="pt-BR" sz="2400" dirty="0"/>
              <a:t>Mês 1: </a:t>
            </a:r>
            <a:r>
              <a:rPr lang="pt-BR" sz="2400" dirty="0" smtClean="0"/>
              <a:t>149 hipertensos e 33 diabéticos (100%).</a:t>
            </a:r>
            <a:endParaRPr lang="pt-BR" sz="2400" dirty="0"/>
          </a:p>
          <a:p>
            <a:r>
              <a:rPr lang="pt-BR" sz="2400" dirty="0"/>
              <a:t>Mês 2: </a:t>
            </a:r>
            <a:r>
              <a:rPr lang="pt-BR" sz="2400" dirty="0" smtClean="0"/>
              <a:t>326</a:t>
            </a:r>
            <a:r>
              <a:rPr lang="pt-BR" sz="2400" dirty="0" smtClean="0"/>
              <a:t> </a:t>
            </a:r>
            <a:r>
              <a:rPr lang="pt-BR" sz="2400" dirty="0" smtClean="0"/>
              <a:t>hipertensos e</a:t>
            </a:r>
            <a:r>
              <a:rPr lang="pt-BR" sz="2400" dirty="0"/>
              <a:t> </a:t>
            </a:r>
            <a:r>
              <a:rPr lang="pt-BR" sz="2400" dirty="0" smtClean="0"/>
              <a:t>65 diabéticos (100</a:t>
            </a:r>
            <a:r>
              <a:rPr lang="pt-BR" sz="2400" dirty="0"/>
              <a:t>%).</a:t>
            </a:r>
          </a:p>
          <a:p>
            <a:r>
              <a:rPr lang="pt-BR" sz="2400" dirty="0"/>
              <a:t>Mês 3: </a:t>
            </a:r>
            <a:r>
              <a:rPr lang="pt-BR" sz="2400" dirty="0" smtClean="0"/>
              <a:t>568</a:t>
            </a:r>
            <a:r>
              <a:rPr lang="pt-BR" sz="2400" dirty="0" smtClean="0"/>
              <a:t> </a:t>
            </a:r>
            <a:r>
              <a:rPr lang="pt-BR" sz="2400" dirty="0" smtClean="0"/>
              <a:t>hipertensos e 95 diabéticos </a:t>
            </a:r>
            <a:r>
              <a:rPr lang="pt-BR" sz="2400" dirty="0"/>
              <a:t>(100%).</a:t>
            </a:r>
          </a:p>
          <a:p>
            <a:pPr algn="just"/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480" y="617538"/>
            <a:ext cx="7229495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Meta 2.4: </a:t>
            </a:r>
            <a:r>
              <a:rPr lang="pt-BR" sz="2400" dirty="0" smtClean="0"/>
              <a:t>foi priorizar a realização de avaliação bucal quanto a necessidade de atendimento odontológico no 100% dos hipertensos e ou diabeticos cadastrados na unidade de saúde.</a:t>
            </a:r>
            <a:endParaRPr lang="pt-BR" sz="2400" b="1" dirty="0"/>
          </a:p>
          <a:p>
            <a:endParaRPr lang="pt-BR" sz="2800" b="1" dirty="0" smtClean="0"/>
          </a:p>
          <a:p>
            <a:r>
              <a:rPr lang="pt-BR" sz="2400" dirty="0"/>
              <a:t>Mês 1: </a:t>
            </a:r>
            <a:r>
              <a:rPr lang="pt-BR" sz="2400" dirty="0" smtClean="0"/>
              <a:t>149 </a:t>
            </a:r>
            <a:r>
              <a:rPr lang="pt-BR" sz="2400" dirty="0"/>
              <a:t>h</a:t>
            </a:r>
            <a:r>
              <a:rPr lang="pt-BR" sz="2400" dirty="0" smtClean="0"/>
              <a:t>ipertensos </a:t>
            </a:r>
            <a:r>
              <a:rPr lang="pt-BR" sz="2400" dirty="0"/>
              <a:t>e </a:t>
            </a:r>
            <a:r>
              <a:rPr lang="pt-BR" sz="2400" dirty="0" smtClean="0"/>
              <a:t>33 diabéticos </a:t>
            </a:r>
            <a:r>
              <a:rPr lang="pt-BR" sz="2400" dirty="0"/>
              <a:t>(100</a:t>
            </a:r>
            <a:r>
              <a:rPr lang="pt-BR" sz="2400" dirty="0" smtClean="0"/>
              <a:t>%).</a:t>
            </a:r>
            <a:endParaRPr lang="pt-BR" sz="2400" dirty="0"/>
          </a:p>
          <a:p>
            <a:r>
              <a:rPr lang="pt-BR" sz="2400" dirty="0"/>
              <a:t>Mês 2: </a:t>
            </a:r>
            <a:r>
              <a:rPr lang="pt-BR" sz="2400" dirty="0" smtClean="0"/>
              <a:t>326</a:t>
            </a:r>
            <a:r>
              <a:rPr lang="pt-BR" sz="2400" dirty="0" smtClean="0"/>
              <a:t> </a:t>
            </a:r>
            <a:r>
              <a:rPr lang="pt-BR" sz="2400" dirty="0" smtClean="0"/>
              <a:t>hipertensos e 65 diabéticos </a:t>
            </a:r>
            <a:r>
              <a:rPr lang="pt-BR" sz="2400" dirty="0"/>
              <a:t>(100%).</a:t>
            </a:r>
          </a:p>
          <a:p>
            <a:r>
              <a:rPr lang="pt-BR" sz="2400" dirty="0"/>
              <a:t>Mês 3: </a:t>
            </a:r>
            <a:r>
              <a:rPr lang="pt-BR" sz="2400" dirty="0" smtClean="0"/>
              <a:t>568</a:t>
            </a:r>
            <a:r>
              <a:rPr lang="pt-BR" sz="2400" dirty="0" smtClean="0"/>
              <a:t> </a:t>
            </a:r>
            <a:r>
              <a:rPr lang="pt-BR" sz="2400" dirty="0" smtClean="0"/>
              <a:t>hipertensos </a:t>
            </a:r>
            <a:r>
              <a:rPr lang="pt-BR" sz="2400" dirty="0"/>
              <a:t>e </a:t>
            </a:r>
            <a:r>
              <a:rPr lang="pt-BR" sz="2400" dirty="0" smtClean="0"/>
              <a:t>95 diabéticos </a:t>
            </a:r>
            <a:r>
              <a:rPr lang="pt-BR" sz="2400" dirty="0"/>
              <a:t>(100%).</a:t>
            </a:r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7356" y="617538"/>
            <a:ext cx="7086619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000" b="1" dirty="0"/>
          </a:p>
          <a:p>
            <a:pPr algn="just"/>
            <a:r>
              <a:rPr lang="pt-BR" sz="2000" b="1" dirty="0" smtClean="0"/>
              <a:t>Objetivo 3:</a:t>
            </a:r>
            <a:r>
              <a:rPr lang="pt-BR" sz="2000" dirty="0" smtClean="0"/>
              <a:t> </a:t>
            </a:r>
            <a:r>
              <a:rPr lang="pt-BR" sz="2400" dirty="0"/>
              <a:t>M</a:t>
            </a:r>
            <a:r>
              <a:rPr lang="pt-BR" sz="2400" dirty="0" smtClean="0"/>
              <a:t>elhorar </a:t>
            </a:r>
            <a:r>
              <a:rPr lang="pt-BR" sz="2400" dirty="0"/>
              <a:t>a adesão de hipertensos e diabéticos ao </a:t>
            </a:r>
            <a:r>
              <a:rPr lang="pt-BR" sz="2400" dirty="0" smtClean="0"/>
              <a:t>programa.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b="1" dirty="0" smtClean="0"/>
              <a:t>Meta 3.1:  </a:t>
            </a:r>
            <a:r>
              <a:rPr lang="pt-BR" sz="2400" dirty="0" smtClean="0"/>
              <a:t>foi</a:t>
            </a:r>
            <a:r>
              <a:rPr lang="pt-BR" sz="2400" b="1" dirty="0" smtClean="0"/>
              <a:t> </a:t>
            </a:r>
            <a:r>
              <a:rPr lang="pt-BR" sz="2400" dirty="0"/>
              <a:t>b</a:t>
            </a:r>
            <a:r>
              <a:rPr lang="pt-BR" sz="2400" dirty="0" smtClean="0"/>
              <a:t>uscar </a:t>
            </a:r>
            <a:r>
              <a:rPr lang="pt-BR" sz="2400" dirty="0"/>
              <a:t>100% dos hipertensos </a:t>
            </a:r>
            <a:r>
              <a:rPr lang="pt-BR" sz="2400" dirty="0" smtClean="0"/>
              <a:t>e ou diabeticos faltosos </a:t>
            </a:r>
            <a:r>
              <a:rPr lang="pt-BR" sz="2400" dirty="0"/>
              <a:t>às consultas na unidade de saúde conforme a periodicidade recomendada.</a:t>
            </a:r>
            <a:endParaRPr lang="pt-BR" sz="2400" b="1" dirty="0" smtClean="0"/>
          </a:p>
          <a:p>
            <a:pPr algn="just"/>
            <a:r>
              <a:rPr lang="pt-BR" sz="2400" dirty="0"/>
              <a:t>Mês 1: </a:t>
            </a:r>
            <a:r>
              <a:rPr lang="pt-BR" sz="2400" dirty="0" smtClean="0"/>
              <a:t>0 hipertensos </a:t>
            </a:r>
            <a:r>
              <a:rPr lang="pt-BR" sz="2400" dirty="0"/>
              <a:t>e 0</a:t>
            </a:r>
            <a:r>
              <a:rPr lang="pt-BR" sz="2400" dirty="0" smtClean="0"/>
              <a:t> diabéticos faltosos.</a:t>
            </a:r>
            <a:endParaRPr lang="pt-BR" sz="2400" dirty="0"/>
          </a:p>
          <a:p>
            <a:pPr algn="just"/>
            <a:r>
              <a:rPr lang="pt-BR" sz="2400" dirty="0"/>
              <a:t>Mês 2: </a:t>
            </a:r>
            <a:r>
              <a:rPr lang="pt-BR" sz="2400" dirty="0" smtClean="0"/>
              <a:t>35 hipertensos e</a:t>
            </a:r>
            <a:r>
              <a:rPr lang="pt-BR" sz="2400" dirty="0"/>
              <a:t> 5</a:t>
            </a:r>
            <a:r>
              <a:rPr lang="pt-BR" sz="2400" dirty="0" smtClean="0"/>
              <a:t> </a:t>
            </a:r>
            <a:r>
              <a:rPr lang="pt-BR" sz="2400" dirty="0"/>
              <a:t>diabéticos </a:t>
            </a:r>
            <a:r>
              <a:rPr lang="pt-BR" sz="2400" dirty="0" smtClean="0"/>
              <a:t>faltosos (100</a:t>
            </a:r>
            <a:r>
              <a:rPr lang="pt-BR" sz="2400" dirty="0"/>
              <a:t>%).</a:t>
            </a:r>
          </a:p>
          <a:p>
            <a:pPr algn="just"/>
            <a:r>
              <a:rPr lang="pt-BR" sz="2400" dirty="0"/>
              <a:t>Mês 3: 0</a:t>
            </a:r>
            <a:r>
              <a:rPr lang="pt-BR" sz="2400" dirty="0" smtClean="0"/>
              <a:t> hipertensos </a:t>
            </a:r>
            <a:r>
              <a:rPr lang="pt-BR" sz="2400" dirty="0"/>
              <a:t>e </a:t>
            </a:r>
            <a:r>
              <a:rPr lang="pt-BR" sz="2400" dirty="0" smtClean="0"/>
              <a:t> diabéticos faltosos.</a:t>
            </a:r>
            <a:endParaRPr lang="pt-BR" sz="24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56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480" y="617538"/>
            <a:ext cx="7229495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Objetivo 4:</a:t>
            </a:r>
            <a:r>
              <a:rPr lang="pt-BR" sz="2400" dirty="0"/>
              <a:t>Melhorar o registro das informações dos pacientes com hipertensão e/ou diabetes. </a:t>
            </a:r>
          </a:p>
          <a:p>
            <a:endParaRPr lang="pt-BR" sz="2400" dirty="0" smtClean="0"/>
          </a:p>
          <a:p>
            <a:r>
              <a:rPr lang="pt-BR" sz="2400" dirty="0" smtClean="0"/>
              <a:t>Meta 4.1: foi manter </a:t>
            </a:r>
            <a:r>
              <a:rPr lang="pt-BR" sz="2400" dirty="0"/>
              <a:t>ficha de acompanhamento de 100% dos  hipertensos </a:t>
            </a:r>
            <a:r>
              <a:rPr lang="pt-BR" sz="2400" dirty="0" smtClean="0"/>
              <a:t>e ou diabéticos cadastrados </a:t>
            </a:r>
            <a:r>
              <a:rPr lang="pt-BR" sz="2400" dirty="0"/>
              <a:t>na unidade de saúde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/>
              <a:t>Mês 1: </a:t>
            </a:r>
            <a:r>
              <a:rPr lang="pt-BR" sz="2400" dirty="0" smtClean="0"/>
              <a:t>149 </a:t>
            </a:r>
            <a:r>
              <a:rPr lang="pt-BR" sz="2400" dirty="0"/>
              <a:t>h</a:t>
            </a:r>
            <a:r>
              <a:rPr lang="pt-BR" sz="2400" dirty="0" smtClean="0"/>
              <a:t>ipertensos </a:t>
            </a:r>
            <a:r>
              <a:rPr lang="pt-BR" sz="2400" dirty="0"/>
              <a:t>e </a:t>
            </a:r>
            <a:r>
              <a:rPr lang="pt-BR" sz="2400" dirty="0" smtClean="0"/>
              <a:t>33 diabéticos </a:t>
            </a:r>
            <a:r>
              <a:rPr lang="pt-BR" sz="2400" dirty="0"/>
              <a:t>(100</a:t>
            </a:r>
            <a:r>
              <a:rPr lang="pt-BR" sz="2400" dirty="0" smtClean="0"/>
              <a:t>%).</a:t>
            </a:r>
            <a:endParaRPr lang="pt-BR" sz="2400" dirty="0"/>
          </a:p>
          <a:p>
            <a:r>
              <a:rPr lang="pt-BR" sz="2400" dirty="0"/>
              <a:t>Mês 2: </a:t>
            </a:r>
            <a:r>
              <a:rPr lang="pt-BR" sz="2400" dirty="0" smtClean="0"/>
              <a:t>326</a:t>
            </a:r>
            <a:r>
              <a:rPr lang="pt-BR" sz="2400" dirty="0" smtClean="0"/>
              <a:t> </a:t>
            </a:r>
            <a:r>
              <a:rPr lang="pt-BR" sz="2400" dirty="0" smtClean="0"/>
              <a:t>hipertensos e 65 diabéticos </a:t>
            </a:r>
            <a:r>
              <a:rPr lang="pt-BR" sz="2400" dirty="0"/>
              <a:t>(100%).</a:t>
            </a:r>
          </a:p>
          <a:p>
            <a:r>
              <a:rPr lang="pt-BR" sz="2400" dirty="0"/>
              <a:t>Mês 3: </a:t>
            </a:r>
            <a:r>
              <a:rPr lang="pt-BR" sz="2400" dirty="0" smtClean="0"/>
              <a:t>568</a:t>
            </a:r>
            <a:r>
              <a:rPr lang="pt-BR" sz="2400" dirty="0" smtClean="0"/>
              <a:t> </a:t>
            </a:r>
            <a:r>
              <a:rPr lang="pt-BR" sz="2400" dirty="0" smtClean="0"/>
              <a:t>hipertensos </a:t>
            </a:r>
            <a:r>
              <a:rPr lang="pt-BR" sz="2400" dirty="0"/>
              <a:t>e </a:t>
            </a:r>
            <a:r>
              <a:rPr lang="pt-BR" sz="2400" dirty="0" smtClean="0"/>
              <a:t>95 diabéticos </a:t>
            </a:r>
            <a:r>
              <a:rPr lang="pt-BR" sz="2400" dirty="0"/>
              <a:t>(100%).</a:t>
            </a:r>
          </a:p>
          <a:p>
            <a:pPr algn="just"/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617538"/>
            <a:ext cx="7300933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1521" y="2743200"/>
            <a:ext cx="8214975" cy="4114800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Caraterização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Municipio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Localização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 Estado Rio Grande do Sul.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População Total: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78.768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Saúde: SUS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77"/>
            <a:ext cx="164304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800" b="1" dirty="0"/>
          </a:p>
          <a:p>
            <a:r>
              <a:rPr lang="pt-BR" sz="2400" b="1" dirty="0" smtClean="0"/>
              <a:t>Objetivo 5: </a:t>
            </a:r>
            <a:r>
              <a:rPr lang="pt-BR" sz="2400" dirty="0"/>
              <a:t>Mapear hipertensos e diabéticos de risco para doenças cardiovascular. </a:t>
            </a:r>
            <a:endParaRPr lang="pt-BR" sz="2400" b="1" dirty="0" smtClean="0"/>
          </a:p>
          <a:p>
            <a:r>
              <a:rPr lang="pt-BR" sz="2400" b="1" dirty="0" smtClean="0"/>
              <a:t>Meta 5.1: </a:t>
            </a:r>
            <a:r>
              <a:rPr lang="pt-BR" sz="2400" dirty="0" smtClean="0"/>
              <a:t>foi realizar </a:t>
            </a:r>
            <a:r>
              <a:rPr lang="pt-BR" sz="2400" dirty="0"/>
              <a:t>estratificação do risco cardiovascular em 100% dos hipertensos </a:t>
            </a:r>
            <a:r>
              <a:rPr lang="pt-BR" sz="2400" dirty="0" smtClean="0"/>
              <a:t>e ou diabéticos cadastrados </a:t>
            </a:r>
            <a:r>
              <a:rPr lang="pt-BR" sz="2400" dirty="0"/>
              <a:t>na unidade de </a:t>
            </a:r>
            <a:r>
              <a:rPr lang="pt-BR" sz="2400" dirty="0" smtClean="0"/>
              <a:t>saúde.</a:t>
            </a:r>
            <a:endParaRPr lang="pt-BR" sz="2400" b="1" dirty="0" smtClean="0"/>
          </a:p>
          <a:p>
            <a:pPr marL="0" indent="0">
              <a:buNone/>
            </a:pPr>
            <a:endParaRPr lang="pt-BR" sz="2400" b="1" dirty="0" smtClean="0"/>
          </a:p>
          <a:p>
            <a:r>
              <a:rPr lang="pt-BR" sz="2400" dirty="0"/>
              <a:t>Mês 1: </a:t>
            </a:r>
            <a:r>
              <a:rPr lang="pt-BR" sz="2400" dirty="0" smtClean="0"/>
              <a:t>149 hipertensos </a:t>
            </a:r>
            <a:r>
              <a:rPr lang="pt-BR" sz="2400" dirty="0"/>
              <a:t>e </a:t>
            </a:r>
            <a:r>
              <a:rPr lang="pt-BR" sz="2400" dirty="0" smtClean="0"/>
              <a:t>33 diabéticos </a:t>
            </a:r>
            <a:r>
              <a:rPr lang="pt-BR" sz="2400" dirty="0"/>
              <a:t>(100</a:t>
            </a:r>
            <a:r>
              <a:rPr lang="pt-BR" sz="2400" dirty="0" smtClean="0"/>
              <a:t>%).</a:t>
            </a:r>
            <a:endParaRPr lang="pt-BR" sz="2400" dirty="0"/>
          </a:p>
          <a:p>
            <a:r>
              <a:rPr lang="pt-BR" sz="2400" dirty="0"/>
              <a:t>Mês 2: </a:t>
            </a:r>
            <a:r>
              <a:rPr lang="pt-BR" sz="2400" dirty="0" smtClean="0"/>
              <a:t>326</a:t>
            </a:r>
            <a:r>
              <a:rPr lang="pt-BR" sz="2400" dirty="0" smtClean="0"/>
              <a:t> </a:t>
            </a:r>
            <a:r>
              <a:rPr lang="pt-BR" sz="2400" dirty="0" smtClean="0"/>
              <a:t>hipertensos e 65 diabéticos </a:t>
            </a:r>
            <a:r>
              <a:rPr lang="pt-BR" sz="2400" dirty="0"/>
              <a:t>(100%).</a:t>
            </a:r>
          </a:p>
          <a:p>
            <a:r>
              <a:rPr lang="pt-BR" sz="2400" dirty="0"/>
              <a:t>Mês 3: </a:t>
            </a:r>
            <a:r>
              <a:rPr lang="pt-BR" sz="2400" dirty="0" smtClean="0"/>
              <a:t>568</a:t>
            </a:r>
            <a:r>
              <a:rPr lang="pt-BR" sz="2400" dirty="0" smtClean="0"/>
              <a:t> </a:t>
            </a:r>
            <a:r>
              <a:rPr lang="pt-BR" sz="2400" dirty="0" smtClean="0"/>
              <a:t>hipertensos </a:t>
            </a:r>
            <a:r>
              <a:rPr lang="pt-BR" sz="2400" dirty="0"/>
              <a:t>e </a:t>
            </a:r>
            <a:r>
              <a:rPr lang="pt-BR" sz="2400" dirty="0" smtClean="0"/>
              <a:t>95 diabéticos </a:t>
            </a:r>
            <a:r>
              <a:rPr lang="pt-BR" sz="2400" dirty="0"/>
              <a:t>(100%).</a:t>
            </a:r>
          </a:p>
          <a:p>
            <a:pPr algn="just"/>
            <a:endParaRPr lang="pt-BR" sz="2800" dirty="0"/>
          </a:p>
          <a:p>
            <a:endParaRPr lang="pt-BR" sz="2800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617538"/>
            <a:ext cx="7300933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617538"/>
            <a:ext cx="7372371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b="1" dirty="0" smtClean="0"/>
              <a:t>Objetivo 6: </a:t>
            </a:r>
            <a:r>
              <a:rPr lang="pt-BR" sz="2400" dirty="0"/>
              <a:t>Promover saúde em pacientes com hipertensão e diabetes.</a:t>
            </a:r>
            <a:endParaRPr lang="pt-BR" sz="2400" b="1" dirty="0" smtClean="0"/>
          </a:p>
          <a:p>
            <a:pPr algn="just"/>
            <a:r>
              <a:rPr lang="pt-BR" sz="2400" b="1" dirty="0" smtClean="0"/>
              <a:t>Meta 6.1: foi </a:t>
            </a:r>
            <a:r>
              <a:rPr lang="pt-BR" sz="2400" dirty="0"/>
              <a:t>g</a:t>
            </a:r>
            <a:r>
              <a:rPr lang="pt-BR" sz="2400" dirty="0" smtClean="0"/>
              <a:t>arantir </a:t>
            </a:r>
            <a:r>
              <a:rPr lang="pt-BR" sz="2400" dirty="0"/>
              <a:t>orientação nutricional sobre alimentação </a:t>
            </a:r>
            <a:r>
              <a:rPr lang="pt-BR" sz="2400" dirty="0" smtClean="0"/>
              <a:t>saudável </a:t>
            </a:r>
            <a:r>
              <a:rPr lang="pt-BR" sz="2400" dirty="0"/>
              <a:t>a 100% dos </a:t>
            </a:r>
            <a:r>
              <a:rPr lang="pt-BR" sz="2400" dirty="0" smtClean="0"/>
              <a:t>hipertensos e ou diabeticos cadastrados na unidade de saúde.</a:t>
            </a:r>
            <a:endParaRPr lang="pt-BR" sz="2400" dirty="0"/>
          </a:p>
          <a:p>
            <a:pPr algn="just"/>
            <a:endParaRPr lang="pt-BR" sz="2400" b="1" dirty="0" smtClean="0"/>
          </a:p>
          <a:p>
            <a:pPr marL="0" indent="0" algn="just">
              <a:buNone/>
            </a:pPr>
            <a:endParaRPr lang="pt-BR" sz="2400" b="1" dirty="0"/>
          </a:p>
          <a:p>
            <a:r>
              <a:rPr lang="pt-BR" sz="2400" dirty="0"/>
              <a:t>Mês 1: </a:t>
            </a:r>
            <a:r>
              <a:rPr lang="pt-BR" sz="2400" dirty="0" smtClean="0"/>
              <a:t>149 hipertensos </a:t>
            </a:r>
            <a:r>
              <a:rPr lang="pt-BR" sz="2400" dirty="0"/>
              <a:t>e </a:t>
            </a:r>
            <a:r>
              <a:rPr lang="pt-BR" sz="2400" dirty="0" smtClean="0"/>
              <a:t>33 diabéticos </a:t>
            </a:r>
            <a:r>
              <a:rPr lang="pt-BR" sz="2400" dirty="0"/>
              <a:t>(100</a:t>
            </a:r>
            <a:r>
              <a:rPr lang="pt-BR" sz="2400" dirty="0" smtClean="0"/>
              <a:t>%).</a:t>
            </a:r>
            <a:endParaRPr lang="pt-BR" sz="2400" dirty="0"/>
          </a:p>
          <a:p>
            <a:r>
              <a:rPr lang="pt-BR" sz="2400" dirty="0"/>
              <a:t>Mês 2: </a:t>
            </a:r>
            <a:r>
              <a:rPr lang="pt-BR" sz="2400" dirty="0" smtClean="0"/>
              <a:t>326</a:t>
            </a:r>
            <a:r>
              <a:rPr lang="pt-BR" sz="2400" dirty="0" smtClean="0"/>
              <a:t> </a:t>
            </a:r>
            <a:r>
              <a:rPr lang="pt-BR" sz="2400" dirty="0" smtClean="0"/>
              <a:t>hipertensos e 65 diabéticos </a:t>
            </a:r>
            <a:r>
              <a:rPr lang="pt-BR" sz="2400" dirty="0"/>
              <a:t>(100%).</a:t>
            </a:r>
          </a:p>
          <a:p>
            <a:r>
              <a:rPr lang="pt-BR" sz="2400" dirty="0"/>
              <a:t>Mês 3: </a:t>
            </a:r>
            <a:r>
              <a:rPr lang="pt-BR" sz="2400" dirty="0" smtClean="0"/>
              <a:t>568</a:t>
            </a:r>
            <a:r>
              <a:rPr lang="pt-BR" sz="2400" dirty="0" smtClean="0"/>
              <a:t> </a:t>
            </a:r>
            <a:r>
              <a:rPr lang="pt-BR" sz="2400" dirty="0" smtClean="0"/>
              <a:t>hipertensos </a:t>
            </a:r>
            <a:r>
              <a:rPr lang="pt-BR" sz="2400" dirty="0"/>
              <a:t>e </a:t>
            </a:r>
            <a:r>
              <a:rPr lang="pt-BR" sz="2400" dirty="0" smtClean="0"/>
              <a:t>95 diabéticos </a:t>
            </a:r>
            <a:r>
              <a:rPr lang="pt-BR" sz="2400" dirty="0"/>
              <a:t>(100%).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7356" y="617538"/>
            <a:ext cx="7086619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6.2 </a:t>
            </a:r>
            <a:r>
              <a:rPr lang="pt-BR" sz="2400" dirty="0" smtClean="0"/>
              <a:t>foi garantir </a:t>
            </a:r>
            <a:r>
              <a:rPr lang="pt-BR" sz="2400" dirty="0"/>
              <a:t>orientação em relação à prática regular de atividade física a 100% dos pacientes </a:t>
            </a:r>
            <a:r>
              <a:rPr lang="pt-BR" sz="2400" dirty="0" smtClean="0"/>
              <a:t>hipertensos e ou diabeticos cadastrados na unidade de saúde.</a:t>
            </a:r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r>
              <a:rPr lang="pt-BR" sz="2400" dirty="0"/>
              <a:t>Mês 1: </a:t>
            </a:r>
            <a:r>
              <a:rPr lang="pt-BR" sz="2400" dirty="0" smtClean="0"/>
              <a:t>149 hipertensos </a:t>
            </a:r>
            <a:r>
              <a:rPr lang="pt-BR" sz="2400" dirty="0"/>
              <a:t>e </a:t>
            </a:r>
            <a:r>
              <a:rPr lang="pt-BR" sz="2400" dirty="0" smtClean="0"/>
              <a:t>33 diabéticos </a:t>
            </a:r>
            <a:r>
              <a:rPr lang="pt-BR" sz="2400" dirty="0"/>
              <a:t>(100</a:t>
            </a:r>
            <a:r>
              <a:rPr lang="pt-BR" sz="2400" dirty="0" smtClean="0"/>
              <a:t>%).</a:t>
            </a:r>
            <a:endParaRPr lang="pt-BR" sz="2400" dirty="0"/>
          </a:p>
          <a:p>
            <a:r>
              <a:rPr lang="pt-BR" sz="2400" dirty="0"/>
              <a:t>Mês 2: </a:t>
            </a:r>
            <a:r>
              <a:rPr lang="pt-BR" sz="2400" dirty="0" smtClean="0"/>
              <a:t>326</a:t>
            </a:r>
            <a:r>
              <a:rPr lang="pt-BR" sz="2400" dirty="0" smtClean="0"/>
              <a:t> </a:t>
            </a:r>
            <a:r>
              <a:rPr lang="pt-BR" sz="2400" dirty="0" smtClean="0"/>
              <a:t>hipertensos e 65 diabéticos </a:t>
            </a:r>
            <a:r>
              <a:rPr lang="pt-BR" sz="2400" dirty="0"/>
              <a:t>(100%).</a:t>
            </a:r>
          </a:p>
          <a:p>
            <a:r>
              <a:rPr lang="pt-BR" sz="2400" dirty="0"/>
              <a:t>Mês 3: </a:t>
            </a:r>
            <a:r>
              <a:rPr lang="pt-BR" sz="2400" dirty="0" smtClean="0"/>
              <a:t>568</a:t>
            </a:r>
            <a:r>
              <a:rPr lang="pt-BR" sz="2400" dirty="0" smtClean="0"/>
              <a:t> </a:t>
            </a:r>
            <a:r>
              <a:rPr lang="pt-BR" sz="2400" dirty="0" smtClean="0"/>
              <a:t>hipertensos </a:t>
            </a:r>
            <a:r>
              <a:rPr lang="pt-BR" sz="2400" dirty="0"/>
              <a:t>e </a:t>
            </a:r>
            <a:r>
              <a:rPr lang="pt-BR" sz="2400" dirty="0" smtClean="0"/>
              <a:t>95 diabéticos </a:t>
            </a:r>
            <a:r>
              <a:rPr lang="pt-BR" sz="2400" dirty="0"/>
              <a:t>(100%).</a:t>
            </a:r>
          </a:p>
          <a:p>
            <a:pPr algn="just"/>
            <a:endParaRPr lang="pt-BR" sz="2400" dirty="0"/>
          </a:p>
          <a:p>
            <a:endParaRPr lang="pt-BR" sz="2400" b="1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617538"/>
            <a:ext cx="7372371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204863"/>
            <a:ext cx="7992888" cy="3927649"/>
          </a:xfrm>
        </p:spPr>
        <p:txBody>
          <a:bodyPr/>
          <a:lstStyle/>
          <a:p>
            <a:r>
              <a:rPr lang="pt-BR" sz="2400" b="1" dirty="0" smtClean="0"/>
              <a:t>Meta 6.3: </a:t>
            </a:r>
            <a:r>
              <a:rPr lang="pt-BR" sz="2400" dirty="0" smtClean="0"/>
              <a:t>foi garantir </a:t>
            </a:r>
            <a:r>
              <a:rPr lang="pt-BR" sz="2400" dirty="0"/>
              <a:t>orientação  sobre os riscos do tabagismo a 100% dos pacientes </a:t>
            </a:r>
            <a:r>
              <a:rPr lang="pt-BR" sz="2400" dirty="0" smtClean="0"/>
              <a:t>hipertensos e ou diabéticos cadastrados na unidade de saúde.</a:t>
            </a:r>
            <a:endParaRPr lang="pt-BR" sz="2400" b="1" dirty="0" smtClean="0"/>
          </a:p>
          <a:p>
            <a:endParaRPr lang="pt-BR" sz="2400" b="1" dirty="0"/>
          </a:p>
          <a:p>
            <a:r>
              <a:rPr lang="pt-BR" sz="2400" dirty="0"/>
              <a:t>Mês </a:t>
            </a:r>
            <a:r>
              <a:rPr lang="pt-BR" sz="2400" dirty="0" smtClean="0"/>
              <a:t>1: 149 hipertensos </a:t>
            </a:r>
            <a:r>
              <a:rPr lang="pt-BR" sz="2400" dirty="0"/>
              <a:t>e </a:t>
            </a:r>
            <a:r>
              <a:rPr lang="pt-BR" sz="2400" dirty="0" smtClean="0"/>
              <a:t>33 diabéticos </a:t>
            </a:r>
            <a:r>
              <a:rPr lang="pt-BR" sz="2400" dirty="0"/>
              <a:t>(100</a:t>
            </a:r>
            <a:r>
              <a:rPr lang="pt-BR" sz="2400" dirty="0" smtClean="0"/>
              <a:t>%).</a:t>
            </a:r>
            <a:endParaRPr lang="pt-BR" sz="2400" dirty="0"/>
          </a:p>
          <a:p>
            <a:r>
              <a:rPr lang="pt-BR" sz="2400" dirty="0"/>
              <a:t>Mês 2: </a:t>
            </a:r>
            <a:r>
              <a:rPr lang="pt-BR" sz="2400" dirty="0" smtClean="0"/>
              <a:t>326 </a:t>
            </a:r>
            <a:r>
              <a:rPr lang="pt-BR" sz="2400" dirty="0" smtClean="0"/>
              <a:t>hipertensos </a:t>
            </a:r>
            <a:r>
              <a:rPr lang="pt-BR" sz="2400" dirty="0" smtClean="0"/>
              <a:t>e</a:t>
            </a:r>
            <a:r>
              <a:rPr lang="pt-BR" sz="2400" dirty="0"/>
              <a:t> </a:t>
            </a:r>
            <a:r>
              <a:rPr lang="pt-BR" sz="2400" dirty="0" smtClean="0"/>
              <a:t>65 </a:t>
            </a:r>
            <a:r>
              <a:rPr lang="pt-BR" sz="2400" dirty="0"/>
              <a:t>diabéticos (100%).</a:t>
            </a:r>
          </a:p>
          <a:p>
            <a:r>
              <a:rPr lang="pt-BR" sz="2400" dirty="0"/>
              <a:t>Mês 3: </a:t>
            </a:r>
            <a:r>
              <a:rPr lang="pt-BR" sz="2400" dirty="0" smtClean="0"/>
              <a:t>568</a:t>
            </a:r>
            <a:r>
              <a:rPr lang="pt-BR" sz="2400" dirty="0" smtClean="0"/>
              <a:t> </a:t>
            </a:r>
            <a:r>
              <a:rPr lang="pt-BR" sz="2400" dirty="0" smtClean="0"/>
              <a:t>hipertensos </a:t>
            </a:r>
            <a:r>
              <a:rPr lang="pt-BR" sz="2400" dirty="0"/>
              <a:t>e </a:t>
            </a:r>
            <a:r>
              <a:rPr lang="pt-BR" sz="2400" dirty="0" smtClean="0"/>
              <a:t>95 diabéticos </a:t>
            </a:r>
            <a:r>
              <a:rPr lang="pt-BR" sz="2400" dirty="0"/>
              <a:t>(100%).</a:t>
            </a:r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140364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617538"/>
            <a:ext cx="7300933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6.4: </a:t>
            </a:r>
            <a:r>
              <a:rPr lang="pt-BR" sz="2400" dirty="0" smtClean="0"/>
              <a:t>foi garantir </a:t>
            </a:r>
            <a:r>
              <a:rPr lang="pt-BR" sz="2400" dirty="0"/>
              <a:t>orientação  sobre higiene bucal a 100% dos pacientes </a:t>
            </a:r>
            <a:r>
              <a:rPr lang="pt-BR" sz="2400" dirty="0" smtClean="0"/>
              <a:t>hipertensos e ou diabeticos cadastrados na unidade de saúde.</a:t>
            </a:r>
            <a:endParaRPr lang="pt-BR" sz="2400" b="1" dirty="0" smtClean="0"/>
          </a:p>
          <a:p>
            <a:endParaRPr lang="pt-BR" sz="2400" b="1" dirty="0"/>
          </a:p>
          <a:p>
            <a:r>
              <a:rPr lang="pt-BR" sz="2400" dirty="0"/>
              <a:t>Mês 1: </a:t>
            </a:r>
            <a:r>
              <a:rPr lang="pt-BR" sz="2400" dirty="0" smtClean="0"/>
              <a:t>149 </a:t>
            </a:r>
            <a:r>
              <a:rPr lang="pt-BR" sz="2400" dirty="0"/>
              <a:t>h</a:t>
            </a:r>
            <a:r>
              <a:rPr lang="pt-BR" sz="2400" dirty="0" smtClean="0"/>
              <a:t>ipertensos </a:t>
            </a:r>
            <a:r>
              <a:rPr lang="pt-BR" sz="2400" dirty="0"/>
              <a:t>e </a:t>
            </a:r>
            <a:r>
              <a:rPr lang="pt-BR" sz="2400" dirty="0" smtClean="0"/>
              <a:t>33 diabéticos </a:t>
            </a:r>
            <a:r>
              <a:rPr lang="pt-BR" sz="2400" dirty="0"/>
              <a:t>(100</a:t>
            </a:r>
            <a:r>
              <a:rPr lang="pt-BR" sz="2400" dirty="0" smtClean="0"/>
              <a:t>%).</a:t>
            </a:r>
            <a:endParaRPr lang="pt-BR" sz="2400" dirty="0"/>
          </a:p>
          <a:p>
            <a:r>
              <a:rPr lang="pt-BR" sz="2400" dirty="0"/>
              <a:t>Mês 2: </a:t>
            </a:r>
            <a:r>
              <a:rPr lang="pt-BR" sz="2400" dirty="0" smtClean="0"/>
              <a:t>326</a:t>
            </a:r>
            <a:r>
              <a:rPr lang="pt-BR" sz="2400" dirty="0" smtClean="0"/>
              <a:t> </a:t>
            </a:r>
            <a:r>
              <a:rPr lang="pt-BR" sz="2400" dirty="0" smtClean="0"/>
              <a:t>hipertensos e</a:t>
            </a:r>
            <a:r>
              <a:rPr lang="pt-BR" sz="2400" dirty="0"/>
              <a:t> </a:t>
            </a:r>
            <a:r>
              <a:rPr lang="pt-BR" sz="2400" dirty="0" smtClean="0"/>
              <a:t>65 </a:t>
            </a:r>
            <a:r>
              <a:rPr lang="pt-BR" sz="2400" dirty="0"/>
              <a:t>diabéticos (100%).</a:t>
            </a:r>
          </a:p>
          <a:p>
            <a:r>
              <a:rPr lang="pt-BR" sz="2400" dirty="0"/>
              <a:t>Mês 3: </a:t>
            </a:r>
            <a:r>
              <a:rPr lang="pt-BR" sz="2400" dirty="0" smtClean="0"/>
              <a:t>568</a:t>
            </a:r>
            <a:r>
              <a:rPr lang="pt-BR" sz="2400" dirty="0" smtClean="0"/>
              <a:t> </a:t>
            </a:r>
            <a:r>
              <a:rPr lang="pt-BR" sz="2400" dirty="0" smtClean="0"/>
              <a:t>hipertensos </a:t>
            </a:r>
            <a:r>
              <a:rPr lang="pt-BR" sz="2400" dirty="0"/>
              <a:t>e </a:t>
            </a:r>
            <a:r>
              <a:rPr lang="pt-BR" sz="2400" dirty="0" smtClean="0"/>
              <a:t>95 diabéticos </a:t>
            </a:r>
            <a:r>
              <a:rPr lang="pt-BR" sz="2400" dirty="0"/>
              <a:t>(100%).</a:t>
            </a:r>
          </a:p>
          <a:p>
            <a:pPr algn="just"/>
            <a:endParaRPr lang="pt-BR" sz="2800" dirty="0"/>
          </a:p>
          <a:p>
            <a:endParaRPr lang="pt-BR" sz="28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617538"/>
            <a:ext cx="7300933" cy="1143000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689" y="2017713"/>
            <a:ext cx="7349752" cy="4114800"/>
          </a:xfrm>
        </p:spPr>
        <p:txBody>
          <a:bodyPr/>
          <a:lstStyle/>
          <a:p>
            <a:endParaRPr lang="pt-BR" sz="2800" dirty="0" smtClean="0"/>
          </a:p>
          <a:p>
            <a:pPr algn="just"/>
            <a:r>
              <a:rPr lang="pt-BR" sz="2400" dirty="0" smtClean="0"/>
              <a:t>O projeto ajudo melhor a qualidade de atenção aos hipertensos e diabeticos.</a:t>
            </a:r>
          </a:p>
          <a:p>
            <a:pPr algn="just"/>
            <a:r>
              <a:rPr lang="pt-BR" sz="2400" dirty="0" smtClean="0"/>
              <a:t>Foi ampliada a cobertura do programa de atenção aos hipertensos e diabeticos.</a:t>
            </a:r>
          </a:p>
          <a:p>
            <a:pPr algn="just"/>
            <a:r>
              <a:rPr lang="pt-BR" sz="2400" dirty="0" smtClean="0"/>
              <a:t>O 100% dos usuários cadastrados tem exames complementares em dia, exame clinica, estratificação de risco cardiovascular, avaliação bucal, prescrição de medicamentos da farmacia popular/ </a:t>
            </a:r>
            <a:r>
              <a:rPr lang="pt-BR" sz="2400" dirty="0" err="1" smtClean="0"/>
              <a:t>hiperdia</a:t>
            </a:r>
            <a:r>
              <a:rPr lang="pt-BR" sz="2800" dirty="0" smtClean="0"/>
              <a:t>, </a:t>
            </a:r>
            <a:r>
              <a:rPr lang="pt-BR" sz="2400" dirty="0" smtClean="0"/>
              <a:t>e orientações gerais.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822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Discussão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688" y="2017713"/>
            <a:ext cx="7493768" cy="4114800"/>
          </a:xfrm>
        </p:spPr>
        <p:txBody>
          <a:bodyPr/>
          <a:lstStyle/>
          <a:p>
            <a:pPr algn="just"/>
            <a:r>
              <a:rPr lang="pt-BR" sz="2400" dirty="0" smtClean="0"/>
              <a:t>Todos os trabalhadores receberam capacitação para oferecer atenção de mais qualidade.</a:t>
            </a:r>
          </a:p>
          <a:p>
            <a:pPr algn="just"/>
            <a:r>
              <a:rPr lang="pt-BR" sz="2400" dirty="0"/>
              <a:t>A</a:t>
            </a:r>
            <a:r>
              <a:rPr lang="pt-BR" sz="2400" dirty="0" smtClean="0"/>
              <a:t>s </a:t>
            </a:r>
            <a:r>
              <a:rPr lang="pt-BR" sz="2400" dirty="0"/>
              <a:t>ações realizadas foram inseridas na rotina diária da UBS, e continuamos ampliando a cobertura de atenção às pessoas com </a:t>
            </a:r>
            <a:r>
              <a:rPr lang="pt-BR" sz="2400" dirty="0" smtClean="0"/>
              <a:t>diabetes.</a:t>
            </a:r>
          </a:p>
          <a:p>
            <a:pPr algn="just"/>
            <a:r>
              <a:rPr lang="pt-BR" sz="2400" dirty="0"/>
              <a:t>A comunidade está muito satisfeita com o trabalho desenvolvido, sendo estabelecido o compromisso de continuar com as ações e desse jeito seguir melhorando a qualidade do </a:t>
            </a:r>
            <a:r>
              <a:rPr lang="pt-BR" sz="2400" dirty="0" smtClean="0"/>
              <a:t>serviço. </a:t>
            </a:r>
          </a:p>
          <a:p>
            <a:pPr algn="just"/>
            <a:endParaRPr lang="pt-BR" sz="24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242"/>
            <a:ext cx="1571604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08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617538"/>
            <a:ext cx="7300933" cy="1143000"/>
          </a:xfrm>
        </p:spPr>
        <p:txBody>
          <a:bodyPr/>
          <a:lstStyle/>
          <a:p>
            <a:r>
              <a:rPr lang="pt-BR" sz="3600" dirty="0" smtClean="0"/>
              <a:t>Reflexão sobre o processo de aprendizagem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688" y="2017713"/>
            <a:ext cx="7565776" cy="4114800"/>
          </a:xfrm>
        </p:spPr>
        <p:txBody>
          <a:bodyPr/>
          <a:lstStyle/>
          <a:p>
            <a:pPr algn="just"/>
            <a:r>
              <a:rPr lang="pt-BR" sz="2400" dirty="0" smtClean="0"/>
              <a:t>Foi uma oportunidade para ampliar os meus conhecimentos.</a:t>
            </a:r>
          </a:p>
          <a:p>
            <a:pPr algn="just"/>
            <a:r>
              <a:rPr lang="pt-BR" sz="2400" dirty="0" smtClean="0"/>
              <a:t>Ajudo a integrar ainda mais meu trabalho e o de todos os trabalhadores do posto.</a:t>
            </a:r>
          </a:p>
          <a:p>
            <a:pPr algn="just"/>
            <a:r>
              <a:rPr lang="pt-BR" sz="2400" dirty="0"/>
              <a:t>F</a:t>
            </a:r>
            <a:r>
              <a:rPr lang="pt-BR" sz="2400" dirty="0" smtClean="0"/>
              <a:t>oi </a:t>
            </a:r>
            <a:r>
              <a:rPr lang="pt-BR" sz="2400" dirty="0"/>
              <a:t>possível conhecer os principais problemas de saúde da comunidade e encaminhar o nosso trabalho para brindar uma atenção de </a:t>
            </a:r>
            <a:r>
              <a:rPr lang="pt-BR" sz="2400" dirty="0" smtClean="0"/>
              <a:t>qualidade.</a:t>
            </a:r>
          </a:p>
          <a:p>
            <a:pPr algn="just"/>
            <a:r>
              <a:rPr lang="pt-BR" sz="2400" dirty="0"/>
              <a:t>F</a:t>
            </a:r>
            <a:r>
              <a:rPr lang="pt-BR" sz="2400" dirty="0" smtClean="0"/>
              <a:t>acilitou </a:t>
            </a:r>
            <a:r>
              <a:rPr lang="pt-BR" sz="2400" dirty="0"/>
              <a:t>muito para eu </a:t>
            </a:r>
            <a:r>
              <a:rPr lang="pt-BR" sz="2400" dirty="0" smtClean="0"/>
              <a:t>conhecer melhor o trabalho e funcionamento da UBS. 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480" y="617538"/>
            <a:ext cx="7229495" cy="1143000"/>
          </a:xfrm>
        </p:spPr>
        <p:txBody>
          <a:bodyPr/>
          <a:lstStyle/>
          <a:p>
            <a:r>
              <a:rPr lang="pt-BR" dirty="0" smtClean="0"/>
              <a:t>Referencias utilizadas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2132856"/>
            <a:ext cx="7858180" cy="4392488"/>
          </a:xfrm>
        </p:spPr>
        <p:txBody>
          <a:bodyPr/>
          <a:lstStyle/>
          <a:p>
            <a:r>
              <a:rPr lang="pt-BR" sz="2400" dirty="0" smtClean="0"/>
              <a:t>BRASIL</a:t>
            </a:r>
            <a:r>
              <a:rPr lang="pt-BR" sz="2400" dirty="0"/>
              <a:t>, Ministério da saúde</a:t>
            </a:r>
            <a:r>
              <a:rPr lang="pt-BR" sz="2400" dirty="0" smtClean="0"/>
              <a:t>.</a:t>
            </a:r>
            <a:r>
              <a:rPr lang="pt-BR" sz="2400" dirty="0"/>
              <a:t> Manual Técnico de Hipertensão Arterial e Diabetes Mellitus do Ministério da Saúde,</a:t>
            </a:r>
            <a:r>
              <a:rPr lang="pt-BR" sz="2400" dirty="0" smtClean="0"/>
              <a:t> </a:t>
            </a:r>
            <a:r>
              <a:rPr lang="pt-BR" sz="2400" dirty="0"/>
              <a:t>Brasília, </a:t>
            </a:r>
            <a:r>
              <a:rPr lang="pt-BR" sz="2400" dirty="0" smtClean="0"/>
              <a:t>2013.</a:t>
            </a:r>
            <a:endParaRPr lang="pt-BR" sz="2400" dirty="0"/>
          </a:p>
          <a:p>
            <a:pPr algn="just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1464100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617538"/>
            <a:ext cx="7396311" cy="1143000"/>
          </a:xfrm>
        </p:spPr>
        <p:txBody>
          <a:bodyPr/>
          <a:lstStyle/>
          <a:p>
            <a:r>
              <a:rPr lang="es-MX" sz="3600" dirty="0" smtClean="0"/>
              <a:t>Grupo de </a:t>
            </a:r>
            <a:r>
              <a:rPr lang="pt-BR" sz="3600" dirty="0" smtClean="0"/>
              <a:t>hipertensos e diabéticos</a:t>
            </a:r>
            <a:endParaRPr lang="pt-BR" sz="3600" dirty="0"/>
          </a:p>
        </p:txBody>
      </p:sp>
      <p:pic>
        <p:nvPicPr>
          <p:cNvPr id="6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1296144" cy="1440160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8" y="2276872"/>
            <a:ext cx="4168372" cy="384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320480" cy="382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1296144" cy="1440160"/>
          </a:xfrm>
          <a:prstGeom prst="rect">
            <a:avLst/>
          </a:prstGeom>
        </p:spPr>
      </p:pic>
      <p:pic>
        <p:nvPicPr>
          <p:cNvPr id="1026" name="Picture 2" descr="C:\Users\Isleydi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52839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leydi\Desktop\fotos alegret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Alegrete/RS.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499161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617538"/>
            <a:ext cx="6820247" cy="1143000"/>
          </a:xfrm>
        </p:spPr>
        <p:txBody>
          <a:bodyPr/>
          <a:lstStyle/>
          <a:p>
            <a:r>
              <a:rPr lang="pt-BR" dirty="0" smtClean="0"/>
              <a:t>Atendimentos individuais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1296144" cy="1440160"/>
          </a:xfrm>
          <a:prstGeom prst="rect">
            <a:avLst/>
          </a:prstGeom>
        </p:spPr>
      </p:pic>
      <p:pic>
        <p:nvPicPr>
          <p:cNvPr id="5" name="Imagem 4" descr="C:\Users\Isleydi\Desktop\20150509_1444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980" y="2204864"/>
            <a:ext cx="5400040" cy="303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5908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617538"/>
            <a:ext cx="6388199" cy="1143000"/>
          </a:xfrm>
        </p:spPr>
        <p:txBody>
          <a:bodyPr/>
          <a:lstStyle/>
          <a:p>
            <a:r>
              <a:rPr lang="pt-BR" dirty="0" smtClean="0"/>
              <a:t>Capacitação da equipe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1296144" cy="1440160"/>
          </a:xfrm>
          <a:prstGeom prst="rect">
            <a:avLst/>
          </a:prstGeom>
        </p:spPr>
      </p:pic>
      <p:pic>
        <p:nvPicPr>
          <p:cNvPr id="5" name="Imagem 4" descr="C:\Users\Isleydi\Desktop\20150507_0952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980" y="1910715"/>
            <a:ext cx="5148292" cy="2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Isleydi\Desktop\20150507_0952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298" y="4522574"/>
            <a:ext cx="5181974" cy="207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934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617538"/>
            <a:ext cx="7180287" cy="1143000"/>
          </a:xfrm>
        </p:spPr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Caracterização da ESF 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Localização: Rua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adre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andel de Moura 973, Município Alegrete/RS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População: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4.000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/>
              <a:t>Equipe: ESF Jesus Franco Pereira</a:t>
            </a:r>
          </a:p>
          <a:p>
            <a:r>
              <a:rPr lang="pt-BR" dirty="0" smtClean="0"/>
              <a:t>Estrutura física: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158417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617538"/>
            <a:ext cx="7324303" cy="1143000"/>
          </a:xfrm>
        </p:spPr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2688" y="2017713"/>
            <a:ext cx="6989712" cy="4114800"/>
          </a:xfrm>
        </p:spPr>
        <p:txBody>
          <a:bodyPr/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 hipertensão e diabetes são doenças crônicas não transmissíveis motivo de consulta muito frequentes na UBS. </a:t>
            </a:r>
          </a:p>
          <a:p>
            <a:pPr algn="just"/>
            <a:r>
              <a:rPr lang="pt-BR" sz="2400" dirty="0" smtClean="0"/>
              <a:t>E muito importante o </a:t>
            </a:r>
            <a:r>
              <a:rPr lang="pt-BR" sz="2400" dirty="0"/>
              <a:t>controle </a:t>
            </a:r>
            <a:r>
              <a:rPr lang="pt-BR" sz="2400" dirty="0" smtClean="0"/>
              <a:t>na APS dos </a:t>
            </a:r>
            <a:r>
              <a:rPr lang="pt-BR" sz="2400" dirty="0"/>
              <a:t>pacientes com estas doenças para que tenham as consultas, exame clínico e exames laboratoriais em dia, promoção de saúde, orientações sobre o manejo adequado da sua </a:t>
            </a:r>
            <a:r>
              <a:rPr lang="pt-BR" sz="2400" dirty="0" smtClean="0"/>
              <a:t>doença.</a:t>
            </a:r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617538"/>
            <a:ext cx="7396311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688" y="2017713"/>
            <a:ext cx="7133728" cy="4114800"/>
          </a:xfrm>
        </p:spPr>
        <p:txBody>
          <a:bodyPr/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ação programática escolhida como foco do projeto de intervenção para ser trabalhado na área, foi hipertensão e diabetes, pelo elevado número de pacientes com estas doenças e pelo pouco controle que temos e conhecimento próprio de sua doença</a:t>
            </a:r>
            <a:r>
              <a:rPr lang="pt-BR" dirty="0"/>
              <a:t>. 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118881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2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0232" y="617538"/>
            <a:ext cx="6943743" cy="1143000"/>
          </a:xfrm>
        </p:spPr>
        <p:txBody>
          <a:bodyPr/>
          <a:lstStyle/>
          <a:p>
            <a:r>
              <a:rPr lang="pt-BR" dirty="0" smtClean="0"/>
              <a:t>Local da intervenção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71480"/>
            <a:ext cx="1643042" cy="15716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3" y="2348880"/>
            <a:ext cx="6673406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617538"/>
            <a:ext cx="7158057" cy="1239826"/>
          </a:xfrm>
        </p:spPr>
        <p:txBody>
          <a:bodyPr/>
          <a:lstStyle/>
          <a:p>
            <a:r>
              <a:rPr lang="pt-BR" dirty="0" smtClean="0"/>
              <a:t>Objetivo geral: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0083" y="2745183"/>
            <a:ext cx="7461278" cy="4114800"/>
          </a:xfrm>
        </p:spPr>
        <p:txBody>
          <a:bodyPr/>
          <a:lstStyle/>
          <a:p>
            <a:pPr algn="just"/>
            <a:r>
              <a:rPr lang="pt-BR" dirty="0" smtClean="0"/>
              <a:t>Melhorar</a:t>
            </a:r>
            <a:r>
              <a:rPr lang="pt-BR" dirty="0"/>
              <a:t> a </a:t>
            </a:r>
            <a:r>
              <a:rPr lang="pt-BR" dirty="0" smtClean="0"/>
              <a:t> </a:t>
            </a:r>
            <a:r>
              <a:rPr lang="pt-BR" dirty="0"/>
              <a:t>atenção de hipertensos e ou diabéticos </a:t>
            </a:r>
            <a:r>
              <a:rPr lang="pt-BR" dirty="0" smtClean="0"/>
              <a:t>na ESF Jesus Franco Pereira Município Alegrete/RS.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/>
            <a:endParaRPr lang="pt-B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42"/>
            <a:ext cx="150016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0232" y="642918"/>
            <a:ext cx="6943743" cy="1117620"/>
          </a:xfrm>
        </p:spPr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415536" cy="4287689"/>
          </a:xfrm>
        </p:spPr>
        <p:txBody>
          <a:bodyPr/>
          <a:lstStyle/>
          <a:p>
            <a:endParaRPr lang="pt-BR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pt-BR" sz="2400" dirty="0"/>
              <a:t>Objetivo 1. Ampliar a cobertura a hipertensos e/ou diabéticos.</a:t>
            </a:r>
          </a:p>
          <a:p>
            <a:pPr algn="just"/>
            <a:r>
              <a:rPr lang="pt-BR" sz="2400" dirty="0"/>
              <a:t>Objetivo 2. </a:t>
            </a:r>
            <a:r>
              <a:rPr lang="pt-BR" sz="2400" dirty="0" smtClean="0"/>
              <a:t>Melhorar </a:t>
            </a:r>
            <a:r>
              <a:rPr lang="pt-BR" sz="2400" dirty="0"/>
              <a:t>a qualidade da atenção a hipertensos e/ou </a:t>
            </a:r>
            <a:r>
              <a:rPr lang="pt-BR" sz="2400" dirty="0" smtClean="0"/>
              <a:t>diabéticos.</a:t>
            </a:r>
          </a:p>
          <a:p>
            <a:pPr algn="just"/>
            <a:r>
              <a:rPr lang="pt-BR" sz="2400" dirty="0" smtClean="0"/>
              <a:t>Objetivo 3. Melhorar </a:t>
            </a:r>
            <a:r>
              <a:rPr lang="pt-BR" sz="2400" dirty="0"/>
              <a:t>a adesão de hipertensos e/ou diabéticos ao </a:t>
            </a:r>
            <a:r>
              <a:rPr lang="pt-BR" sz="2400" dirty="0" smtClean="0"/>
              <a:t>programa.</a:t>
            </a:r>
          </a:p>
          <a:p>
            <a:pPr algn="just"/>
            <a:r>
              <a:rPr lang="pt-BR" sz="2400" dirty="0" smtClean="0"/>
              <a:t>Objetivo </a:t>
            </a:r>
            <a:r>
              <a:rPr lang="pt-BR" sz="2400" dirty="0"/>
              <a:t>4. </a:t>
            </a:r>
            <a:r>
              <a:rPr lang="pt-BR" sz="2400" dirty="0" smtClean="0"/>
              <a:t>Melhorar </a:t>
            </a:r>
            <a:r>
              <a:rPr lang="pt-BR" sz="2400" dirty="0"/>
              <a:t>o registro das </a:t>
            </a:r>
            <a:r>
              <a:rPr lang="pt-BR" sz="2400" dirty="0" smtClean="0"/>
              <a:t>informações.</a:t>
            </a:r>
            <a:endParaRPr lang="pt-BR" sz="2400" dirty="0"/>
          </a:p>
          <a:p>
            <a:pPr algn="just"/>
            <a:r>
              <a:rPr lang="pt-BR" sz="2400" dirty="0"/>
              <a:t>Objetivo 5. Mapear o risco dos hipertensos e diabéticos para doença </a:t>
            </a:r>
            <a:r>
              <a:rPr lang="pt-BR" sz="2400" dirty="0" smtClean="0"/>
              <a:t>cardiovascular.</a:t>
            </a:r>
          </a:p>
          <a:p>
            <a:pPr algn="just"/>
            <a:r>
              <a:rPr lang="pt-BR" sz="2400" dirty="0" smtClean="0"/>
              <a:t>Objetivo </a:t>
            </a:r>
            <a:r>
              <a:rPr lang="pt-BR" sz="2400" dirty="0"/>
              <a:t>6. Promover a saúde </a:t>
            </a:r>
            <a:r>
              <a:rPr lang="pt-BR" sz="2400" dirty="0" smtClean="0"/>
              <a:t>de hipertensos e diabéticos.</a:t>
            </a:r>
            <a:endParaRPr lang="pt-BR" sz="2400" dirty="0"/>
          </a:p>
          <a:p>
            <a:pPr>
              <a:buNone/>
            </a:pPr>
            <a:endParaRPr lang="pt-BR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491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o">
  <a:themeElements>
    <a:clrScheme name="Geometrico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eometr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eometric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etrico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etric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apresentação\Geometrico.pot</Template>
  <TotalTime>2278</TotalTime>
  <Words>1418</Words>
  <Application>Microsoft Office PowerPoint</Application>
  <PresentationFormat>Apresentação na tela (4:3)</PresentationFormat>
  <Paragraphs>175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Geometrico</vt:lpstr>
      <vt:lpstr>   Especialização em Saúde da Família - EaD UNASUS - UFPEL Turma 8 – Julho de 2014 </vt:lpstr>
      <vt:lpstr>Introdução</vt:lpstr>
      <vt:lpstr>  Alegrete/RS.</vt:lpstr>
      <vt:lpstr>Introdução</vt:lpstr>
      <vt:lpstr>Introdução</vt:lpstr>
      <vt:lpstr>Introdução</vt:lpstr>
      <vt:lpstr>Local da intervenção</vt:lpstr>
      <vt:lpstr>Objetivo geral:</vt:lpstr>
      <vt:lpstr>Objetivos específicos</vt:lpstr>
      <vt:lpstr>Logística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   Discussão </vt:lpstr>
      <vt:lpstr>Reflexão sobre o processo de aprendizagem</vt:lpstr>
      <vt:lpstr>Referencias utilizadas</vt:lpstr>
      <vt:lpstr>Grupo de hipertensos e diabéticos</vt:lpstr>
      <vt:lpstr>Atendimentos individuais</vt:lpstr>
      <vt:lpstr>Capacitação da equipe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CAPACITAÇÃO PARA AGENTES COMUNITÁRIOS DE SAÚDE</dc:title>
  <dc:creator>edla</dc:creator>
  <cp:lastModifiedBy>Isleydi</cp:lastModifiedBy>
  <cp:revision>150</cp:revision>
  <cp:lastPrinted>1601-01-01T00:00:00Z</cp:lastPrinted>
  <dcterms:created xsi:type="dcterms:W3CDTF">2006-09-22T19:08:11Z</dcterms:created>
  <dcterms:modified xsi:type="dcterms:W3CDTF">2015-09-22T01:38:21Z</dcterms:modified>
</cp:coreProperties>
</file>