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sldIdLst>
    <p:sldId id="325" r:id="rId2"/>
    <p:sldId id="332" r:id="rId3"/>
    <p:sldId id="334" r:id="rId4"/>
    <p:sldId id="378" r:id="rId5"/>
    <p:sldId id="326" r:id="rId6"/>
    <p:sldId id="327" r:id="rId7"/>
    <p:sldId id="328" r:id="rId8"/>
    <p:sldId id="333" r:id="rId9"/>
    <p:sldId id="336" r:id="rId10"/>
    <p:sldId id="329" r:id="rId11"/>
    <p:sldId id="341" r:id="rId12"/>
    <p:sldId id="342" r:id="rId13"/>
    <p:sldId id="344" r:id="rId14"/>
    <p:sldId id="331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37" r:id="rId23"/>
    <p:sldId id="338" r:id="rId24"/>
    <p:sldId id="379" r:id="rId25"/>
    <p:sldId id="339" r:id="rId26"/>
    <p:sldId id="364" r:id="rId27"/>
    <p:sldId id="365" r:id="rId28"/>
    <p:sldId id="377" r:id="rId29"/>
    <p:sldId id="366" r:id="rId30"/>
    <p:sldId id="36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9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RIENTA&#199;&#195;O%20DA%20ESPECIALIZA&#199;&#195;O\avalia&#231;&#227;o%20da%20interven&#231;&#227;o\resultados\C&#243;pia%20de%20rev%20Tomasi%20coleta%20de%20dados%20cancer%20de%20colo%20FINAL%20ISMAR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0954790289772"/>
          <c:y val="0.27344820148298254"/>
          <c:w val="0.84819045209710253"/>
          <c:h val="0.62576439694221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9.4230769230769243E-2</c:v>
                </c:pt>
                <c:pt idx="1">
                  <c:v>0.18461538461538468</c:v>
                </c:pt>
                <c:pt idx="2">
                  <c:v>0.28076923076923077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15424"/>
        <c:axId val="37818368"/>
      </c:barChart>
      <c:catAx>
        <c:axId val="3781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818368"/>
        <c:crosses val="autoZero"/>
        <c:auto val="1"/>
        <c:lblAlgn val="ctr"/>
        <c:lblOffset val="100"/>
        <c:noMultiLvlLbl val="0"/>
      </c:catAx>
      <c:valAx>
        <c:axId val="37818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815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B8A385-1CE1-4E00-9C12-7A5383511F0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138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A385-1CE1-4E00-9C12-7A5383511F0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1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A385-1CE1-4E00-9C12-7A5383511F0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29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71265C-9658-46DF-A675-4BED239D69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62FE-FCA1-4B2A-9A95-3C2398256C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408D-5745-4878-AC43-8FC7D72313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8040-4054-4CAB-AF4C-C8CDA58163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BA70-8430-422C-BBF1-3351F294AB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D5083-029C-4140-BC4B-A1D5D43D56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1F29-140D-4F1F-ABFA-6CEB0AF2247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8FD5-313D-4D95-9A2B-55E1E71FF9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1537-6613-4202-9780-E56C4BAB43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601-6445-46B7-8143-4FC8401C23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9F79-5BC3-4F53-B789-4820D4A758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85279-E1F8-4FF7-8621-681ABB3524C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bge.gov.br/cidadesat/topwindow.htm?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015181" cy="171448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Especialização em Saúde da Família - </a:t>
            </a:r>
            <a:r>
              <a:rPr lang="pt-BR" sz="2400" b="1" dirty="0" err="1" smtClean="0">
                <a:solidFill>
                  <a:schemeClr val="tx1"/>
                </a:solidFill>
              </a:rPr>
              <a:t>EaD</a:t>
            </a:r>
            <a:r>
              <a:rPr lang="pt-BR" sz="2400" b="1" dirty="0" smtClean="0">
                <a:solidFill>
                  <a:schemeClr val="tx1"/>
                </a:solidFill>
              </a:rPr>
              <a:t> UNASUS - UFPEL</a:t>
            </a:r>
            <a:r>
              <a:rPr lang="pt-BR" sz="2400" dirty="0" smtClean="0">
                <a:solidFill>
                  <a:schemeClr val="tx1"/>
                </a:solidFill>
              </a:rPr>
              <a:t/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Turma 8 – Julho de 2014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743200"/>
            <a:ext cx="7772400" cy="1614494"/>
          </a:xfrm>
        </p:spPr>
        <p:txBody>
          <a:bodyPr/>
          <a:lstStyle/>
          <a:p>
            <a:pPr algn="ctr">
              <a:buNone/>
            </a:pPr>
            <a:r>
              <a:rPr lang="pt-BR" sz="2400" b="1" dirty="0" err="1" smtClean="0"/>
              <a:t>Título:</a:t>
            </a:r>
            <a:r>
              <a:rPr lang="pt-BR" sz="2400" b="1" dirty="0" err="1"/>
              <a:t>Melhoria</a:t>
            </a:r>
            <a:r>
              <a:rPr lang="pt-BR" sz="2400" b="1" dirty="0"/>
              <a:t> da Atenção a detecção precoce do Câncer de Colo de Útero e Câncer de Mama na Unidade Básica de Saúde Central Tiradentes, Casca/RS </a:t>
            </a:r>
            <a:endParaRPr lang="pt-BR" sz="24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endParaRPr lang="pt-BR" sz="1800" b="1" dirty="0" smtClean="0"/>
          </a:p>
          <a:p>
            <a:pPr algn="ctr">
              <a:buNone/>
            </a:pPr>
            <a:r>
              <a:rPr lang="pt-BR" sz="1800" b="1" dirty="0" smtClean="0"/>
              <a:t>Aluno: </a:t>
            </a:r>
            <a:r>
              <a:rPr lang="pt-BR" sz="1800" b="1" dirty="0" err="1" smtClean="0"/>
              <a:t>Ismara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Grandales</a:t>
            </a:r>
            <a:r>
              <a:rPr lang="pt-BR" sz="1800" b="1" dirty="0" smtClean="0"/>
              <a:t> Hernandez</a:t>
            </a:r>
            <a:endParaRPr lang="pt-B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t-BR" sz="1800" b="1" dirty="0" smtClean="0"/>
              <a:t>Orientadora: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Ana Paula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</a:rPr>
              <a:t>Belini</a:t>
            </a:r>
            <a:endParaRPr lang="pt-BR" sz="1800" b="1" dirty="0" smtClean="0"/>
          </a:p>
          <a:p>
            <a:endParaRPr lang="pt-BR" sz="2400" dirty="0" smtClean="0"/>
          </a:p>
          <a:p>
            <a:pPr algn="ctr">
              <a:buNone/>
            </a:pPr>
            <a:r>
              <a:rPr lang="pt-BR" sz="2400" b="1" dirty="0" smtClean="0"/>
              <a:t>Pelotas, 2015</a:t>
            </a:r>
            <a:endParaRPr lang="pt-BR" sz="2400" b="1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00042"/>
            <a:ext cx="1643042" cy="157163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71480"/>
            <a:ext cx="164304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332656"/>
            <a:ext cx="7158057" cy="936104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812360" cy="4485100"/>
          </a:xfrm>
        </p:spPr>
        <p:txBody>
          <a:bodyPr/>
          <a:lstStyle/>
          <a:p>
            <a:r>
              <a:rPr lang="pt-BR" sz="1800" b="1" dirty="0" smtClean="0"/>
              <a:t>Meta 1.2- </a:t>
            </a:r>
            <a:r>
              <a:rPr lang="pt-BR" sz="1800" dirty="0" smtClean="0"/>
              <a:t>Ampliar a cobertura de detecção precoce do câncer de mama das mulheres na faixa etária entre 50 e 69 anos de idade para 100%.</a:t>
            </a:r>
          </a:p>
          <a:p>
            <a:r>
              <a:rPr lang="pt-BR" sz="1800" dirty="0" smtClean="0"/>
              <a:t> Resultado -</a:t>
            </a:r>
            <a:r>
              <a:rPr lang="pt-BR" sz="1800" dirty="0"/>
              <a:t>No 1º mês de um total de 520 mulheres, 49 foram cadastradas e </a:t>
            </a:r>
            <a:r>
              <a:rPr lang="pt-BR" sz="1800" dirty="0" smtClean="0"/>
              <a:t>acompanhadas,  </a:t>
            </a:r>
            <a:r>
              <a:rPr lang="pt-BR" sz="1800" dirty="0"/>
              <a:t>9,4%; no 2º e 3º mês, foram cadastradas 96 e 146 mulheres, </a:t>
            </a:r>
            <a:r>
              <a:rPr lang="pt-BR" sz="1800" dirty="0" smtClean="0"/>
              <a:t>18,5</a:t>
            </a:r>
            <a:r>
              <a:rPr lang="pt-BR" sz="1800" dirty="0"/>
              <a:t>% e 28,1</a:t>
            </a:r>
            <a:r>
              <a:rPr lang="pt-BR" sz="1800" dirty="0" smtClean="0"/>
              <a:t>%.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42"/>
            <a:ext cx="1571604" cy="1643074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87076836"/>
              </p:ext>
            </p:extLst>
          </p:nvPr>
        </p:nvGraphicFramePr>
        <p:xfrm>
          <a:off x="2051720" y="3861048"/>
          <a:ext cx="5031482" cy="252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617538"/>
            <a:ext cx="744380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 smtClean="0"/>
              <a:t>Objetivo 2- </a:t>
            </a:r>
            <a:r>
              <a:rPr lang="pt-BR" sz="1800" dirty="0" smtClean="0"/>
              <a:t>Melhorar a qualidade do atendimento das mulheres que realizam detecção precoce do câncer do colo de útero e de mama na Unidade de Saúde. </a:t>
            </a:r>
          </a:p>
          <a:p>
            <a:r>
              <a:rPr lang="pt-BR" sz="1800" b="1" dirty="0" smtClean="0"/>
              <a:t>Meta 2.1- </a:t>
            </a:r>
            <a:r>
              <a:rPr lang="pt-BR" sz="1800" dirty="0" smtClean="0"/>
              <a:t>Obter 100% de coleta de amostras satisfatórias do exame </a:t>
            </a:r>
            <a:r>
              <a:rPr lang="pt-BR" sz="1800" dirty="0" err="1" smtClean="0"/>
              <a:t>citopatológico</a:t>
            </a:r>
            <a:r>
              <a:rPr lang="pt-BR" sz="1800" dirty="0" smtClean="0"/>
              <a:t> de colo de útero.</a:t>
            </a:r>
          </a:p>
          <a:p>
            <a:pPr marL="0" indent="0">
              <a:buNone/>
            </a:pPr>
            <a:endParaRPr lang="pt-BR" sz="1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No </a:t>
            </a:r>
            <a:r>
              <a:rPr lang="pt-BR" sz="2000" dirty="0"/>
              <a:t>1º </a:t>
            </a:r>
            <a:r>
              <a:rPr lang="pt-BR" sz="2000" dirty="0" smtClean="0"/>
              <a:t>mês foram </a:t>
            </a:r>
            <a:r>
              <a:rPr lang="pt-BR" sz="2000" dirty="0"/>
              <a:t>realizadas um total de 92 exames </a:t>
            </a:r>
            <a:r>
              <a:rPr lang="pt-BR" sz="2000" dirty="0" err="1"/>
              <a:t>citopatológicos</a:t>
            </a:r>
            <a:r>
              <a:rPr lang="pt-BR" sz="2000" dirty="0"/>
              <a:t> e as 92 amostras estavam satisfatórias, percentual de 100%, no </a:t>
            </a:r>
            <a:r>
              <a:rPr lang="pt-BR" sz="2000" dirty="0" smtClean="0"/>
              <a:t>2º mês </a:t>
            </a:r>
            <a:r>
              <a:rPr lang="pt-BR" sz="2000" dirty="0"/>
              <a:t>foram realizadas 196 coletas de amostras e todas satisfatórias em 100% e no </a:t>
            </a:r>
            <a:r>
              <a:rPr lang="pt-BR" sz="2000" dirty="0" smtClean="0"/>
              <a:t>3º mês </a:t>
            </a:r>
            <a:r>
              <a:rPr lang="pt-BR" sz="2000" dirty="0"/>
              <a:t>foi completado um total de 370 coleta de amostras e da mesma forma todas satisfatórias atingindo a meta de 100%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421760" cy="4114800"/>
          </a:xfrm>
        </p:spPr>
        <p:txBody>
          <a:bodyPr/>
          <a:lstStyle/>
          <a:p>
            <a:pPr algn="just"/>
            <a:r>
              <a:rPr lang="pt-BR" sz="2000" b="1" dirty="0" smtClean="0"/>
              <a:t>Objetivo 3- </a:t>
            </a:r>
            <a:r>
              <a:rPr lang="pt-BR" sz="2000" dirty="0" smtClean="0"/>
              <a:t>Melhorar a adesão das mulheres à realização de exame </a:t>
            </a:r>
            <a:r>
              <a:rPr lang="pt-BR" sz="2000" dirty="0" err="1" smtClean="0"/>
              <a:t>citopatológico</a:t>
            </a:r>
            <a:r>
              <a:rPr lang="pt-BR" sz="2000" dirty="0" smtClean="0"/>
              <a:t> de colo de útero e mamografia.</a:t>
            </a:r>
          </a:p>
          <a:p>
            <a:pPr algn="just"/>
            <a:r>
              <a:rPr lang="pt-BR" sz="2000" b="1" dirty="0" smtClean="0"/>
              <a:t>Meta 3.1- </a:t>
            </a:r>
            <a:r>
              <a:rPr lang="pt-BR" sz="2000" dirty="0" smtClean="0"/>
              <a:t>Identificar 100% das mulheres com exame citopatológico alterado sem acompanhamento pela Unidade de Saúde.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Resultado -</a:t>
            </a:r>
            <a:r>
              <a:rPr lang="pt-BR" sz="2000" dirty="0"/>
              <a:t>No 1º, 2º e </a:t>
            </a:r>
            <a:r>
              <a:rPr lang="pt-BR" sz="2000" dirty="0" smtClean="0"/>
              <a:t>3º mês </a:t>
            </a:r>
            <a:r>
              <a:rPr lang="pt-BR" sz="2000" dirty="0"/>
              <a:t>de um total de 3 mulheres com exames alterados 100% não retornaram para buscar seus exames.</a:t>
            </a:r>
            <a:endParaRPr lang="pt-BR" sz="2000" dirty="0" smtClean="0"/>
          </a:p>
          <a:p>
            <a:pPr algn="just"/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061720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3.2- </a:t>
            </a:r>
            <a:r>
              <a:rPr lang="pt-BR" sz="2400" dirty="0" smtClean="0"/>
              <a:t>Identificar 100% das mulheres com mamografia alterada sem acompanhamento pela Unidade de Saúde.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Resultado </a:t>
            </a:r>
            <a:r>
              <a:rPr lang="pt-BR" sz="2400" dirty="0"/>
              <a:t>-  No 1º tivemos 2 pacientes com mamografia alterada e no </a:t>
            </a:r>
            <a:r>
              <a:rPr lang="pt-BR" sz="2400" dirty="0" smtClean="0"/>
              <a:t>2º mês </a:t>
            </a:r>
            <a:r>
              <a:rPr lang="pt-BR" sz="2400" dirty="0"/>
              <a:t>tivemos 3 mamografias alteradas e no </a:t>
            </a:r>
            <a:r>
              <a:rPr lang="pt-BR" sz="2400" dirty="0" smtClean="0"/>
              <a:t>3º mês </a:t>
            </a:r>
            <a:r>
              <a:rPr lang="pt-BR" sz="2400" dirty="0"/>
              <a:t>tivemos 3 mamografias </a:t>
            </a:r>
            <a:r>
              <a:rPr lang="pt-BR" sz="2400" dirty="0" smtClean="0"/>
              <a:t>alteradas para um 100%.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17538"/>
            <a:ext cx="708661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182688" y="2017713"/>
            <a:ext cx="7421760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3.3- </a:t>
            </a:r>
            <a:r>
              <a:rPr lang="pt-BR" sz="2400" dirty="0" smtClean="0"/>
              <a:t>Realizar busca ativa em 100% de mulheres com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alterado sem acompanhamento pela Unidade de Saúde. 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Resultado -</a:t>
            </a:r>
            <a:r>
              <a:rPr lang="pt-BR" sz="2400" dirty="0"/>
              <a:t>O indicador foi avaliado desta forma na UBS </a:t>
            </a:r>
            <a:r>
              <a:rPr lang="pt-BR" sz="2400" dirty="0" smtClean="0"/>
              <a:t>no 1º mês </a:t>
            </a:r>
            <a:r>
              <a:rPr lang="pt-BR" sz="2400" dirty="0"/>
              <a:t>tivemos 3 mulheres com exames citopatologico alterado e as 3 receberam busca ativa, no </a:t>
            </a:r>
            <a:r>
              <a:rPr lang="pt-BR" sz="2400" dirty="0" smtClean="0"/>
              <a:t>2º mês e no 3º mês </a:t>
            </a:r>
            <a:r>
              <a:rPr lang="pt-BR" sz="2400" dirty="0"/>
              <a:t>só 3 mulheres foram identificadas e todas receberam busca ativa atingindo a meta esperada de 100%. </a:t>
            </a: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56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802" y="2132856"/>
            <a:ext cx="7772400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3.4- </a:t>
            </a:r>
            <a:r>
              <a:rPr lang="pt-BR" sz="2400" dirty="0" smtClean="0"/>
              <a:t>Realizar busca ativa em 100% de mulheres com mamografia alterada sem acompanhamento pela Unidade de Saúde.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 Resultado - No 1º mês tivemos </a:t>
            </a:r>
            <a:r>
              <a:rPr lang="pt-BR" sz="2400" dirty="0"/>
              <a:t>2 mulheres que não retornaram a UBS e foi realizada busca ativa, no </a:t>
            </a:r>
            <a:r>
              <a:rPr lang="pt-BR" sz="2400" dirty="0" smtClean="0"/>
              <a:t>2º mês </a:t>
            </a:r>
            <a:r>
              <a:rPr lang="pt-BR" sz="2400" dirty="0"/>
              <a:t>tivemos 3 mulheres que não retornaram e receberam busca ativa e </a:t>
            </a:r>
            <a:r>
              <a:rPr lang="pt-BR" sz="2400" dirty="0" smtClean="0"/>
              <a:t>no 3º mês </a:t>
            </a:r>
            <a:r>
              <a:rPr lang="pt-BR" sz="2400" dirty="0"/>
              <a:t>tivemos 3 mulheres com mamografia alterada que não retornaram e receberam busca ativa para um 100% nesta meta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/>
              <a:t>Objetivo 4- </a:t>
            </a:r>
            <a:r>
              <a:rPr lang="pt-BR" sz="2400" dirty="0" smtClean="0"/>
              <a:t>Melhorar os registros das informações.</a:t>
            </a:r>
          </a:p>
          <a:p>
            <a:pPr algn="just"/>
            <a:r>
              <a:rPr lang="pt-BR" sz="2400" b="1" dirty="0" smtClean="0"/>
              <a:t>Meta 4.1- </a:t>
            </a:r>
            <a:r>
              <a:rPr lang="pt-BR" sz="2400" dirty="0" smtClean="0"/>
              <a:t>Manter registro da coleta de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de útero em registro especifica em 100% das mulheres cadastradas.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Resultado -</a:t>
            </a:r>
            <a:r>
              <a:rPr lang="pt-BR" sz="2400" dirty="0"/>
              <a:t>No </a:t>
            </a:r>
            <a:r>
              <a:rPr lang="pt-BR" sz="2400" dirty="0" smtClean="0"/>
              <a:t>1º mês  </a:t>
            </a:r>
            <a:r>
              <a:rPr lang="pt-BR" sz="2400" dirty="0"/>
              <a:t>de 93 mulheres cadastradas as 93 tinham registro adequado de exame citopatológico, cerca de 100%, no 2º mês das 197 mulheres cadastradas todas tinham registro adequado, cerca de 100% e no </a:t>
            </a:r>
            <a:r>
              <a:rPr lang="pt-BR" sz="2400" dirty="0" smtClean="0"/>
              <a:t>3º mês </a:t>
            </a:r>
            <a:r>
              <a:rPr lang="pt-BR" sz="2400" dirty="0"/>
              <a:t>das 371 mulheres cadastradas todas tinham registro </a:t>
            </a:r>
            <a:r>
              <a:rPr lang="pt-BR" sz="2400" dirty="0" smtClean="0"/>
              <a:t>adequado</a:t>
            </a:r>
            <a:r>
              <a:rPr lang="pt-BR" sz="2400" dirty="0"/>
              <a:t> </a:t>
            </a:r>
            <a:r>
              <a:rPr lang="pt-BR" sz="2400" dirty="0" smtClean="0"/>
              <a:t>para um </a:t>
            </a:r>
            <a:r>
              <a:rPr lang="pt-BR" sz="2400" dirty="0"/>
              <a:t>100%.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4.2- </a:t>
            </a:r>
            <a:r>
              <a:rPr lang="pt-BR" sz="2400" dirty="0" smtClean="0"/>
              <a:t>Manter registro da realização da mamografia em registro especifico em 100% das mulheres cadastradas.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 Resultado </a:t>
            </a:r>
            <a:r>
              <a:rPr lang="pt-BR" sz="2400" dirty="0"/>
              <a:t>No </a:t>
            </a:r>
            <a:r>
              <a:rPr lang="pt-BR" sz="2400" dirty="0" smtClean="0"/>
              <a:t>1º mês das </a:t>
            </a:r>
            <a:r>
              <a:rPr lang="pt-BR" sz="2400" dirty="0"/>
              <a:t>50 mulheres cadastradas, todas tinham registro de realização de mamografia em registro especifico, cerca de 100%, no 2º mês das 98 mulheres cadastradas todas tinham registro de mamografia em registro especifico, cerca de 100% e no 3º mês </a:t>
            </a:r>
            <a:r>
              <a:rPr lang="pt-BR" sz="2400" dirty="0" smtClean="0"/>
              <a:t>das </a:t>
            </a:r>
            <a:r>
              <a:rPr lang="pt-BR" sz="2400" dirty="0"/>
              <a:t>148 mulheres cadastradas todas tinham registro especifico, cerca de 100%.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617538"/>
            <a:ext cx="7086619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017713"/>
            <a:ext cx="7839472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Objetivo 5- </a:t>
            </a:r>
            <a:r>
              <a:rPr lang="pt-BR" sz="2400" dirty="0" smtClean="0"/>
              <a:t>Mapear as mulheres de risco para câncer de colo de útero e de mama.</a:t>
            </a:r>
          </a:p>
          <a:p>
            <a:pPr algn="just"/>
            <a:r>
              <a:rPr lang="pt-BR" sz="2400" b="1" dirty="0" smtClean="0"/>
              <a:t>Meta 5.1- </a:t>
            </a:r>
            <a:r>
              <a:rPr lang="pt-BR" sz="2400" dirty="0" smtClean="0"/>
              <a:t>Pesquisar sinais de alerta para câncer de colo de útero em 100% das mulheres entre 25 e 64 anos (dor e sangramento após relação sexual e/ou corrimento vaginal excessivo).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No </a:t>
            </a:r>
            <a:r>
              <a:rPr lang="pt-BR" sz="2400" dirty="0" smtClean="0"/>
              <a:t>1º mês </a:t>
            </a:r>
            <a:r>
              <a:rPr lang="pt-BR" sz="2400" dirty="0"/>
              <a:t>foram pesquisados sinais de alerta em 93 mulheres, no </a:t>
            </a:r>
            <a:r>
              <a:rPr lang="pt-BR" sz="2400" dirty="0" smtClean="0"/>
              <a:t>2º mês </a:t>
            </a:r>
            <a:r>
              <a:rPr lang="pt-BR" sz="2400" dirty="0"/>
              <a:t>foram pesquisadas 197 mulheres cadastradas e </a:t>
            </a:r>
            <a:r>
              <a:rPr lang="pt-BR" sz="2400" dirty="0" smtClean="0"/>
              <a:t>no 3º mês </a:t>
            </a:r>
            <a:r>
              <a:rPr lang="pt-BR" sz="2400" dirty="0"/>
              <a:t>foram pesquisadas para sinais de alerta 371 mulheres, garantindo 100% nos 3 meses de intervenção.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617538"/>
            <a:ext cx="7372371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565776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5.2- </a:t>
            </a:r>
            <a:r>
              <a:rPr lang="pt-BR" sz="2400" dirty="0" smtClean="0"/>
              <a:t>Realizar avaliação de risco para câncer de mama em 100% das mulheres entre 50 e 69 anos.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Este </a:t>
            </a:r>
            <a:r>
              <a:rPr lang="pt-BR" sz="2400" dirty="0"/>
              <a:t>indicador foi avaliado positivamente pois no </a:t>
            </a:r>
            <a:r>
              <a:rPr lang="pt-BR" sz="2400" dirty="0" smtClean="0"/>
              <a:t>1º mês </a:t>
            </a:r>
            <a:r>
              <a:rPr lang="pt-BR" sz="2400" dirty="0"/>
              <a:t>um foram cadastradas 50 mulheres e avaliadas as 50, no </a:t>
            </a:r>
            <a:r>
              <a:rPr lang="pt-BR" sz="2400" dirty="0" smtClean="0"/>
              <a:t>2º mês foram </a:t>
            </a:r>
            <a:r>
              <a:rPr lang="pt-BR" sz="2400" dirty="0"/>
              <a:t>cadastradas 98 mulheres e todas receberam avaliação de risco, e no </a:t>
            </a:r>
            <a:r>
              <a:rPr lang="pt-BR" sz="2400" dirty="0" smtClean="0"/>
              <a:t>3º mês  </a:t>
            </a:r>
            <a:r>
              <a:rPr lang="pt-BR" sz="2400" dirty="0"/>
              <a:t>foram cadastradas 148 mulheres e todas avaliadas, atingindo a meta pactuada de 100% nos 3 meses da intervenção.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77934"/>
            <a:ext cx="8367332" cy="4680520"/>
          </a:xfrm>
        </p:spPr>
        <p:txBody>
          <a:bodyPr/>
          <a:lstStyle/>
          <a:p>
            <a:pPr algn="just"/>
            <a:r>
              <a:rPr lang="pt-BR" sz="2400" dirty="0"/>
              <a:t>Este projeto de intervenção foi realizado com o objetivo de alcançar melhorias da atenção a detecção precoce de câncer de colo de útero e da mama na UBS Tiradentes, na cidade de Casca\RS, </a:t>
            </a:r>
            <a:r>
              <a:rPr lang="pt-BR" sz="2400" dirty="0" smtClean="0"/>
              <a:t>em decorrência dessas </a:t>
            </a:r>
            <a:r>
              <a:rPr lang="pt-BR" sz="2400" dirty="0"/>
              <a:t>doenças são causa de muitas mortes em todo o mundo. Para a realização do mesmo foi adotado o protocolo do Ministério da Saúde, atenção a detecção precoce de câncer de colo e câncer de mama, Brasil 2012.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" y="516925"/>
            <a:ext cx="164304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/>
              <a:t>Objetivo 6- </a:t>
            </a:r>
            <a:r>
              <a:rPr lang="pt-BR" sz="2400" dirty="0" smtClean="0"/>
              <a:t>Promover a saúde das mulheres que realizam detecção precoce de câncer de colo de útero e de mama na Unidade de Saúde.</a:t>
            </a:r>
          </a:p>
          <a:p>
            <a:pPr algn="just"/>
            <a:r>
              <a:rPr lang="pt-BR" sz="2400" b="1" dirty="0" smtClean="0"/>
              <a:t>Meta 6.1- </a:t>
            </a:r>
            <a:r>
              <a:rPr lang="pt-BR" sz="2400" dirty="0" smtClean="0"/>
              <a:t>Orientar 100% das mulheres cadastradas sobre doenças sexualmente transmissíveis (DST) e fatores de risco para câncer de colo de útero.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No 1º mês receberam </a:t>
            </a:r>
            <a:r>
              <a:rPr lang="pt-BR" sz="2400" dirty="0"/>
              <a:t>orientações 93 mulheres, cerca de 100%, no </a:t>
            </a:r>
            <a:r>
              <a:rPr lang="pt-BR" sz="2400" dirty="0" smtClean="0"/>
              <a:t>2º mês receberam </a:t>
            </a:r>
            <a:r>
              <a:rPr lang="pt-BR" sz="2400" dirty="0"/>
              <a:t>orientação 197 mulheres, cerca de 100% no </a:t>
            </a:r>
            <a:r>
              <a:rPr lang="pt-BR" sz="2400" dirty="0" smtClean="0"/>
              <a:t>3º mês </a:t>
            </a:r>
            <a:r>
              <a:rPr lang="pt-BR" sz="2400" dirty="0"/>
              <a:t>foram orientadas 371 mulheres, cerca de 100% nos 3 meses de intervenção.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493768" cy="4114800"/>
          </a:xfrm>
        </p:spPr>
        <p:txBody>
          <a:bodyPr/>
          <a:lstStyle/>
          <a:p>
            <a:pPr algn="just"/>
            <a:r>
              <a:rPr lang="pt-BR" sz="2400" b="1" dirty="0" smtClean="0"/>
              <a:t>Meta 6.2- </a:t>
            </a:r>
            <a:r>
              <a:rPr lang="pt-BR" sz="2400" dirty="0" smtClean="0"/>
              <a:t>Orientar 100% das mulheres cadastradas sobre doenças sexualmente transmissíveis (DST) e fatores de risco para câncer de mama.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 </a:t>
            </a:r>
            <a:r>
              <a:rPr lang="pt-BR" sz="2400" dirty="0"/>
              <a:t>No </a:t>
            </a:r>
            <a:r>
              <a:rPr lang="pt-BR" sz="2400" dirty="0" smtClean="0"/>
              <a:t>1º mês </a:t>
            </a:r>
            <a:r>
              <a:rPr lang="pt-BR" sz="2400" dirty="0"/>
              <a:t>receberam orientações as 50 mulheres cadastradas, cerca de 100%, no </a:t>
            </a:r>
            <a:r>
              <a:rPr lang="pt-BR" sz="2400" dirty="0" smtClean="0"/>
              <a:t>2º mês </a:t>
            </a:r>
            <a:r>
              <a:rPr lang="pt-BR" sz="2400" dirty="0"/>
              <a:t>receberam orientações as 98 mulheres cadastradas, cerca de 100% e no </a:t>
            </a:r>
            <a:r>
              <a:rPr lang="pt-BR" sz="2400" dirty="0" smtClean="0"/>
              <a:t>3º mês </a:t>
            </a:r>
            <a:r>
              <a:rPr lang="pt-BR" sz="2400" dirty="0"/>
              <a:t>receberam orientações as 148 mulheres cadastradas atingindo a meta pactuada de 100%.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Ampliação da cobertura da atenção a saúde da mulher; </a:t>
            </a:r>
          </a:p>
          <a:p>
            <a:r>
              <a:rPr lang="pt-BR" sz="2800" dirty="0" smtClean="0"/>
              <a:t>Qualificação da atenção a saúde da mulher;</a:t>
            </a:r>
          </a:p>
          <a:p>
            <a:r>
              <a:rPr lang="pt-BR" sz="2800" dirty="0" smtClean="0"/>
              <a:t>Ampliação do atendimento multidisciplinar;</a:t>
            </a:r>
          </a:p>
          <a:p>
            <a:r>
              <a:rPr lang="pt-BR" sz="2800" dirty="0" smtClean="0"/>
              <a:t>Qualificação da prática clínica;</a:t>
            </a:r>
          </a:p>
          <a:p>
            <a:r>
              <a:rPr lang="pt-BR" sz="2800" dirty="0" smtClean="0"/>
              <a:t>Melhoria dos registros;</a:t>
            </a:r>
          </a:p>
          <a:p>
            <a:r>
              <a:rPr lang="pt-BR" sz="2800" dirty="0" smtClean="0"/>
              <a:t>Atenção para cuidados preventivos;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sz="3600" dirty="0" smtClean="0"/>
              <a:t>Reflexão sobre o processo de aprendizagem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4114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/>
              <a:t>Quando iniciei o curso de Especialização em Saúde da Família, tinha muita curiosidade e dúvidas sobre a forma de desenvolvimento do mesmo, pois eu achava que a comunicação não iria ser boa.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Entre </a:t>
            </a:r>
            <a:r>
              <a:rPr lang="pt-BR" sz="2000" dirty="0"/>
              <a:t>minhas expectativas iniciais estavam o conhecimento e a forma do desenvolvimento do trabalho dos médicos </a:t>
            </a:r>
            <a:r>
              <a:rPr lang="pt-BR" sz="2000" dirty="0" smtClean="0"/>
              <a:t>comunitários.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Para </a:t>
            </a:r>
            <a:r>
              <a:rPr lang="pt-BR" sz="2000" dirty="0"/>
              <a:t>minha prática como profissional da saúde tenho a dizer que o desenvolvimento do curso tem sido de grande utilidade e muita importância, pois me permitiu exercitar meus conhecimentos médicos na teoria e prática indispensáveis para o melhor desempenho do profissional da saúde</a:t>
            </a:r>
            <a:r>
              <a:rPr lang="pt-BR" sz="2000" dirty="0" smtClean="0"/>
              <a:t>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" y="548680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617538"/>
            <a:ext cx="7252295" cy="1143000"/>
          </a:xfrm>
        </p:spPr>
        <p:txBody>
          <a:bodyPr/>
          <a:lstStyle/>
          <a:p>
            <a:r>
              <a:rPr lang="pt-BR" sz="3600" dirty="0"/>
              <a:t>Reflexão sobre o processo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548439" cy="3888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dirty="0"/>
              <a:t>As dificuldades enfrentadas no desenvolvimento das tarefas, que exigiam muita dedicação em especial por dificuldades com a língua que exigiam tempo, muito estudo e dedicação foram sendo superadas ao longo do curso.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 o desenvolvimento das atividades do curso minhas expectativas foram atingidas, pois entendi as vantagens do curso a distância, sempre que sejam cumpridas as atividades estabelecidas.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" y="548680"/>
            <a:ext cx="1571604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617538"/>
            <a:ext cx="7229495" cy="1143000"/>
          </a:xfrm>
        </p:spPr>
        <p:txBody>
          <a:bodyPr/>
          <a:lstStyle/>
          <a:p>
            <a:r>
              <a:rPr lang="pt-BR" dirty="0" smtClean="0"/>
              <a:t>Referencias utilizadas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2285991"/>
            <a:ext cx="7858180" cy="3846521"/>
          </a:xfrm>
        </p:spPr>
        <p:txBody>
          <a:bodyPr/>
          <a:lstStyle/>
          <a:p>
            <a:pPr algn="just"/>
            <a:r>
              <a:rPr lang="pt-BR" sz="2000" dirty="0" smtClean="0"/>
              <a:t>BRASIL</a:t>
            </a:r>
            <a:r>
              <a:rPr lang="pt-BR" sz="2000" smtClean="0"/>
              <a:t>, 2012 </a:t>
            </a:r>
            <a:r>
              <a:rPr lang="pt-BR" sz="2000" dirty="0" smtClean="0"/>
              <a:t>Ministério da Saúde.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INSTITUTO BRASILEIRO DE GEOGRAFIA E ESTATÍSTICA.</a:t>
            </a:r>
            <a:r>
              <a:rPr lang="pt-BR" sz="2000" b="1" dirty="0" smtClean="0"/>
              <a:t> Síntese das Informações – Casca – RS</a:t>
            </a:r>
            <a:r>
              <a:rPr lang="pt-BR" sz="2000" dirty="0" smtClean="0"/>
              <a:t>. Disponível em </a:t>
            </a:r>
            <a:r>
              <a:rPr lang="pt-BR" sz="2000" dirty="0" smtClean="0">
                <a:hlinkClick r:id="rId2"/>
              </a:rPr>
              <a:t>http://www.ibge.gov.br/cidadesat/topwindow.htm?1</a:t>
            </a:r>
            <a:r>
              <a:rPr lang="pt-BR" sz="2000" dirty="0" smtClean="0"/>
              <a:t>, acesso em 05 de setembro 2014.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Capacitação aos ACS.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2" y="2017712"/>
            <a:ext cx="6552456" cy="457963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Visitas domiciliares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8" y="2017713"/>
            <a:ext cx="7315200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9" y="188640"/>
            <a:ext cx="6912768" cy="936104"/>
          </a:xfrm>
        </p:spPr>
        <p:txBody>
          <a:bodyPr/>
          <a:lstStyle/>
          <a:p>
            <a:r>
              <a:rPr lang="pt-BR" dirty="0" smtClean="0"/>
              <a:t>Visitas domiciliares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709" y="1598977"/>
            <a:ext cx="5112568" cy="5472608"/>
          </a:xfrm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" y="548680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básica de saúde.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8" y="2017713"/>
            <a:ext cx="73152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32" y="617538"/>
            <a:ext cx="6943743" cy="1143000"/>
          </a:xfrm>
        </p:spPr>
        <p:txBody>
          <a:bodyPr/>
          <a:lstStyle/>
          <a:p>
            <a:r>
              <a:rPr lang="pt-BR" dirty="0" smtClean="0"/>
              <a:t>Equipe básica de saúde no local da intervenção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14563"/>
            <a:ext cx="7315200" cy="4114800"/>
          </a:xfrm>
        </p:spPr>
      </p:pic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71480"/>
            <a:ext cx="164304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Tiradentes. 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8" y="2017713"/>
            <a:ext cx="7315200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886" y="617538"/>
            <a:ext cx="7158089" cy="1143000"/>
          </a:xfrm>
        </p:spPr>
        <p:txBody>
          <a:bodyPr/>
          <a:lstStyle/>
          <a:p>
            <a:r>
              <a:rPr lang="pt-BR" dirty="0" smtClean="0"/>
              <a:t>Local da intervenção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420888"/>
            <a:ext cx="8476431" cy="4248472"/>
          </a:xfr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71480"/>
            <a:ext cx="1643042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17538"/>
            <a:ext cx="7158057" cy="1239826"/>
          </a:xfrm>
        </p:spPr>
        <p:txBody>
          <a:bodyPr/>
          <a:lstStyle/>
          <a:p>
            <a:r>
              <a:rPr lang="pt-BR" dirty="0" smtClean="0"/>
              <a:t>Objetivo 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348880"/>
            <a:ext cx="7061720" cy="4114800"/>
          </a:xfrm>
        </p:spPr>
        <p:txBody>
          <a:bodyPr/>
          <a:lstStyle/>
          <a:p>
            <a:pPr algn="just"/>
            <a:r>
              <a:rPr lang="pt-BR" dirty="0" smtClean="0"/>
              <a:t>Melhorar a Atenção a detecção precoce do Câncer de Colo de Útero e do Câncer de Mama na Unidade Básica de Saúde Central Tiradentes do município Casca/Rio Grande do Sul.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150016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943743" cy="1117620"/>
          </a:xfrm>
        </p:spPr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04" y="5068054"/>
            <a:ext cx="9073080" cy="824026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000" dirty="0" smtClean="0"/>
              <a:t>Objetivo 5- </a:t>
            </a:r>
            <a:r>
              <a:rPr lang="pt-BR" sz="2000" dirty="0"/>
              <a:t>Mapear as mulheres de risco para câncer de colo de útero e de mama. 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1"/>
            <a:ext cx="1571604" cy="16430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819" y="2128605"/>
            <a:ext cx="8856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 Objetivo 1- </a:t>
            </a:r>
            <a:r>
              <a:rPr lang="pt-BR" sz="2000" dirty="0"/>
              <a:t>Ampliar a cobertura de detecção precoce do câncer do colo de útero e de mama.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5706" y="2934289"/>
            <a:ext cx="88003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Objetivo 2- Melhorar a </a:t>
            </a:r>
            <a:r>
              <a:rPr lang="pt-BR" sz="2000" dirty="0"/>
              <a:t>qualidade do atendimento das mulheres que realizam detecção precoce do câncer do colo de útero e de mama na Unidade de Saúde</a:t>
            </a:r>
            <a:r>
              <a:rPr lang="pt-BR" sz="2000" dirty="0" smtClean="0"/>
              <a:t>.</a:t>
            </a:r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46582" y="3867725"/>
            <a:ext cx="8831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Objetivo 3- </a:t>
            </a:r>
            <a:r>
              <a:rPr lang="pt-BR" sz="2000" dirty="0"/>
              <a:t>Melhorar a adesão das mulheres à realização de exame citopatológico de colo de útero e mamografia. </a:t>
            </a:r>
          </a:p>
          <a:p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95441" y="4606389"/>
            <a:ext cx="88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Objetivo 4- </a:t>
            </a:r>
            <a:r>
              <a:rPr lang="pt-BR" sz="2000" dirty="0"/>
              <a:t>Melhorar os registros das informações.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6582" y="5683823"/>
            <a:ext cx="8913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Objetivo 6- </a:t>
            </a:r>
            <a:r>
              <a:rPr lang="pt-BR" sz="2000" dirty="0"/>
              <a:t>Promover a saúde das mulheres que realizam detecção precoce de câncer de colo de útero e de mama na Unidade de Saúde.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94" y="617538"/>
            <a:ext cx="7015181" cy="1168388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565776" cy="4114800"/>
          </a:xfrm>
        </p:spPr>
        <p:txBody>
          <a:bodyPr/>
          <a:lstStyle/>
          <a:p>
            <a:endParaRPr lang="pt-BR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1 </a:t>
            </a:r>
            <a:r>
              <a:rPr lang="pt-BR" sz="2800" dirty="0">
                <a:solidFill>
                  <a:schemeClr val="tx1"/>
                </a:solidFill>
              </a:rPr>
              <a:t>– Protocolo a ser </a:t>
            </a:r>
            <a:r>
              <a:rPr lang="pt-BR" sz="2800" dirty="0" smtClean="0">
                <a:solidFill>
                  <a:schemeClr val="tx1"/>
                </a:solidFill>
              </a:rPr>
              <a:t>utilizado: </a:t>
            </a:r>
            <a:r>
              <a:rPr lang="pt-BR" sz="2800" dirty="0" smtClean="0"/>
              <a:t>protocolo </a:t>
            </a:r>
            <a:r>
              <a:rPr lang="pt-BR" sz="2800" dirty="0"/>
              <a:t>do Ministério da Saúde, atenção a detecção precoce de câncer de colo e câncer de mama, Brasil 2012.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Instrumento de monitoramento e coleta de dados: Ficha espelho, listas de presença </a:t>
            </a:r>
            <a:r>
              <a:rPr lang="pt-BR" sz="2800" dirty="0" smtClean="0">
                <a:solidFill>
                  <a:schemeClr val="tx1"/>
                </a:solidFill>
              </a:rPr>
              <a:t>para </a:t>
            </a:r>
            <a:r>
              <a:rPr lang="pt-BR" sz="2800" dirty="0">
                <a:solidFill>
                  <a:schemeClr val="tx1"/>
                </a:solidFill>
              </a:rPr>
              <a:t>os </a:t>
            </a:r>
            <a:r>
              <a:rPr lang="pt-BR" sz="2800" dirty="0" smtClean="0">
                <a:solidFill>
                  <a:schemeClr val="tx1"/>
                </a:solidFill>
              </a:rPr>
              <a:t>grupos, </a:t>
            </a:r>
            <a:r>
              <a:rPr lang="pt-BR" sz="2800" dirty="0">
                <a:solidFill>
                  <a:schemeClr val="tx1"/>
                </a:solidFill>
              </a:rPr>
              <a:t>planilhas </a:t>
            </a:r>
            <a:r>
              <a:rPr lang="pt-BR" sz="2800" dirty="0" smtClean="0">
                <a:solidFill>
                  <a:schemeClr val="tx1"/>
                </a:solidFill>
              </a:rPr>
              <a:t>e prontuário </a:t>
            </a:r>
            <a:r>
              <a:rPr lang="pt-BR" sz="2800" dirty="0">
                <a:solidFill>
                  <a:schemeClr val="tx1"/>
                </a:solidFill>
              </a:rPr>
              <a:t>da </a:t>
            </a:r>
            <a:r>
              <a:rPr lang="pt-BR" sz="2800" dirty="0" smtClean="0">
                <a:solidFill>
                  <a:schemeClr val="tx1"/>
                </a:solidFill>
              </a:rPr>
              <a:t>Unidade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617538"/>
            <a:ext cx="7300933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Capacitações da equipe conforme o protocolo, 2012;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Grupos na comunidade;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Atendimento em grupo e individual;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Agendamentos e atendimento a demanda espontânea;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Atribuições a cada profissional;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Preenchimento de fichas de avaliação;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0054" y="214294"/>
            <a:ext cx="7300933" cy="904418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06744"/>
            <a:ext cx="7796340" cy="2670328"/>
          </a:xfrm>
        </p:spPr>
        <p:txBody>
          <a:bodyPr/>
          <a:lstStyle/>
          <a:p>
            <a:r>
              <a:rPr lang="pt-BR" sz="1800" b="1" dirty="0" smtClean="0"/>
              <a:t>Objetivo </a:t>
            </a:r>
            <a:r>
              <a:rPr lang="pt-BR" sz="1800" b="1" dirty="0"/>
              <a:t>1:</a:t>
            </a:r>
            <a:r>
              <a:rPr lang="pt-BR" sz="1800" dirty="0"/>
              <a:t>Ampliar a cobertura de detecção precoce do câncer do colo de útero e de mama.</a:t>
            </a:r>
          </a:p>
          <a:p>
            <a:r>
              <a:rPr lang="pt-BR" sz="1800" b="1" dirty="0"/>
              <a:t>Meta 1.1:</a:t>
            </a:r>
            <a:r>
              <a:rPr lang="pt-BR" sz="1800" dirty="0"/>
              <a:t>Ampliar a cobertura </a:t>
            </a:r>
            <a:r>
              <a:rPr lang="pt-BR" sz="1800" dirty="0" smtClean="0"/>
              <a:t>de detecção precoce do câncer de colo de útero das mulheres na faixa etária entre 25 e 64 anos de idade para 100%.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Resultado -No </a:t>
            </a:r>
            <a:r>
              <a:rPr lang="pt-BR" sz="1800" dirty="0"/>
              <a:t>1º mês de um total de 1459 mulheres, 92 foram cadastradas e </a:t>
            </a:r>
            <a:r>
              <a:rPr lang="pt-BR" sz="1800" dirty="0" smtClean="0"/>
              <a:t>acompanhadas, </a:t>
            </a:r>
            <a:r>
              <a:rPr lang="pt-BR" sz="1800" dirty="0"/>
              <a:t>representando um percentual de 6,3%; no 2º e 3º mês, foram cadastradas 196 e 370 mulheres, </a:t>
            </a:r>
            <a:r>
              <a:rPr lang="pt-BR" sz="1800" dirty="0" smtClean="0"/>
              <a:t>13,4</a:t>
            </a:r>
            <a:r>
              <a:rPr lang="pt-BR" sz="1800" dirty="0"/>
              <a:t>% e 25,4</a:t>
            </a:r>
            <a:r>
              <a:rPr lang="pt-BR" sz="1800" dirty="0" smtClean="0"/>
              <a:t>%.</a:t>
            </a:r>
            <a:endParaRPr lang="pt-BR" sz="2000" b="1" i="1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5446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e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me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apresentação\Geometrico.pot</Template>
  <TotalTime>1950</TotalTime>
  <Words>1526</Words>
  <Application>Microsoft Office PowerPoint</Application>
  <PresentationFormat>Apresentação na tela (4:3)</PresentationFormat>
  <Paragraphs>117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Geometrico</vt:lpstr>
      <vt:lpstr>   Especialização em Saúde da Família - EaD UNASUS - UFPEL Turma 8 – Julho de 2014 </vt:lpstr>
      <vt:lpstr>Introdução</vt:lpstr>
      <vt:lpstr>Equipe básica de saúde no local da intervenção</vt:lpstr>
      <vt:lpstr>Local da intervenção</vt:lpstr>
      <vt:lpstr>Objetivo geral:</vt:lpstr>
      <vt:lpstr>Objetivos específicos</vt:lpstr>
      <vt:lpstr>Logística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sobre o processo de aprendizagem</vt:lpstr>
      <vt:lpstr>Reflexão sobre o processo de aprendizagem</vt:lpstr>
      <vt:lpstr>Referencias utilizadas</vt:lpstr>
      <vt:lpstr>Capacitação aos ACS.</vt:lpstr>
      <vt:lpstr>Visitas domiciliares</vt:lpstr>
      <vt:lpstr>Visitas domiciliares</vt:lpstr>
      <vt:lpstr>Equipe básica de saúde.</vt:lpstr>
      <vt:lpstr>UBS Tiradentes.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PARA AGENTES COMUNITÁRIOS DE SAÚDE</dc:title>
  <dc:creator>edla</dc:creator>
  <cp:lastModifiedBy>Note Posto</cp:lastModifiedBy>
  <cp:revision>120</cp:revision>
  <cp:lastPrinted>1601-01-01T00:00:00Z</cp:lastPrinted>
  <dcterms:created xsi:type="dcterms:W3CDTF">2006-09-22T19:08:11Z</dcterms:created>
  <dcterms:modified xsi:type="dcterms:W3CDTF">2015-08-14T02:32:02Z</dcterms:modified>
</cp:coreProperties>
</file>