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heme/themeOverride19.xml" ContentType="application/vnd.openxmlformats-officedocument.themeOverride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3.xml" ContentType="application/vnd.openxmlformats-officedocument.themeOverride+xml"/>
  <Override PartName="/ppt/drawings/drawing5.xml" ContentType="application/vnd.openxmlformats-officedocument.drawingml.chartshapes+xml"/>
  <Override PartName="/ppt/theme/themeOverride22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drawings/drawing3.xml" ContentType="application/vnd.openxmlformats-officedocument.drawingml.chartshapes+xml"/>
  <Override PartName="/ppt/theme/themeOverride20.xml" ContentType="application/vnd.openxmlformats-officedocument.themeOverr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ppt/theme/themeOverride21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%20Pre-Natal%20(3)%20ISSAC%20(1)%20(8)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Gabriela\Downloads\Coleta%20de%20dados%2012%20intervencao%20%20Pre-Natal%20(3)%20ISSAC%20(1)%20(8)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Gabriela\Downloads\Coleta%20de%20dados%2012%20intervencao%20%20Pre-Natal%20(3)%20ISSAC%20(1)%20(8)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Gabriela\Downloads\Coleta%20de%20dados%2012%20intervencao%20%20Pre-Natal%20(3)%20ISSAC%20(1)%20(8)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Gabriela\Downloads\Coleta%20de%20dados%2012%20intervencao%20%20Pre-Natal%20(3)%20ISSAC%20(1)%20(8)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Gabriela\Downloads\Coleta%20de%20dados%2012%20intervencao%20Puerp&#233;rio%20(3)%20Issac%20(6).xls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Puerp&#233;rio%20(3)%20Issac%20(6).xls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Puerp&#233;rio%20(3)%20Issac%20(6).xls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Puerp&#233;rio%20(3)%20Issac%20(6).xls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Puerp&#233;rio%20(3)%20Issac%20(6).xls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Puerp&#233;rio%20(3)%20Issac%20(6).xls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%20Pre-Natal%20(3)%20ISSAC%20(1)%20(8).xls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Puerp&#233;rio%20(3)%20Issac%20(6).xls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Puerp&#233;rio%20(3)%20Issac%20(6).xls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Puerp&#233;rio%20(3)%20Issac%20(6).xls" TargetMode="External"/><Relationship Id="rId1" Type="http://schemas.openxmlformats.org/officeDocument/2006/relationships/themeOverride" Target="../theme/themeOverride2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%20Pre-Natal%20(3)%20ISSAC%20(1)%20(8)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%20Pre-Natal%20(3)%20ISSAC%20(1)%20(8)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%20Pre-Natal%20(3)%20ISSAC%20(1)%20(8)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%20Pre-Natal%20(3)%20ISSAC%20(1)%20(8)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%20Pre-Natal%20(3)%20ISSAC%20(1)%20(8)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%20Pre-Natal%20(3)%20ISSAC%20(1)%20(8)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briela\Downloads\Coleta%20de%20dados%2012%20intervencao%20%20Pre-Natal%20(3)%20ISSAC%20(1)%20(8)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 Pre-Natal (3) ISSAC (1) (8).xls]Indicadores'!$C$5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12 intervencao  Pre-Natal (3) ISSAC (1) (8).xls]Indicadores'!$D$4:$G$4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 Pre-Natal (3) ISSAC (1) (8).xls]Indicadores'!$D$5:$G$5</c:f>
              <c:numCache>
                <c:formatCode>0.0%</c:formatCode>
                <c:ptCount val="4"/>
                <c:pt idx="0">
                  <c:v>0.76666666666666672</c:v>
                </c:pt>
                <c:pt idx="1">
                  <c:v>0.9</c:v>
                </c:pt>
                <c:pt idx="2">
                  <c:v>0.96666666666666667</c:v>
                </c:pt>
                <c:pt idx="3">
                  <c:v>0</c:v>
                </c:pt>
              </c:numCache>
            </c:numRef>
          </c:val>
        </c:ser>
        <c:axId val="61751680"/>
        <c:axId val="61753216"/>
      </c:barChart>
      <c:catAx>
        <c:axId val="617516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753216"/>
        <c:crosses val="autoZero"/>
        <c:auto val="1"/>
        <c:lblAlgn val="ctr"/>
        <c:lblOffset val="100"/>
      </c:catAx>
      <c:valAx>
        <c:axId val="617532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7516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 Pre-Natal (3) ISSAC (1) (8).xls]Indicadores'!$C$56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12 intervencao  Pre-Natal (3) ISSAC (1) (8).xls]Indicadores'!$D$55:$G$55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 Pre-Natal (3) ISSAC (1) (8).xls]Indicadores'!$D$56:$G$56</c:f>
              <c:numCache>
                <c:formatCode>0.0%</c:formatCode>
                <c:ptCount val="4"/>
                <c:pt idx="0">
                  <c:v>8.6956521739130474E-2</c:v>
                </c:pt>
                <c:pt idx="1">
                  <c:v>0.14814814814814822</c:v>
                </c:pt>
                <c:pt idx="2">
                  <c:v>0.34482758620689674</c:v>
                </c:pt>
                <c:pt idx="3">
                  <c:v>0</c:v>
                </c:pt>
              </c:numCache>
            </c:numRef>
          </c:val>
        </c:ser>
        <c:axId val="62744832"/>
        <c:axId val="62750720"/>
      </c:barChart>
      <c:catAx>
        <c:axId val="627448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750720"/>
        <c:crosses val="autoZero"/>
        <c:auto val="1"/>
        <c:lblAlgn val="ctr"/>
        <c:lblOffset val="100"/>
      </c:catAx>
      <c:valAx>
        <c:axId val="627507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7448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 Pre-Natal (3) ISSAC (1) (8).xls]Indicadores'!$C$67</c:f>
              <c:strCache>
                <c:ptCount val="1"/>
                <c:pt idx="0">
                  <c:v>Proporção de gestantes com registro na ficha de acompanhamento/espelho de pré-natal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12 intervencao  Pre-Natal (3) ISSAC (1) (8).xls]Indicadores'!$D$66:$G$66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 Pre-Natal (3) ISSAC (1) (8).xls]Indicadores'!$D$67:$G$67</c:f>
              <c:numCache>
                <c:formatCode>0.0%</c:formatCode>
                <c:ptCount val="4"/>
                <c:pt idx="0">
                  <c:v>0.3478260869565219</c:v>
                </c:pt>
                <c:pt idx="1">
                  <c:v>0.7407407407407407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2760448"/>
        <c:axId val="62772352"/>
      </c:barChart>
      <c:catAx>
        <c:axId val="627604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772352"/>
        <c:crosses val="autoZero"/>
        <c:auto val="1"/>
        <c:lblAlgn val="ctr"/>
        <c:lblOffset val="100"/>
      </c:catAx>
      <c:valAx>
        <c:axId val="627723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7604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 Pre-Natal (3) ISSAC (1) (8).xls]Indicadores'!$C$72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12 intervencao  Pre-Natal (3) ISSAC (1) (8).xls]Indicadores'!$D$71:$G$71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 Pre-Natal (3) ISSAC (1) (8).xls]Indicadores'!$D$72:$G$72</c:f>
              <c:numCache>
                <c:formatCode>0.0%</c:formatCode>
                <c:ptCount val="4"/>
                <c:pt idx="0">
                  <c:v>0.30434782608695665</c:v>
                </c:pt>
                <c:pt idx="1">
                  <c:v>0.70370370370370372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2898944"/>
        <c:axId val="62900480"/>
      </c:barChart>
      <c:catAx>
        <c:axId val="628989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900480"/>
        <c:crosses val="autoZero"/>
        <c:auto val="1"/>
        <c:lblAlgn val="ctr"/>
        <c:lblOffset val="100"/>
      </c:catAx>
      <c:valAx>
        <c:axId val="6290048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8989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 Pre-Natal (3) ISSAC (1) (8).xls]Indicadores'!$C$104</c:f>
              <c:strCache>
                <c:ptCount val="1"/>
                <c:pt idx="0">
                  <c:v>Proporção de gestantes que receberam 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12 intervencao  Pre-Natal (3) ISSAC (1) (8).xls]Indicadores'!$D$103:$G$103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 Pre-Natal (3) ISSAC (1) (8).xls]Indicadores'!$D$104:$G$104</c:f>
              <c:numCache>
                <c:formatCode>0.0%</c:formatCode>
                <c:ptCount val="4"/>
                <c:pt idx="0">
                  <c:v>0.30434782608695665</c:v>
                </c:pt>
                <c:pt idx="1">
                  <c:v>0.70370370370370372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2905344"/>
        <c:axId val="62913920"/>
      </c:barChart>
      <c:catAx>
        <c:axId val="629053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913920"/>
        <c:crosses val="autoZero"/>
        <c:auto val="1"/>
        <c:lblAlgn val="ctr"/>
        <c:lblOffset val="100"/>
      </c:catAx>
      <c:valAx>
        <c:axId val="629139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9053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Puerpério (3) Issac (6).xls]Indicadores'!$C$5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12 intervencao Puerpério (3) Issac (6).xls]Indicadores'!$D$4:$G$4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Puerpério (3) Issac (6).xls]Indicadores'!$D$5:$G$5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2934016"/>
        <c:axId val="63648512"/>
      </c:barChart>
      <c:catAx>
        <c:axId val="629340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648512"/>
        <c:crosses val="autoZero"/>
        <c:auto val="1"/>
        <c:lblAlgn val="ctr"/>
        <c:lblOffset val="100"/>
      </c:catAx>
      <c:valAx>
        <c:axId val="636485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9340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Puerpério (3) Issac (6).xls]Indicadores'!$C$13</c:f>
              <c:strCache>
                <c:ptCount val="1"/>
                <c:pt idx="0">
                  <c:v>Proporção de puérperas que tiveram as mamas examinadas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'[Coleta de dados 12 intervencao Puerpério (3) Issac (6).xls]Indicadores'!$D$12:$G$12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Puerpério (3) Issac (6).xls]Indicadores'!$D$13:$G$13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3766912"/>
        <c:axId val="63768448"/>
      </c:barChart>
      <c:catAx>
        <c:axId val="637669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768448"/>
        <c:crosses val="autoZero"/>
        <c:auto val="1"/>
        <c:lblAlgn val="ctr"/>
        <c:lblOffset val="100"/>
      </c:catAx>
      <c:valAx>
        <c:axId val="637684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7669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Puerpério (3) Issac (6).xls]Indicadores'!$C$18</c:f>
              <c:strCache>
                <c:ptCount val="1"/>
                <c:pt idx="0">
                  <c:v>Proporção de puérperas que tiveram o abdome examinado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'[Coleta de dados 12 intervencao Puerpério (3) Issac (6).xls]Indicadores'!$D$17:$G$17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Puerpério (3) Issac (6).xls]Indicadores'!$D$18:$G$18</c:f>
              <c:numCache>
                <c:formatCode>0.0%</c:formatCode>
                <c:ptCount val="4"/>
                <c:pt idx="0">
                  <c:v>0</c:v>
                </c:pt>
                <c:pt idx="1">
                  <c:v>0.75000000000000022</c:v>
                </c:pt>
                <c:pt idx="2">
                  <c:v>0.87500000000000022</c:v>
                </c:pt>
                <c:pt idx="3">
                  <c:v>0</c:v>
                </c:pt>
              </c:numCache>
            </c:numRef>
          </c:val>
        </c:ser>
        <c:axId val="63796352"/>
        <c:axId val="63797888"/>
      </c:barChart>
      <c:catAx>
        <c:axId val="63796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797888"/>
        <c:crosses val="autoZero"/>
        <c:auto val="1"/>
        <c:lblAlgn val="ctr"/>
        <c:lblOffset val="100"/>
      </c:catAx>
      <c:valAx>
        <c:axId val="6379788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7963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Puerpério (3) Issac (6).xls]Indicadores'!$C$24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'[Coleta de dados 12 intervencao Puerpério (3) Issac (6).xls]Indicadores'!$D$23:$G$23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Puerpério (3) Issac (6).xls]Indicadores'!$D$24:$G$24</c:f>
              <c:numCache>
                <c:formatCode>0.0%</c:formatCode>
                <c:ptCount val="4"/>
                <c:pt idx="0">
                  <c:v>0</c:v>
                </c:pt>
                <c:pt idx="1">
                  <c:v>0.5</c:v>
                </c:pt>
                <c:pt idx="2">
                  <c:v>0.5</c:v>
                </c:pt>
                <c:pt idx="3">
                  <c:v>0</c:v>
                </c:pt>
              </c:numCache>
            </c:numRef>
          </c:val>
        </c:ser>
        <c:axId val="63936768"/>
        <c:axId val="63946752"/>
      </c:barChart>
      <c:catAx>
        <c:axId val="639367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946752"/>
        <c:crosses val="autoZero"/>
        <c:auto val="1"/>
        <c:lblAlgn val="ctr"/>
        <c:lblOffset val="100"/>
      </c:catAx>
      <c:valAx>
        <c:axId val="639467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9367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Puerpério (3) Issac (6).xls]Indicadores'!$C$30</c:f>
              <c:strCache>
                <c:ptCount val="1"/>
                <c:pt idx="0">
                  <c:v>Proporção de puérperas com avaliação do estado psíquico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'[Coleta de dados 12 intervencao Puerpério (3) Issac (6).xls]Indicadores'!$D$29:$G$29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Puerpério (3) Issac (6).xls]Indicadores'!$D$30:$G$30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3953920"/>
        <c:axId val="63968000"/>
      </c:barChart>
      <c:catAx>
        <c:axId val="639539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968000"/>
        <c:crosses val="autoZero"/>
        <c:auto val="1"/>
        <c:lblAlgn val="ctr"/>
        <c:lblOffset val="100"/>
      </c:catAx>
      <c:valAx>
        <c:axId val="639680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9539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Puerpério (3) Issac (6).xls]Indicadores'!$C$36</c:f>
              <c:strCache>
                <c:ptCount val="1"/>
                <c:pt idx="0">
                  <c:v>Proporção de puérperas com avaliação para intercorrências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12 intervencao Puerpério (3) Issac (6).xls]Indicadores'!$D$35:$G$35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Puerpério (3) Issac (6).xls]Indicadores'!$D$36:$G$36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4066304"/>
        <c:axId val="64067840"/>
      </c:barChart>
      <c:catAx>
        <c:axId val="640663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067840"/>
        <c:crosses val="autoZero"/>
        <c:auto val="1"/>
        <c:lblAlgn val="ctr"/>
        <c:lblOffset val="100"/>
      </c:catAx>
      <c:valAx>
        <c:axId val="640678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0663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 Pre-Natal (3) ISSAC (1) (8).xls]Indicadores'!$C$11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'[Coleta de dados 12 intervencao  Pre-Natal (3) ISSAC (1) (8).xls]Indicadores'!$D$10:$G$10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 Pre-Natal (3) ISSAC (1) (8).xls]Indicadores'!$D$11:$G$11</c:f>
              <c:numCache>
                <c:formatCode>0.0%</c:formatCode>
                <c:ptCount val="4"/>
                <c:pt idx="0">
                  <c:v>0.26086956521739141</c:v>
                </c:pt>
                <c:pt idx="1">
                  <c:v>0.5185185185185186</c:v>
                </c:pt>
                <c:pt idx="2">
                  <c:v>0.72413793103448298</c:v>
                </c:pt>
                <c:pt idx="3">
                  <c:v>0</c:v>
                </c:pt>
              </c:numCache>
            </c:numRef>
          </c:val>
        </c:ser>
        <c:axId val="61794176"/>
        <c:axId val="61795712"/>
      </c:barChart>
      <c:catAx>
        <c:axId val="617941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795712"/>
        <c:crosses val="autoZero"/>
        <c:auto val="1"/>
        <c:lblAlgn val="ctr"/>
        <c:lblOffset val="100"/>
      </c:catAx>
      <c:valAx>
        <c:axId val="617957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7941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Puerpério (3) Issac (6).xls]Indicadores'!$C$41</c:f>
              <c:strCache>
                <c:ptCount val="1"/>
                <c:pt idx="0">
                  <c:v>Proporção de puérperas com prescrição de algum método de anticoncepção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12 intervencao Puerpério (3) Issac (6).xls]Indicadores'!$D$40:$G$40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Puerpério (3) Issac (6).xls]Indicadores'!$D$41:$G$41</c:f>
              <c:numCache>
                <c:formatCode>0.0%</c:formatCode>
                <c:ptCount val="4"/>
                <c:pt idx="0">
                  <c:v>0</c:v>
                </c:pt>
                <c:pt idx="1">
                  <c:v>0.25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4034304"/>
        <c:axId val="64035840"/>
      </c:barChart>
      <c:catAx>
        <c:axId val="640343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035840"/>
        <c:crosses val="autoZero"/>
        <c:auto val="1"/>
        <c:lblAlgn val="ctr"/>
        <c:lblOffset val="100"/>
      </c:catAx>
      <c:valAx>
        <c:axId val="640358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0343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Puerpério (3) Issac (6).xls]Indicadores'!$C$47</c:f>
              <c:strCache>
                <c:ptCount val="1"/>
                <c:pt idx="0">
                  <c:v>Proporção de puérperas faltosas à consulta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12 intervencao Puerpério (3) Issac (6).xls]Indicadores'!$D$46:$G$46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Puerpério (3) Issac (6).xls]Indicadores'!$D$47:$G$47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4056320"/>
        <c:axId val="64156416"/>
      </c:barChart>
      <c:catAx>
        <c:axId val="640563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156416"/>
        <c:crosses val="autoZero"/>
        <c:auto val="1"/>
        <c:lblAlgn val="ctr"/>
        <c:lblOffset val="100"/>
      </c:catAx>
      <c:valAx>
        <c:axId val="641564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0563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Puerpério (3) Issac (6).xls]Indicadores'!$C$53</c:f>
              <c:strCache>
                <c:ptCount val="1"/>
                <c:pt idx="0">
                  <c:v>Proporção de puérperas com registro adequado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12 intervencao Puerpério (3) Issac (6).xls]Indicadores'!$D$52:$G$52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Puerpério (3) Issac (6).xls]Indicadores'!$D$53:$G$53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4421888"/>
        <c:axId val="64423424"/>
      </c:barChart>
      <c:catAx>
        <c:axId val="644218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423424"/>
        <c:crosses val="autoZero"/>
        <c:auto val="1"/>
        <c:lblAlgn val="ctr"/>
        <c:lblOffset val="100"/>
      </c:catAx>
      <c:valAx>
        <c:axId val="644234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42188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 Pre-Natal (3) ISSAC (1) (8).xls]Indicadores'!$C$17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'[Coleta de dados 12 intervencao  Pre-Natal (3) ISSAC (1) (8).xls]Indicadores'!$D$16:$G$16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 Pre-Natal (3) ISSAC (1) (8).xls]Indicadores'!$D$17:$G$17</c:f>
              <c:numCache>
                <c:formatCode>0.0%</c:formatCode>
                <c:ptCount val="4"/>
                <c:pt idx="0">
                  <c:v>0.26086956521739141</c:v>
                </c:pt>
                <c:pt idx="1">
                  <c:v>0.33333333333333331</c:v>
                </c:pt>
                <c:pt idx="2">
                  <c:v>0.5517241379310347</c:v>
                </c:pt>
                <c:pt idx="3">
                  <c:v>0</c:v>
                </c:pt>
              </c:numCache>
            </c:numRef>
          </c:val>
        </c:ser>
        <c:axId val="62040704"/>
        <c:axId val="62054784"/>
      </c:barChart>
      <c:catAx>
        <c:axId val="620407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054784"/>
        <c:crosses val="autoZero"/>
        <c:auto val="1"/>
        <c:lblAlgn val="ctr"/>
        <c:lblOffset val="100"/>
      </c:catAx>
      <c:valAx>
        <c:axId val="6205478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0407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 Pre-Natal (3) ISSAC (1) (8).xls]Indicadores'!$C$22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'[Coleta de dados 12 intervencao  Pre-Natal (3) ISSAC (1) (8).xls]Indicadores'!$D$21:$G$21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 Pre-Natal (3) ISSAC (1) (8).xls]Indicadores'!$D$22:$G$22</c:f>
              <c:numCache>
                <c:formatCode>0.0%</c:formatCode>
                <c:ptCount val="4"/>
                <c:pt idx="0">
                  <c:v>0.21739130434782619</c:v>
                </c:pt>
                <c:pt idx="1">
                  <c:v>0.48148148148148157</c:v>
                </c:pt>
                <c:pt idx="2">
                  <c:v>0.7931034482758621</c:v>
                </c:pt>
                <c:pt idx="3">
                  <c:v>0</c:v>
                </c:pt>
              </c:numCache>
            </c:numRef>
          </c:val>
        </c:ser>
        <c:axId val="61734912"/>
        <c:axId val="61736448"/>
      </c:barChart>
      <c:catAx>
        <c:axId val="617349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736448"/>
        <c:crosses val="autoZero"/>
        <c:auto val="1"/>
        <c:lblAlgn val="ctr"/>
        <c:lblOffset val="100"/>
      </c:catAx>
      <c:valAx>
        <c:axId val="617364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7349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 Pre-Natal (3) ISSAC (1) (8).xls]Indicadores'!$C$28</c:f>
              <c:strCache>
                <c:ptCount val="1"/>
                <c:pt idx="0">
                  <c:v>Proporção de gestantes com solicitação de todos os exames laboratoriais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'[Coleta de dados 12 intervencao  Pre-Natal (3) ISSAC (1) (8).xls]Indicadores'!$D$27:$G$27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 Pre-Natal (3) ISSAC (1) (8).xls]Indicadores'!$D$28:$G$28</c:f>
              <c:numCache>
                <c:formatCode>0.0%</c:formatCode>
                <c:ptCount val="4"/>
                <c:pt idx="0">
                  <c:v>0.30434782608695665</c:v>
                </c:pt>
                <c:pt idx="1">
                  <c:v>0.59259259259259267</c:v>
                </c:pt>
                <c:pt idx="2">
                  <c:v>0.93103448275862066</c:v>
                </c:pt>
                <c:pt idx="3">
                  <c:v>0</c:v>
                </c:pt>
              </c:numCache>
            </c:numRef>
          </c:val>
        </c:ser>
        <c:axId val="62100224"/>
        <c:axId val="62101760"/>
      </c:barChart>
      <c:catAx>
        <c:axId val="621002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101760"/>
        <c:crosses val="autoZero"/>
        <c:auto val="1"/>
        <c:lblAlgn val="ctr"/>
        <c:lblOffset val="100"/>
      </c:catAx>
      <c:valAx>
        <c:axId val="621017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1002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 Pre-Natal (3) ISSAC (1) (8).xls]Indicadores'!$C$34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'[Coleta de dados 12 intervencao  Pre-Natal (3) ISSAC (1) (8).xls]Indicadores'!$D$33:$G$33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 Pre-Natal (3) ISSAC (1) (8).xls]Indicadores'!$D$34:$G$34</c:f>
              <c:numCache>
                <c:formatCode>0.0%</c:formatCode>
                <c:ptCount val="4"/>
                <c:pt idx="0">
                  <c:v>0.3478260869565219</c:v>
                </c:pt>
                <c:pt idx="1">
                  <c:v>0.7407407407407407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2466304"/>
        <c:axId val="62504960"/>
      </c:barChart>
      <c:catAx>
        <c:axId val="624663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504960"/>
        <c:crosses val="autoZero"/>
        <c:auto val="1"/>
        <c:lblAlgn val="ctr"/>
        <c:lblOffset val="100"/>
      </c:catAx>
      <c:valAx>
        <c:axId val="625049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4663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300139342686924"/>
          <c:y val="0.10299073092486789"/>
          <c:w val="0.8269986065731314"/>
          <c:h val="0.76876011955873091"/>
        </c:manualLayout>
      </c:layout>
      <c:barChart>
        <c:barDir val="col"/>
        <c:grouping val="clustered"/>
        <c:ser>
          <c:idx val="0"/>
          <c:order val="0"/>
          <c:tx>
            <c:strRef>
              <c:f>'[Coleta de dados 12 intervencao  Pre-Natal (3) ISSAC (1) (8).xls]Indicadores'!$C$40</c:f>
              <c:strCache>
                <c:ptCount val="1"/>
                <c:pt idx="0">
                  <c:v>Proporção de gestantes com vacina antitetânica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12 intervencao  Pre-Natal (3) ISSAC (1) (8).xls]Indicadores'!$D$39:$G$39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 Pre-Natal (3) ISSAC (1) (8).xls]Indicadores'!$D$40:$G$40</c:f>
              <c:numCache>
                <c:formatCode>0.0%</c:formatCode>
                <c:ptCount val="4"/>
                <c:pt idx="0">
                  <c:v>0.30434782608695665</c:v>
                </c:pt>
                <c:pt idx="1">
                  <c:v>0.66666666666666663</c:v>
                </c:pt>
                <c:pt idx="2">
                  <c:v>0.93103448275862066</c:v>
                </c:pt>
                <c:pt idx="3">
                  <c:v>0</c:v>
                </c:pt>
              </c:numCache>
            </c:numRef>
          </c:val>
        </c:ser>
        <c:axId val="62131200"/>
        <c:axId val="62161664"/>
      </c:barChart>
      <c:catAx>
        <c:axId val="621312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161664"/>
        <c:crosses val="autoZero"/>
        <c:auto val="1"/>
        <c:lblAlgn val="ctr"/>
        <c:lblOffset val="100"/>
      </c:catAx>
      <c:valAx>
        <c:axId val="6216166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1312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 Pre-Natal (3) ISSAC (1) (8).xls]Indicadores'!$C$45</c:f>
              <c:strCache>
                <c:ptCount val="1"/>
                <c:pt idx="0">
                  <c:v>Proporção de gestantes com vacina contra hepatite B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12 intervencao  Pre-Natal (3) ISSAC (1) (8).xls]Indicadores'!$D$44:$G$44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 Pre-Natal (3) ISSAC (1) (8).xls]Indicadores'!$D$45:$G$45</c:f>
              <c:numCache>
                <c:formatCode>0.0%</c:formatCode>
                <c:ptCount val="4"/>
                <c:pt idx="0">
                  <c:v>0.3478260869565219</c:v>
                </c:pt>
                <c:pt idx="1">
                  <c:v>0.7407407407407407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2620032"/>
        <c:axId val="62621568"/>
      </c:barChart>
      <c:catAx>
        <c:axId val="62620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621568"/>
        <c:crosses val="autoZero"/>
        <c:auto val="1"/>
        <c:lblAlgn val="ctr"/>
        <c:lblOffset val="100"/>
      </c:catAx>
      <c:valAx>
        <c:axId val="6262156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6200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12 intervencao  Pre-Natal (3) ISSAC (1) (8).xls]Indicadores'!$C$50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12 intervencao  Pre-Natal (3) ISSAC (1) (8).xls]Indicadores'!$D$49:$G$49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12 intervencao  Pre-Natal (3) ISSAC (1) (8).xls]Indicadores'!$D$50:$G$50</c:f>
              <c:numCache>
                <c:formatCode>0.0%</c:formatCode>
                <c:ptCount val="4"/>
                <c:pt idx="0">
                  <c:v>0.30434782608695665</c:v>
                </c:pt>
                <c:pt idx="1">
                  <c:v>0.70370370370370372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2526592"/>
        <c:axId val="62528128"/>
      </c:barChart>
      <c:catAx>
        <c:axId val="625265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528128"/>
        <c:crosses val="autoZero"/>
        <c:auto val="1"/>
        <c:lblAlgn val="ctr"/>
        <c:lblOffset val="100"/>
      </c:catAx>
      <c:valAx>
        <c:axId val="6252812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5265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0.19814</cdr:x>
      <cdr:y>0.66173</cdr:y>
    </cdr:from>
    <cdr:to>
      <cdr:x>0.39169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936104" y="1800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2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0.41153</cdr:x>
      <cdr:y>0.58604</cdr:y>
    </cdr:from>
    <cdr:to>
      <cdr:x>0.60507</cdr:x>
      <cdr:y>0.9243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1944216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dirty="0" smtClean="0"/>
            <a:t>4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0.60967</cdr:x>
      <cdr:y>0.47949</cdr:y>
    </cdr:from>
    <cdr:to>
      <cdr:x>0.80322</cdr:x>
      <cdr:y>0.81775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2880320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dirty="0" smtClean="0"/>
            <a:t>10</a:t>
          </a:r>
          <a:endParaRPr lang="pt-B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0.20775</cdr:x>
      <cdr:y>0.40437</cdr:y>
    </cdr:from>
    <cdr:to>
      <cdr:x>0.41068</cdr:x>
      <cdr:y>0.79937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936104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8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0.4155</cdr:x>
      <cdr:y>0.09332</cdr:y>
    </cdr:from>
    <cdr:to>
      <cdr:x>0.61843</cdr:x>
      <cdr:y>0.48832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1872208" y="216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 smtClean="0"/>
            <a:t>20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0.60727</cdr:x>
      <cdr:y>0</cdr:y>
    </cdr:from>
    <cdr:to>
      <cdr:x>0.8102</cdr:x>
      <cdr:y>0.395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2736304" y="-40050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 smtClean="0"/>
            <a:t>29</a:t>
          </a:r>
          <a:endParaRPr lang="pt-BR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0.19954</cdr:x>
      <cdr:y>0.46368</cdr:y>
    </cdr:from>
    <cdr:to>
      <cdr:x>0.39445</cdr:x>
      <cdr:y>0.83168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936104" y="1152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7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0.39907</cdr:x>
      <cdr:y>0.11677</cdr:y>
    </cdr:from>
    <cdr:to>
      <cdr:x>0.59398</cdr:x>
      <cdr:y>0.48478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1872208" y="29015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 smtClean="0"/>
            <a:t>19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0.61396</cdr:x>
      <cdr:y>0</cdr:y>
    </cdr:from>
    <cdr:to>
      <cdr:x>0.80887</cdr:x>
      <cdr:y>0.368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2880320" y="-29969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/>
            <a:t>2</a:t>
          </a:r>
          <a:r>
            <a:rPr lang="pt-BR" sz="1600" dirty="0" smtClean="0"/>
            <a:t>9</a:t>
          </a:r>
          <a:endParaRPr lang="pt-BR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0.20408</cdr:x>
      <cdr:y>0.41348</cdr:y>
    </cdr:from>
    <cdr:to>
      <cdr:x>0.39286</cdr:x>
      <cdr:y>0.7985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988534" y="98196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8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0.39734</cdr:x>
      <cdr:y>0.11027</cdr:y>
    </cdr:from>
    <cdr:to>
      <cdr:x>0.58612</cdr:x>
      <cdr:y>0.4953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1924638" y="26188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 smtClean="0"/>
            <a:t>20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0.60547</cdr:x>
      <cdr:y>0.0346</cdr:y>
    </cdr:from>
    <cdr:to>
      <cdr:x>0.79425</cdr:x>
      <cdr:y>0.41963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2932750" y="821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 smtClean="0"/>
            <a:t>29</a:t>
          </a:r>
          <a:endParaRPr lang="pt-BR" sz="16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0.40376</cdr:x>
      <cdr:y>0.05847</cdr:y>
    </cdr:from>
    <cdr:to>
      <cdr:x>0.59615</cdr:x>
      <cdr:y>0.40198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919064" y="15563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4</a:t>
          </a:r>
          <a:endParaRPr lang="pt-BR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87B54-DA23-4791-9DAF-EA459996D5C2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A0993-9D44-43E1-B6BE-EB8810F771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9128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A0993-9D44-43E1-B6BE-EB8810F771C1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73318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ISSAC</a:t>
            </a:r>
            <a:r>
              <a:rPr lang="pt-BR" baseline="0" dirty="0" smtClean="0"/>
              <a:t> O GRAFICO É REFERENTE AO OBJETIVO 4.1 COMO NO OBJETIVO 3.1 MANTEU EM 100% EM TODOS MESES NÃO PRECISA APARECER O GRAFICO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A0993-9D44-43E1-B6BE-EB8810F771C1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97095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ISSAC UTILIZEI O MESMO GRÁFICO PARA AS 3 METAS PORQUE PARA O OBJETIVO 5 NOS 3 MESES ORIENTOU O MESMO NUMERO DE MULHERES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A0993-9D44-43E1-B6BE-EB8810F771C1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3999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673F4C-8D38-4619-8899-DE30AF0210FD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0E9ECE-EC8A-4202-B960-5C471EA282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73F4C-8D38-4619-8899-DE30AF0210FD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E9ECE-EC8A-4202-B960-5C471EA282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73F4C-8D38-4619-8899-DE30AF0210FD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E9ECE-EC8A-4202-B960-5C471EA282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73F4C-8D38-4619-8899-DE30AF0210FD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E9ECE-EC8A-4202-B960-5C471EA282F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73F4C-8D38-4619-8899-DE30AF0210FD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E9ECE-EC8A-4202-B960-5C471EA282F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73F4C-8D38-4619-8899-DE30AF0210FD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E9ECE-EC8A-4202-B960-5C471EA282F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73F4C-8D38-4619-8899-DE30AF0210FD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E9ECE-EC8A-4202-B960-5C471EA282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73F4C-8D38-4619-8899-DE30AF0210FD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E9ECE-EC8A-4202-B960-5C471EA282F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73F4C-8D38-4619-8899-DE30AF0210FD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E9ECE-EC8A-4202-B960-5C471EA282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673F4C-8D38-4619-8899-DE30AF0210FD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E9ECE-EC8A-4202-B960-5C471EA282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673F4C-8D38-4619-8899-DE30AF0210FD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0E9ECE-EC8A-4202-B960-5C471EA282F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673F4C-8D38-4619-8899-DE30AF0210FD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0E9ECE-EC8A-4202-B960-5C471EA282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0497" y="285728"/>
            <a:ext cx="7560840" cy="1512168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 smtClean="0"/>
              <a:t>UNIVERSIDADE ABERTA DO SUS – UNASUS</a:t>
            </a:r>
            <a:br>
              <a:rPr lang="pt-BR" sz="2000" b="1" dirty="0" smtClean="0"/>
            </a:br>
            <a:r>
              <a:rPr lang="pt-BR" sz="2000" b="1" dirty="0" smtClean="0"/>
              <a:t>UNIVERSIDADE FEDERAL DE PELOTAS - </a:t>
            </a:r>
            <a:r>
              <a:rPr lang="pt-BR" sz="2000" b="1" dirty="0" err="1" smtClean="0"/>
              <a:t>UFPel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1800" b="1" dirty="0" smtClean="0"/>
              <a:t>ESPECIALIZAÇÃO SAÚDE DA FAMÍLIA</a:t>
            </a:r>
            <a:br>
              <a:rPr lang="pt-BR" sz="1800" b="1" dirty="0" smtClean="0"/>
            </a:br>
            <a:r>
              <a:rPr lang="pt-BR" sz="1800" b="1" dirty="0" smtClean="0"/>
              <a:t>Turma 7 – Grupo 3</a:t>
            </a:r>
            <a:endParaRPr lang="pt-BR" sz="1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7992888" cy="1752600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Melhoria da atenção ao </a:t>
            </a:r>
            <a:r>
              <a:rPr lang="pt-BR" b="1" dirty="0" smtClean="0">
                <a:solidFill>
                  <a:schemeClr val="tx1"/>
                </a:solidFill>
              </a:rPr>
              <a:t>Pré-Natal </a:t>
            </a:r>
            <a:r>
              <a:rPr lang="pt-BR" b="1" dirty="0">
                <a:solidFill>
                  <a:schemeClr val="tx1"/>
                </a:solidFill>
              </a:rPr>
              <a:t>e </a:t>
            </a:r>
            <a:r>
              <a:rPr lang="pt-BR" b="1" dirty="0" err="1">
                <a:solidFill>
                  <a:schemeClr val="tx1"/>
                </a:solidFill>
              </a:rPr>
              <a:t>P</a:t>
            </a:r>
            <a:r>
              <a:rPr lang="pt-BR" b="1" dirty="0" err="1" smtClean="0">
                <a:solidFill>
                  <a:schemeClr val="tx1"/>
                </a:solidFill>
              </a:rPr>
              <a:t>uerpério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>
                <a:solidFill>
                  <a:schemeClr val="tx1"/>
                </a:solidFill>
              </a:rPr>
              <a:t>na </a:t>
            </a:r>
            <a:r>
              <a:rPr lang="pt-BR" b="1" dirty="0" smtClean="0">
                <a:solidFill>
                  <a:schemeClr val="tx1"/>
                </a:solidFill>
              </a:rPr>
              <a:t>UB S </a:t>
            </a:r>
            <a:r>
              <a:rPr lang="pt-BR" b="1" dirty="0" err="1">
                <a:solidFill>
                  <a:schemeClr val="tx1"/>
                </a:solidFill>
              </a:rPr>
              <a:t>Theodomiro</a:t>
            </a:r>
            <a:r>
              <a:rPr lang="pt-BR" b="1" dirty="0">
                <a:solidFill>
                  <a:schemeClr val="tx1"/>
                </a:solidFill>
              </a:rPr>
              <a:t> Garrido, Manaus/AM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endParaRPr lang="pt-BR" b="1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259632" y="5301208"/>
            <a:ext cx="5904656" cy="13681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Especializando: </a:t>
            </a:r>
            <a:r>
              <a:rPr lang="pt-BR" dirty="0" err="1" smtClean="0"/>
              <a:t>Issac</a:t>
            </a:r>
            <a:r>
              <a:rPr lang="pt-BR" dirty="0" smtClean="0"/>
              <a:t> Santiago </a:t>
            </a:r>
            <a:r>
              <a:rPr lang="pt-BR" dirty="0" err="1" smtClean="0"/>
              <a:t>Penafort</a:t>
            </a:r>
            <a:endParaRPr lang="pt-BR" dirty="0" smtClean="0"/>
          </a:p>
          <a:p>
            <a:pPr algn="ctr"/>
            <a:r>
              <a:rPr lang="pt-BR" dirty="0" smtClean="0"/>
              <a:t>Orientadora: Gabriela </a:t>
            </a:r>
            <a:r>
              <a:rPr lang="pt-BR" dirty="0" err="1" smtClean="0"/>
              <a:t>Studzinski</a:t>
            </a:r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Manaus - 2015</a:t>
            </a:r>
            <a:endParaRPr lang="pt-BR" dirty="0"/>
          </a:p>
        </p:txBody>
      </p:sp>
      <p:pic>
        <p:nvPicPr>
          <p:cNvPr id="6" name="Picture 8" descr="http://www.minhapos.com.br/data/artigos/images/ufpel.gif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214290"/>
            <a:ext cx="1269898" cy="1209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9" descr="http://dms.ufpel.edu.br/aquares/images/stories/logos/unasus-ufpel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848" y="285728"/>
            <a:ext cx="1368152" cy="112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Meta 2.7:</a:t>
            </a:r>
            <a:r>
              <a:rPr lang="pt-BR" sz="2000" dirty="0"/>
              <a:t> Garantir que 100% das gestantes estejam com vacina contra hepatite B em dia</a:t>
            </a:r>
          </a:p>
          <a:p>
            <a:r>
              <a:rPr lang="pt-BR" sz="2000" b="1" dirty="0"/>
              <a:t>Meta 2.8 </a:t>
            </a:r>
            <a:r>
              <a:rPr lang="pt-BR" sz="2000" dirty="0"/>
              <a:t>Realizar avaliação da necessidade de atendimento odontológico em 100% das gestantes durante o pré-natal.</a:t>
            </a:r>
          </a:p>
          <a:p>
            <a:endParaRPr lang="pt-BR" sz="20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54893992"/>
              </p:ext>
            </p:extLst>
          </p:nvPr>
        </p:nvGraphicFramePr>
        <p:xfrm>
          <a:off x="179512" y="3559763"/>
          <a:ext cx="4212818" cy="2447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66782246"/>
              </p:ext>
            </p:extLst>
          </p:nvPr>
        </p:nvGraphicFramePr>
        <p:xfrm>
          <a:off x="4716016" y="3559763"/>
          <a:ext cx="4284826" cy="2447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115616" y="458112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835696" y="393305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627784" y="337497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29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652120" y="476579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444208" y="393305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19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236296" y="337497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</a:t>
            </a:r>
            <a:r>
              <a:rPr lang="pt-BR" dirty="0" smtClean="0"/>
              <a:t>9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894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000" b="1" dirty="0"/>
              <a:t> </a:t>
            </a:r>
            <a:endParaRPr lang="pt-BR" sz="2000" dirty="0"/>
          </a:p>
          <a:p>
            <a:r>
              <a:rPr lang="pt-BR" sz="2000" b="1" dirty="0"/>
              <a:t>Meta 2.9 </a:t>
            </a:r>
            <a:r>
              <a:rPr lang="pt-BR" sz="2000" dirty="0"/>
              <a:t>Garantir a primeira consulta odontológica programática para 100% das gestantes cadastradas</a:t>
            </a:r>
            <a:r>
              <a:rPr lang="pt-BR" sz="2000" b="1" dirty="0"/>
              <a:t>	</a:t>
            </a:r>
            <a:endParaRPr lang="pt-BR" sz="2000" dirty="0"/>
          </a:p>
          <a:p>
            <a:endParaRPr lang="pt-BR" sz="20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2375266"/>
              </p:ext>
            </p:extLst>
          </p:nvPr>
        </p:nvGraphicFramePr>
        <p:xfrm>
          <a:off x="2339752" y="3140968"/>
          <a:ext cx="4724400" cy="2703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129213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000" b="1" dirty="0"/>
              <a:t>Objetivo 3:</a:t>
            </a:r>
            <a:r>
              <a:rPr lang="pt-BR" sz="2000" dirty="0"/>
              <a:t> </a:t>
            </a:r>
            <a:r>
              <a:rPr lang="pt-BR" sz="2000" b="1" dirty="0"/>
              <a:t>Melhorar a adesão ao pré-natal</a:t>
            </a:r>
            <a:endParaRPr lang="pt-BR" sz="2000" dirty="0"/>
          </a:p>
          <a:p>
            <a:pPr marL="109728" indent="0">
              <a:buNone/>
            </a:pPr>
            <a:r>
              <a:rPr lang="pt-BR" sz="2000" b="1" dirty="0"/>
              <a:t>Meta 3.1:</a:t>
            </a:r>
            <a:r>
              <a:rPr lang="pt-BR" sz="2000" dirty="0"/>
              <a:t> Realizar busca ativa de 100% das gestantes faltosas às consultas de </a:t>
            </a:r>
            <a:r>
              <a:rPr lang="pt-BR" sz="2000" dirty="0" smtClean="0"/>
              <a:t>pré-natal</a:t>
            </a:r>
          </a:p>
          <a:p>
            <a:pPr marL="109728" indent="0">
              <a:buNone/>
            </a:pPr>
            <a:r>
              <a:rPr lang="pt-BR" sz="2000" dirty="0" smtClean="0"/>
              <a:t>Conseguimos buscar todas faltosas, no primeiro mês = 1 e no segundo mês = 6</a:t>
            </a:r>
            <a:endParaRPr lang="pt-BR" sz="2000" dirty="0"/>
          </a:p>
          <a:p>
            <a:pPr marL="109728" indent="0">
              <a:buNone/>
            </a:pPr>
            <a:r>
              <a:rPr lang="pt-BR" sz="2000" b="1" dirty="0"/>
              <a:t>Objetivo 4. Melhorar o registro do programa de pré-natal     </a:t>
            </a:r>
            <a:endParaRPr lang="pt-BR" sz="2000" dirty="0"/>
          </a:p>
          <a:p>
            <a:pPr marL="109728" indent="0">
              <a:buNone/>
            </a:pPr>
            <a:r>
              <a:rPr lang="pt-BR" sz="2000" b="1" dirty="0"/>
              <a:t>Meta 4.1:</a:t>
            </a:r>
            <a:r>
              <a:rPr lang="pt-BR" sz="2000" dirty="0"/>
              <a:t> Manter registro na ficha de acompanhamento/espelho de pré-natal em 100% das gestantes.</a:t>
            </a:r>
          </a:p>
          <a:p>
            <a:pPr marL="109728" indent="0">
              <a:buNone/>
            </a:pPr>
            <a:endParaRPr lang="pt-BR" sz="2000" dirty="0"/>
          </a:p>
          <a:p>
            <a:endParaRPr lang="pt-BR" sz="20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45766369"/>
              </p:ext>
            </p:extLst>
          </p:nvPr>
        </p:nvGraphicFramePr>
        <p:xfrm>
          <a:off x="2411760" y="4005064"/>
          <a:ext cx="4505930" cy="2314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6551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000" b="1" dirty="0"/>
              <a:t>Objetivo 5. Realizar avaliação de risco </a:t>
            </a:r>
            <a:endParaRPr lang="pt-BR" sz="2000" dirty="0"/>
          </a:p>
          <a:p>
            <a:r>
              <a:rPr lang="pt-BR" sz="2000" b="1" dirty="0"/>
              <a:t>Meta 5.1:</a:t>
            </a:r>
            <a:r>
              <a:rPr lang="pt-BR" sz="2000" dirty="0"/>
              <a:t> Avaliar risco gestacional em 100% das gestantes.</a:t>
            </a:r>
          </a:p>
          <a:p>
            <a:endParaRPr lang="pt-BR" sz="20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56345633"/>
              </p:ext>
            </p:extLst>
          </p:nvPr>
        </p:nvGraphicFramePr>
        <p:xfrm>
          <a:off x="2123728" y="2996952"/>
          <a:ext cx="4691380" cy="2484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79029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/>
          </a:bodyPr>
          <a:lstStyle/>
          <a:p>
            <a:r>
              <a:rPr lang="pt-BR" sz="1800" b="1" dirty="0"/>
              <a:t>Objetivo 6. Promover a saúde no pré-natal                                       </a:t>
            </a:r>
            <a:endParaRPr lang="pt-BR" sz="1800" dirty="0"/>
          </a:p>
          <a:p>
            <a:r>
              <a:rPr lang="pt-BR" sz="1800" b="1" dirty="0"/>
              <a:t>Meta 6.1: </a:t>
            </a:r>
            <a:r>
              <a:rPr lang="pt-BR" sz="1800" dirty="0"/>
              <a:t>Garantir a 100% das gestantes orientação nutricional durante a gestação.</a:t>
            </a:r>
          </a:p>
          <a:p>
            <a:r>
              <a:rPr lang="pt-BR" sz="1800" b="1" dirty="0" smtClean="0"/>
              <a:t>Meta 6.2</a:t>
            </a:r>
            <a:r>
              <a:rPr lang="pt-BR" sz="1800" b="1" dirty="0"/>
              <a:t>:  </a:t>
            </a:r>
            <a:r>
              <a:rPr lang="pt-BR" sz="1800" dirty="0"/>
              <a:t>Promover o aleitamento materno junto a 100% das gestantes</a:t>
            </a:r>
            <a:r>
              <a:rPr lang="pt-BR" sz="1800" dirty="0" smtClean="0"/>
              <a:t>.</a:t>
            </a:r>
          </a:p>
          <a:p>
            <a:r>
              <a:rPr lang="pt-BR" sz="1800" b="1" dirty="0"/>
              <a:t> Meta 6.3: </a:t>
            </a:r>
            <a:r>
              <a:rPr lang="pt-BR" sz="1800" dirty="0"/>
              <a:t>Orientar 100% das gestantes sobre os cuidados com o recém-nascido (Ver o caderno 33 do Ministério da Saúde</a:t>
            </a:r>
            <a:r>
              <a:rPr lang="pt-BR" sz="1800" dirty="0" smtClean="0"/>
              <a:t>).</a:t>
            </a:r>
          </a:p>
          <a:p>
            <a:r>
              <a:rPr lang="pt-BR" sz="1800" b="1" dirty="0"/>
              <a:t>Meta 6.4: </a:t>
            </a:r>
            <a:r>
              <a:rPr lang="pt-BR" sz="1800" dirty="0"/>
              <a:t>Orientar 100% das gestantes sobre anticoncepção após o parto</a:t>
            </a:r>
            <a:r>
              <a:rPr lang="pt-BR" sz="1800" dirty="0" smtClean="0"/>
              <a:t>.</a:t>
            </a:r>
            <a:r>
              <a:rPr lang="pt-BR" sz="1800" dirty="0"/>
              <a:t> </a:t>
            </a:r>
          </a:p>
          <a:p>
            <a:r>
              <a:rPr lang="pt-BR" sz="1800" b="1" dirty="0"/>
              <a:t>Meta 6.5: </a:t>
            </a:r>
            <a:r>
              <a:rPr lang="pt-BR" sz="1800" dirty="0"/>
              <a:t>Orientar 100% das gestantes sobre os riscos do tabagismo e do uso de álcool e drogas na gestação.</a:t>
            </a:r>
            <a:r>
              <a:rPr lang="pt-BR" sz="1800" b="1" dirty="0"/>
              <a:t>   </a:t>
            </a:r>
            <a:endParaRPr lang="pt-BR" sz="1800" dirty="0"/>
          </a:p>
          <a:p>
            <a:r>
              <a:rPr lang="pt-BR" sz="1800" b="1" dirty="0"/>
              <a:t>Meta 6.6: </a:t>
            </a:r>
            <a:r>
              <a:rPr lang="pt-BR" sz="1800" dirty="0"/>
              <a:t>Orientar 100% das gestantes sobre higiene bucal.</a:t>
            </a:r>
          </a:p>
          <a:p>
            <a:endParaRPr lang="pt-BR" sz="1800" dirty="0"/>
          </a:p>
          <a:p>
            <a:endParaRPr lang="pt-BR" sz="1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92724930"/>
              </p:ext>
            </p:extLst>
          </p:nvPr>
        </p:nvGraphicFramePr>
        <p:xfrm>
          <a:off x="2143306" y="4319241"/>
          <a:ext cx="4843780" cy="237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154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Objetivo 1: Ampliar a cobertura da atenção a puérperas</a:t>
            </a:r>
            <a:endParaRPr lang="pt-BR" sz="2000" dirty="0"/>
          </a:p>
          <a:p>
            <a:r>
              <a:rPr lang="pt-BR" sz="2000" b="1" dirty="0"/>
              <a:t>Meta 1.1: </a:t>
            </a:r>
            <a:r>
              <a:rPr lang="pt-BR" sz="2000" dirty="0"/>
              <a:t>Garantir a 100% das puérperas cadastradas no programa de Pré-natal e </a:t>
            </a:r>
            <a:r>
              <a:rPr lang="pt-BR" sz="2000" dirty="0" err="1"/>
              <a:t>Purpério</a:t>
            </a:r>
            <a:r>
              <a:rPr lang="pt-BR" sz="2000" dirty="0"/>
              <a:t> da Unidade de Saúde consulta puerperal antes dos 42 dias após o parto</a:t>
            </a:r>
          </a:p>
          <a:p>
            <a:endParaRPr lang="pt-BR" sz="20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38735478"/>
              </p:ext>
            </p:extLst>
          </p:nvPr>
        </p:nvGraphicFramePr>
        <p:xfrm>
          <a:off x="2195736" y="3345371"/>
          <a:ext cx="4752975" cy="266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148064" y="3559643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57616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80871" y="1196752"/>
            <a:ext cx="8229600" cy="4525963"/>
          </a:xfrm>
        </p:spPr>
        <p:txBody>
          <a:bodyPr>
            <a:normAutofit/>
          </a:bodyPr>
          <a:lstStyle/>
          <a:p>
            <a:r>
              <a:rPr lang="pt-BR" sz="2000" b="1" dirty="0"/>
              <a:t>Objetivo 2: Melhorar a qualidade da atenção ás </a:t>
            </a:r>
            <a:r>
              <a:rPr lang="pt-BR" sz="2000" b="1" dirty="0" err="1"/>
              <a:t>purperas</a:t>
            </a:r>
            <a:r>
              <a:rPr lang="pt-BR" sz="2000" b="1" dirty="0"/>
              <a:t> na Unidade de Saúde.</a:t>
            </a:r>
            <a:endParaRPr lang="pt-BR" sz="2000" dirty="0"/>
          </a:p>
          <a:p>
            <a:r>
              <a:rPr lang="pt-BR" sz="2000" b="1" dirty="0"/>
              <a:t>Meta 2.1: </a:t>
            </a:r>
            <a:r>
              <a:rPr lang="pt-BR" sz="2000" dirty="0"/>
              <a:t>Examinar as mamas em 100% das puérperas cadastradas no Programa.</a:t>
            </a:r>
          </a:p>
          <a:p>
            <a:r>
              <a:rPr lang="pt-BR" sz="2000" b="1" dirty="0"/>
              <a:t>Meta 2.2: </a:t>
            </a:r>
            <a:r>
              <a:rPr lang="pt-BR" sz="2000" dirty="0"/>
              <a:t>Examinar o abdome em 100% das puérperas cadastradas no Programa.</a:t>
            </a:r>
          </a:p>
          <a:p>
            <a:endParaRPr lang="pt-BR" sz="20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45250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39193275"/>
              </p:ext>
            </p:extLst>
          </p:nvPr>
        </p:nvGraphicFramePr>
        <p:xfrm>
          <a:off x="315225" y="3789040"/>
          <a:ext cx="4280446" cy="2259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15885380"/>
              </p:ext>
            </p:extLst>
          </p:nvPr>
        </p:nvGraphicFramePr>
        <p:xfrm>
          <a:off x="4716016" y="3789040"/>
          <a:ext cx="4296809" cy="2320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195736" y="422108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915816" y="422108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8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516216" y="405308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448073" y="386842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7</a:t>
            </a:r>
          </a:p>
        </p:txBody>
      </p:sp>
    </p:spTree>
    <p:extLst>
      <p:ext uri="{BB962C8B-B14F-4D97-AF65-F5344CB8AC3E}">
        <p14:creationId xmlns="" xmlns:p14="http://schemas.microsoft.com/office/powerpoint/2010/main" val="32255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>Meta </a:t>
            </a:r>
            <a:r>
              <a:rPr lang="pt-BR" sz="2000" b="1" dirty="0"/>
              <a:t>2.3: </a:t>
            </a:r>
            <a:r>
              <a:rPr lang="pt-BR" sz="2000" dirty="0"/>
              <a:t>Realizar exame ginecológico em 100% das puérperas cadastradas no Programa</a:t>
            </a:r>
            <a:r>
              <a:rPr lang="pt-BR" sz="2000" dirty="0" smtClean="0"/>
              <a:t>.</a:t>
            </a:r>
            <a:r>
              <a:rPr lang="pt-BR" sz="2000" b="1" dirty="0"/>
              <a:t> </a:t>
            </a:r>
            <a:endParaRPr lang="pt-BR" sz="2000" dirty="0"/>
          </a:p>
          <a:p>
            <a:r>
              <a:rPr lang="pt-BR" sz="2000" b="1" dirty="0"/>
              <a:t>Meta 2.4: </a:t>
            </a:r>
            <a:r>
              <a:rPr lang="pt-BR" sz="2000" dirty="0"/>
              <a:t>Avaliar o estado psíquico em 100% das puérperas cadastradas no Programa.</a:t>
            </a:r>
          </a:p>
          <a:p>
            <a:endParaRPr lang="pt-BR" sz="20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45250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9362882"/>
              </p:ext>
            </p:extLst>
          </p:nvPr>
        </p:nvGraphicFramePr>
        <p:xfrm>
          <a:off x="179512" y="3580477"/>
          <a:ext cx="4164623" cy="240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76663753"/>
              </p:ext>
            </p:extLst>
          </p:nvPr>
        </p:nvGraphicFramePr>
        <p:xfrm>
          <a:off x="4572000" y="3687116"/>
          <a:ext cx="4308639" cy="229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907704" y="436510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737377" y="4365104"/>
            <a:ext cx="927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444208" y="407707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234964" y="407707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8</a:t>
            </a:r>
          </a:p>
        </p:txBody>
      </p:sp>
    </p:spTree>
    <p:extLst>
      <p:ext uri="{BB962C8B-B14F-4D97-AF65-F5344CB8AC3E}">
        <p14:creationId xmlns="" xmlns:p14="http://schemas.microsoft.com/office/powerpoint/2010/main" val="389088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Meta 2.5: </a:t>
            </a:r>
            <a:r>
              <a:rPr lang="pt-BR" sz="2000" dirty="0"/>
              <a:t>Avaliar intercorrências em 100% das puérperas cadastradas no Programa</a:t>
            </a:r>
            <a:r>
              <a:rPr lang="pt-BR" sz="2000" dirty="0" smtClean="0"/>
              <a:t>.</a:t>
            </a:r>
          </a:p>
          <a:p>
            <a:r>
              <a:rPr lang="pt-BR" sz="2000" b="1" dirty="0"/>
              <a:t>Meta 2.6: </a:t>
            </a:r>
            <a:r>
              <a:rPr lang="pt-BR" sz="2000" dirty="0"/>
              <a:t>Prescrever a 100% das puérperas um dos métodos de anticoncepção</a:t>
            </a:r>
            <a:r>
              <a:rPr lang="pt-BR" sz="2000" b="1" dirty="0"/>
              <a:t>.</a:t>
            </a:r>
            <a:endParaRPr lang="pt-BR" sz="2000" dirty="0"/>
          </a:p>
          <a:p>
            <a:endParaRPr lang="pt-BR" sz="20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45250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98829214"/>
              </p:ext>
            </p:extLst>
          </p:nvPr>
        </p:nvGraphicFramePr>
        <p:xfrm>
          <a:off x="179512" y="3429000"/>
          <a:ext cx="4236630" cy="2159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45099010"/>
              </p:ext>
            </p:extLst>
          </p:nvPr>
        </p:nvGraphicFramePr>
        <p:xfrm>
          <a:off x="4788024" y="3501008"/>
          <a:ext cx="4139952" cy="2091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979712" y="3861048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699792" y="3880672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8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588224" y="458112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308304" y="3720051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8</a:t>
            </a:r>
          </a:p>
        </p:txBody>
      </p:sp>
    </p:spTree>
    <p:extLst>
      <p:ext uri="{BB962C8B-B14F-4D97-AF65-F5344CB8AC3E}">
        <p14:creationId xmlns="" xmlns:p14="http://schemas.microsoft.com/office/powerpoint/2010/main" val="297171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 </a:t>
            </a:r>
            <a:r>
              <a:rPr lang="pt-BR" sz="2000" b="1" dirty="0" smtClean="0"/>
              <a:t>Objetivo </a:t>
            </a:r>
            <a:r>
              <a:rPr lang="pt-BR" sz="2000" b="1" dirty="0"/>
              <a:t>3: Melhorar a adesão das mães ao puerpério.</a:t>
            </a:r>
            <a:endParaRPr lang="pt-BR" sz="2000" dirty="0"/>
          </a:p>
          <a:p>
            <a:r>
              <a:rPr lang="pt-BR" sz="2000" b="1" dirty="0"/>
              <a:t>Meta 3.1: </a:t>
            </a:r>
            <a:r>
              <a:rPr lang="pt-BR" sz="2000" dirty="0"/>
              <a:t>Realizar busca ativa em 100% das puérperas que não realizaram a consulta de puerpério até 30 dias após o parto</a:t>
            </a:r>
            <a:r>
              <a:rPr lang="pt-BR" sz="2000" dirty="0" smtClean="0"/>
              <a:t>.</a:t>
            </a:r>
          </a:p>
          <a:p>
            <a:r>
              <a:rPr lang="pt-BR" sz="2000" b="1" dirty="0"/>
              <a:t>Objetivo 4: Melhorar o registro das informações.</a:t>
            </a:r>
            <a:endParaRPr lang="pt-BR" sz="2000" dirty="0"/>
          </a:p>
          <a:p>
            <a:r>
              <a:rPr lang="pt-BR" sz="2000" b="1" dirty="0"/>
              <a:t>Meta 4.1: </a:t>
            </a:r>
            <a:r>
              <a:rPr lang="pt-BR" sz="2000" dirty="0"/>
              <a:t>Manter registro na ficha de acompanhamento do Programa 100% das puérperas</a:t>
            </a:r>
          </a:p>
          <a:p>
            <a:endParaRPr lang="pt-BR" sz="2000" dirty="0"/>
          </a:p>
          <a:p>
            <a:endParaRPr lang="pt-BR" sz="20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17819531"/>
              </p:ext>
            </p:extLst>
          </p:nvPr>
        </p:nvGraphicFramePr>
        <p:xfrm>
          <a:off x="179512" y="4149080"/>
          <a:ext cx="4200259" cy="2117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71760040"/>
              </p:ext>
            </p:extLst>
          </p:nvPr>
        </p:nvGraphicFramePr>
        <p:xfrm>
          <a:off x="4595623" y="4171571"/>
          <a:ext cx="4367311" cy="2114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979712" y="45091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771800" y="4467133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444208" y="45091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7236296" y="45091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8</a:t>
            </a:r>
          </a:p>
        </p:txBody>
      </p:sp>
      <p:sp>
        <p:nvSpPr>
          <p:cNvPr id="10" name="Título 2"/>
          <p:cNvSpPr>
            <a:spLocks noGrp="1"/>
          </p:cNvSpPr>
          <p:nvPr>
            <p:ph type="title"/>
          </p:nvPr>
        </p:nvSpPr>
        <p:spPr>
          <a:xfrm>
            <a:off x="445250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116501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Manaus 2.000.000 HABITANTES (IBGE - 2014)</a:t>
            </a:r>
          </a:p>
          <a:p>
            <a:r>
              <a:rPr lang="pt-BR" sz="2400" dirty="0" smtClean="0"/>
              <a:t>Zona Norte: 2 UBS; 2 POLICLÍNICAS; 1 CEO; 1 LABORATÓRIO</a:t>
            </a:r>
          </a:p>
          <a:p>
            <a:r>
              <a:rPr lang="pt-BR" sz="2400" dirty="0" smtClean="0"/>
              <a:t>ZONA SUL: 4 UBS; 2 POLICLÍNICAS; 1 CAPS; 1 CEO; 2 LABORATÓRIOS</a:t>
            </a:r>
          </a:p>
          <a:p>
            <a:r>
              <a:rPr lang="pt-BR" sz="2400" dirty="0" smtClean="0"/>
              <a:t>ZONA LESTE: 16 UBS; 1 POLICLÍNICA; 1 CAPS; 1 LABORATÓRIO</a:t>
            </a:r>
          </a:p>
          <a:p>
            <a:r>
              <a:rPr lang="pt-BR" sz="2400" dirty="0" smtClean="0"/>
              <a:t>ZONA OESTE: 15 UBS; 2 POLICLÍNICAS; 1 CEO; 1 CER.</a:t>
            </a:r>
          </a:p>
          <a:p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Objetivo 5: Promover a saúde das puérperas.</a:t>
            </a:r>
            <a:endParaRPr lang="pt-BR" sz="2000" dirty="0"/>
          </a:p>
          <a:p>
            <a:r>
              <a:rPr lang="pt-BR" sz="2000" b="1" dirty="0"/>
              <a:t>Meta 5.1: </a:t>
            </a:r>
            <a:r>
              <a:rPr lang="pt-BR" sz="2000" dirty="0"/>
              <a:t>Orientar 100% das puérperas cadastradas no Programa sobre os cuidados do recém-nascido</a:t>
            </a:r>
          </a:p>
          <a:p>
            <a:r>
              <a:rPr lang="pt-BR" sz="2000" b="1" dirty="0"/>
              <a:t>Meta 5.2: </a:t>
            </a:r>
            <a:r>
              <a:rPr lang="pt-BR" sz="2000" dirty="0"/>
              <a:t>Orientar 100% das puérperas cadastradas no Programa  sobre aleitamento materno exclusivo</a:t>
            </a:r>
          </a:p>
          <a:p>
            <a:r>
              <a:rPr lang="pt-BR" sz="2000" b="1" dirty="0"/>
              <a:t>Meta 5.3: </a:t>
            </a:r>
            <a:r>
              <a:rPr lang="pt-BR" sz="2000" dirty="0"/>
              <a:t>Orientar 100% das puérperas cadastradas no Programa  sobre planejamento familiar</a:t>
            </a:r>
          </a:p>
          <a:p>
            <a:endParaRPr lang="pt-BR" sz="2000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45250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  <p:pic>
        <p:nvPicPr>
          <p:cNvPr id="5" name="Imagem 4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05064"/>
            <a:ext cx="4657725" cy="24574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4139952" y="4437112"/>
            <a:ext cx="402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891351" y="4437112"/>
            <a:ext cx="402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405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Ampliação da cobertura do programa;</a:t>
            </a:r>
          </a:p>
          <a:p>
            <a:r>
              <a:rPr lang="pt-BR" dirty="0"/>
              <a:t> </a:t>
            </a:r>
            <a:r>
              <a:rPr lang="pt-BR" dirty="0" smtClean="0"/>
              <a:t>Melhoria dos registros;</a:t>
            </a:r>
          </a:p>
          <a:p>
            <a:r>
              <a:rPr lang="pt-BR" dirty="0"/>
              <a:t> </a:t>
            </a:r>
            <a:r>
              <a:rPr lang="pt-BR" dirty="0" smtClean="0"/>
              <a:t>Qualificação da prática clínica;</a:t>
            </a:r>
          </a:p>
          <a:p>
            <a:r>
              <a:rPr lang="pt-BR" dirty="0"/>
              <a:t> </a:t>
            </a:r>
            <a:r>
              <a:rPr lang="pt-BR" dirty="0" smtClean="0"/>
              <a:t>Aproximação e interação da equipe;</a:t>
            </a:r>
          </a:p>
          <a:p>
            <a:r>
              <a:rPr lang="pt-BR" dirty="0"/>
              <a:t> </a:t>
            </a:r>
            <a:r>
              <a:rPr lang="pt-BR" dirty="0" smtClean="0"/>
              <a:t>Incorporação das ações à rotina;</a:t>
            </a:r>
          </a:p>
          <a:p>
            <a:r>
              <a:rPr lang="pt-BR" dirty="0"/>
              <a:t> </a:t>
            </a:r>
            <a:r>
              <a:rPr lang="pt-BR" dirty="0" smtClean="0"/>
              <a:t>Organização de outras ações programáticas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6861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r>
              <a:rPr lang="pt-BR" dirty="0" smtClean="0"/>
              <a:t> Alcance das expectativas;</a:t>
            </a:r>
          </a:p>
          <a:p>
            <a:r>
              <a:rPr lang="pt-BR" dirty="0"/>
              <a:t> </a:t>
            </a:r>
            <a:r>
              <a:rPr lang="pt-BR" dirty="0" smtClean="0"/>
              <a:t>Aprendizado através do AVA (ambiente virtual);</a:t>
            </a:r>
          </a:p>
          <a:p>
            <a:r>
              <a:rPr lang="pt-BR" dirty="0"/>
              <a:t> </a:t>
            </a:r>
            <a:r>
              <a:rPr lang="pt-BR" dirty="0" smtClean="0"/>
              <a:t>Troca de experiência com colegas;</a:t>
            </a:r>
          </a:p>
          <a:p>
            <a:r>
              <a:rPr lang="pt-BR" dirty="0"/>
              <a:t> </a:t>
            </a:r>
            <a:r>
              <a:rPr lang="pt-BR" dirty="0" smtClean="0"/>
              <a:t>Maior segurança para atendimento de crianças e gestantes;</a:t>
            </a:r>
          </a:p>
          <a:p>
            <a:r>
              <a:rPr lang="pt-BR" dirty="0"/>
              <a:t> </a:t>
            </a:r>
            <a:r>
              <a:rPr lang="pt-BR" dirty="0" smtClean="0"/>
              <a:t>Melhor vínculo com equipe e comunidade.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Reflexão sobre o processo de aprendizagem</a:t>
            </a:r>
          </a:p>
        </p:txBody>
      </p:sp>
    </p:spTree>
    <p:extLst>
      <p:ext uri="{BB962C8B-B14F-4D97-AF65-F5344CB8AC3E}">
        <p14:creationId xmlns="" xmlns:p14="http://schemas.microsoft.com/office/powerpoint/2010/main" val="19037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GRANDE EQUIPE. NOTA 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2224" y="1481138"/>
            <a:ext cx="6059552" cy="4396134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OBRIGADO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91680" y="6021288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		EQUIPE UBSF S-31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 smtClean="0"/>
              <a:t>UBS: 2 EQUIPES ESF (S-15 e S-31)</a:t>
            </a:r>
          </a:p>
          <a:p>
            <a:pPr lvl="1"/>
            <a:r>
              <a:rPr lang="pt-BR" sz="2200" dirty="0" smtClean="0"/>
              <a:t>NOSSA EQUIPE: 4.864 USUÁRIOS, SENDO 2013 DO SEXO MASCULINO, 2483 DO SEXO FEMININO DISTRIBUÍDOS DA SEGUINTE FORMA</a:t>
            </a:r>
          </a:p>
          <a:p>
            <a:pPr lvl="2"/>
            <a:r>
              <a:rPr lang="pt-BR" sz="2200" dirty="0" smtClean="0"/>
              <a:t>272 IDOSOS</a:t>
            </a:r>
          </a:p>
          <a:p>
            <a:pPr lvl="2"/>
            <a:r>
              <a:rPr lang="pt-BR" sz="2200" dirty="0" smtClean="0"/>
              <a:t>95 CRIANÇAS</a:t>
            </a:r>
          </a:p>
          <a:p>
            <a:pPr lvl="2"/>
            <a:r>
              <a:rPr lang="pt-BR" sz="2200" dirty="0" smtClean="0"/>
              <a:t>67,5 GESTANTES</a:t>
            </a:r>
          </a:p>
          <a:p>
            <a:pPr lvl="2"/>
            <a:r>
              <a:rPr lang="pt-BR" sz="2200" dirty="0" smtClean="0"/>
              <a:t>799 HIPERTENSOS</a:t>
            </a:r>
          </a:p>
          <a:p>
            <a:pPr lvl="2"/>
            <a:r>
              <a:rPr lang="pt-BR" sz="2200" dirty="0" smtClean="0"/>
              <a:t>228 DIABÉTICOS</a:t>
            </a:r>
          </a:p>
          <a:p>
            <a:pPr lvl="1"/>
            <a:r>
              <a:rPr lang="pt-BR" sz="2200" dirty="0" smtClean="0"/>
              <a:t>COMPOSIÇÃO: UM MÉDICO, UMA ENFERMEIRA, UM TÉCNICO EM ENFERMAGEM E SEIS ACS</a:t>
            </a:r>
            <a:endParaRPr lang="pt-BR" sz="2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Importância da ação da intervenção:</a:t>
            </a:r>
          </a:p>
          <a:p>
            <a:pPr lvl="1"/>
            <a:r>
              <a:rPr lang="pt-BR" dirty="0" smtClean="0"/>
              <a:t>Cadastrar todas as gestantes da área adstrita</a:t>
            </a:r>
          </a:p>
          <a:p>
            <a:pPr lvl="1"/>
            <a:r>
              <a:rPr lang="pt-BR" dirty="0" smtClean="0"/>
              <a:t>Ampliar o máximo de cobertura às cadastradas</a:t>
            </a:r>
          </a:p>
          <a:p>
            <a:pPr lvl="1"/>
            <a:r>
              <a:rPr lang="pt-BR" dirty="0" smtClean="0"/>
              <a:t>Monitoramento das ações (periodicamente)</a:t>
            </a:r>
          </a:p>
          <a:p>
            <a:pPr lvl="1"/>
            <a:r>
              <a:rPr lang="pt-BR" dirty="0" smtClean="0"/>
              <a:t>Entrosamento da equipe</a:t>
            </a:r>
          </a:p>
          <a:p>
            <a:pPr lvl="1"/>
            <a:r>
              <a:rPr lang="pt-BR" dirty="0" smtClean="0"/>
              <a:t>Ganho individual</a:t>
            </a:r>
          </a:p>
          <a:p>
            <a:r>
              <a:rPr lang="pt-BR" dirty="0" smtClean="0"/>
              <a:t>Situação antes da intervenção:</a:t>
            </a:r>
          </a:p>
          <a:p>
            <a:pPr lvl="1"/>
            <a:r>
              <a:rPr lang="pt-BR" dirty="0" smtClean="0"/>
              <a:t>Desorganização das fichas/cadastro</a:t>
            </a:r>
          </a:p>
          <a:p>
            <a:pPr lvl="1"/>
            <a:r>
              <a:rPr lang="pt-BR" dirty="0" smtClean="0"/>
              <a:t>Falta de busca ativa das faltosas</a:t>
            </a:r>
          </a:p>
          <a:p>
            <a:pPr lvl="1"/>
            <a:r>
              <a:rPr lang="pt-BR" dirty="0" smtClean="0"/>
              <a:t>Pedidos de exames desnecessários ou fora de época</a:t>
            </a:r>
          </a:p>
          <a:p>
            <a:pPr lvl="1"/>
            <a:r>
              <a:rPr lang="pt-BR" dirty="0" smtClean="0"/>
              <a:t>Despreparo da equipe no que diz respeito as orientações às gestantes e puérperas. </a:t>
            </a:r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t-BR" sz="4000" dirty="0"/>
              <a:t>Metas de </a:t>
            </a:r>
            <a:r>
              <a:rPr lang="pt-BR" sz="4000" dirty="0" smtClean="0"/>
              <a:t>Cobertura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Ampliar </a:t>
            </a:r>
            <a:r>
              <a:rPr lang="pt-BR" sz="2800" dirty="0"/>
              <a:t>a cobertura de pré-natal e </a:t>
            </a:r>
            <a:r>
              <a:rPr lang="pt-BR" sz="2800" dirty="0" smtClean="0"/>
              <a:t>puérperas para 100%</a:t>
            </a: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pt-BR" sz="4000" dirty="0" smtClean="0"/>
              <a:t>   </a:t>
            </a:r>
            <a:r>
              <a:rPr lang="pt-BR" sz="4000" dirty="0"/>
              <a:t>Metas de Qualidade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Foi pactuado atingir 100% de todas as metas de qualidade.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533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/>
              <a:t>Objetivo 1: Ampliar a cobertura de </a:t>
            </a:r>
            <a:r>
              <a:rPr lang="pt-BR" sz="2000" b="1" dirty="0" smtClean="0"/>
              <a:t>pré-natal</a:t>
            </a:r>
            <a:endParaRPr lang="pt-BR" sz="2000" dirty="0"/>
          </a:p>
          <a:p>
            <a:pPr marL="109728" indent="0">
              <a:buNone/>
            </a:pPr>
            <a:r>
              <a:rPr lang="pt-BR" sz="2000" b="1" dirty="0"/>
              <a:t>Meta 1.1: </a:t>
            </a:r>
            <a:r>
              <a:rPr lang="pt-BR" sz="2000" dirty="0"/>
              <a:t>Alcançar 100% de cobertura das gestantes cadastradas no Programa de Pré-natal da unidade de saúde.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30888764"/>
              </p:ext>
            </p:extLst>
          </p:nvPr>
        </p:nvGraphicFramePr>
        <p:xfrm>
          <a:off x="2123728" y="2852936"/>
          <a:ext cx="4724400" cy="265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360497" y="5822625"/>
            <a:ext cx="4423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Mês 1= 23, mês 2 = 27 e mês 3 = 29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463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/>
              <a:t>Objetivo 2: Melhorar a qualidade da atenção ao pré-natal e puerpério realizado na Unidade de Saúde</a:t>
            </a:r>
            <a:r>
              <a:rPr lang="pt-BR" sz="2000" b="1" dirty="0" smtClean="0"/>
              <a:t>.</a:t>
            </a:r>
          </a:p>
          <a:p>
            <a:r>
              <a:rPr lang="pt-BR" sz="1800" b="1" dirty="0"/>
              <a:t>Meta 2.1: </a:t>
            </a:r>
            <a:r>
              <a:rPr lang="pt-BR" sz="1800" dirty="0"/>
              <a:t>Garantir a 100% das gestantes o ingresso no programa de pré-natal no primeiro trimestre de gestação</a:t>
            </a:r>
            <a:r>
              <a:rPr lang="pt-BR" sz="1800" dirty="0" smtClean="0"/>
              <a:t>.</a:t>
            </a:r>
            <a:r>
              <a:rPr lang="pt-BR" sz="1800" dirty="0"/>
              <a:t> </a:t>
            </a:r>
          </a:p>
          <a:p>
            <a:r>
              <a:rPr lang="pt-BR" sz="1800" b="1" dirty="0"/>
              <a:t>Meta 2.2: </a:t>
            </a:r>
            <a:r>
              <a:rPr lang="pt-BR" sz="1800" dirty="0"/>
              <a:t>Realizar pelo menos um  exame ginecológico por trimestre em 100% das gestantes.</a:t>
            </a:r>
          </a:p>
          <a:p>
            <a:endParaRPr lang="pt-BR" sz="2000" dirty="0"/>
          </a:p>
          <a:p>
            <a:endParaRPr lang="pt-BR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48307974"/>
              </p:ext>
            </p:extLst>
          </p:nvPr>
        </p:nvGraphicFramePr>
        <p:xfrm>
          <a:off x="438229" y="3549322"/>
          <a:ext cx="4104456" cy="2483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1472684"/>
              </p:ext>
            </p:extLst>
          </p:nvPr>
        </p:nvGraphicFramePr>
        <p:xfrm>
          <a:off x="4716016" y="3573016"/>
          <a:ext cx="4176464" cy="2446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331640" y="45091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051720" y="417387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884143" y="393951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21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652120" y="469378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372200" y="463174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9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238152" y="426241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16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5297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r>
              <a:rPr lang="pt-BR" sz="2000" b="1" dirty="0"/>
              <a:t>Meta 2.3: </a:t>
            </a:r>
            <a:r>
              <a:rPr lang="pt-BR" sz="2000" dirty="0"/>
              <a:t>Realizar pelo menos um exame de mamas em 100% das </a:t>
            </a:r>
            <a:r>
              <a:rPr lang="pt-BR" sz="2000" dirty="0" smtClean="0"/>
              <a:t>mulheres</a:t>
            </a:r>
          </a:p>
          <a:p>
            <a:r>
              <a:rPr lang="pt-BR" sz="2000" b="1" dirty="0"/>
              <a:t>Meta 2.4: </a:t>
            </a:r>
            <a:r>
              <a:rPr lang="pt-BR" sz="2000" dirty="0"/>
              <a:t>Garantir a 100% das gestantes a solicitação de exames laboratoriais de acordo com o </a:t>
            </a:r>
            <a:r>
              <a:rPr lang="pt-BR" sz="2000" dirty="0" smtClean="0"/>
              <a:t>protocolo</a:t>
            </a:r>
            <a:endParaRPr lang="pt-BR" sz="20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77134110"/>
              </p:ext>
            </p:extLst>
          </p:nvPr>
        </p:nvGraphicFramePr>
        <p:xfrm>
          <a:off x="347936" y="2996952"/>
          <a:ext cx="4162400" cy="2500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38842373"/>
              </p:ext>
            </p:extLst>
          </p:nvPr>
        </p:nvGraphicFramePr>
        <p:xfrm>
          <a:off x="4788024" y="3068960"/>
          <a:ext cx="3837112" cy="2402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331640" y="422108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051720" y="385175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13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843808" y="313105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29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652120" y="422108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372200" y="356614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16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092280" y="282763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29</a:t>
            </a:r>
            <a:endParaRPr lang="pt-BR" dirty="0"/>
          </a:p>
        </p:txBody>
      </p:sp>
      <p:sp>
        <p:nvSpPr>
          <p:cNvPr id="12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72092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131" y="1197376"/>
            <a:ext cx="8229600" cy="4525963"/>
          </a:xfrm>
        </p:spPr>
        <p:txBody>
          <a:bodyPr>
            <a:normAutofit/>
          </a:bodyPr>
          <a:lstStyle/>
          <a:p>
            <a:r>
              <a:rPr lang="pt-BR" sz="2000" b="1" dirty="0"/>
              <a:t>Meta 2.5: </a:t>
            </a:r>
            <a:r>
              <a:rPr lang="pt-BR" sz="2000" dirty="0"/>
              <a:t>Garantir a 100% das gestantes a prescrição de sulfato ferroso e ácido fólico conforme protocolo.</a:t>
            </a:r>
          </a:p>
          <a:p>
            <a:endParaRPr lang="pt-BR" sz="2000" dirty="0"/>
          </a:p>
          <a:p>
            <a:r>
              <a:rPr lang="pt-BR" sz="2000" b="1" dirty="0"/>
              <a:t>Meta 2.6: </a:t>
            </a:r>
            <a:r>
              <a:rPr lang="pt-BR" sz="2000" dirty="0"/>
              <a:t>Garantir que 100% das gestantes estejam com vacina antitetânica em dia.</a:t>
            </a:r>
          </a:p>
          <a:p>
            <a:endParaRPr lang="pt-BR" sz="20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91814389"/>
              </p:ext>
            </p:extLst>
          </p:nvPr>
        </p:nvGraphicFramePr>
        <p:xfrm>
          <a:off x="251520" y="3429000"/>
          <a:ext cx="4306416" cy="229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04624777"/>
              </p:ext>
            </p:extLst>
          </p:nvPr>
        </p:nvGraphicFramePr>
        <p:xfrm>
          <a:off x="4654352" y="3429000"/>
          <a:ext cx="4211960" cy="234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15616" y="436510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979712" y="364502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20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771800" y="327569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29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24128" y="45497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516216" y="388294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236296" y="327569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27</a:t>
            </a:r>
            <a:endParaRPr lang="pt-BR" dirty="0"/>
          </a:p>
        </p:txBody>
      </p:sp>
      <p:sp>
        <p:nvSpPr>
          <p:cNvPr id="12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93403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837</TotalTime>
  <Words>990</Words>
  <Application>Microsoft Office PowerPoint</Application>
  <PresentationFormat>Apresentação na tela (4:3)</PresentationFormat>
  <Paragraphs>175</Paragraphs>
  <Slides>23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Concurso</vt:lpstr>
      <vt:lpstr>UNIVERSIDADE ABERTA DO SUS – UNASUS UNIVERSIDADE FEDERAL DE PELOTAS - UFPel ESPECIALIZAÇÃO SAÚDE DA FAMÍLIA Turma 7 – Grupo 3</vt:lpstr>
      <vt:lpstr>INTRODUÇÃO</vt:lpstr>
      <vt:lpstr>INTRODUÇÃO</vt:lpstr>
      <vt:lpstr>INTRODUÇÃO</vt:lpstr>
      <vt:lpstr>Slide 5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Slide 14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Reflexão sobre o processo de aprendizagem</vt:lpstr>
      <vt:lpstr>OBRIGADO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Lidiane</dc:creator>
  <cp:lastModifiedBy>Lidiane</cp:lastModifiedBy>
  <cp:revision>95</cp:revision>
  <dcterms:created xsi:type="dcterms:W3CDTF">2015-08-10T23:45:23Z</dcterms:created>
  <dcterms:modified xsi:type="dcterms:W3CDTF">2015-08-14T00:01:34Z</dcterms:modified>
</cp:coreProperties>
</file>